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1" roundtripDataSignature="AMtx7mi2vY/oLoNJ8qgJ4bGeI9tL+j8y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5ffec1baa_1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5ffec1baa_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looked at the impact this asteroid caused; focusing on the production of climatically active gases which are produced when rocks are vaporised by the pressure of the impact. The question we had to answer was: How much mass of CO2 and SO2 was produced from the Chicxulub impact? To answer this we used a series of python codes to calculate the mass of the gases.Here is the image of simulation how the pressure on the rocks.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Crater Experiment and the Earth Impacts Event Calculator both show a similar upwards trend between crater size and kinetic energy. The Crater Experiment graph shows three distinct groups which could be concluded to be the three different impact materials used in </a:t>
            </a:r>
            <a:r>
              <a:rPr lang="en-US"/>
              <a:t>the</a:t>
            </a:r>
            <a:r>
              <a:rPr lang="en-US"/>
              <a:t> experiment. The steeper the curve, the more energy is needed to create a larger crater hence suggesting a denser </a:t>
            </a:r>
            <a:r>
              <a:rPr lang="en-US"/>
              <a:t>impact material. The impact effect calculator shows an increasing gradient curve, where the bigger craters need exponentially more energy.</a:t>
            </a:r>
            <a:endParaRPr/>
          </a:p>
        </p:txBody>
      </p:sp>
      <p:sp>
        <p:nvSpPr>
          <p:cNvPr id="200" name="Google Shape;2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5ffec1baa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5ffec1ba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chemeClr val="dk1"/>
                </a:solidFill>
                <a:highlight>
                  <a:srgbClr val="FFFFFF"/>
                </a:highlight>
              </a:rPr>
              <a:t>The impact of the Chicxulub asteroid forces Calcium Carbonate undergoes thermal decomposition due to the high temperatures and pressure forming Carbon Dioxide and Calcium Oxide.</a:t>
            </a:r>
            <a:endParaRPr sz="1050">
              <a:solidFill>
                <a:schemeClr val="dk1"/>
              </a:solidFill>
              <a:highlight>
                <a:srgbClr val="FFFFFF"/>
              </a:highlight>
            </a:endParaRPr>
          </a:p>
          <a:p>
            <a:pPr indent="0" lvl="0" marL="0" rtl="0" algn="l">
              <a:spcBef>
                <a:spcPts val="0"/>
              </a:spcBef>
              <a:spcAft>
                <a:spcPts val="0"/>
              </a:spcAft>
              <a:buNone/>
            </a:pPr>
            <a:r>
              <a:rPr lang="en-US" sz="1050">
                <a:solidFill>
                  <a:schemeClr val="dk1"/>
                </a:solidFill>
                <a:highlight>
                  <a:srgbClr val="FFFFFF"/>
                </a:highlight>
              </a:rPr>
              <a:t>Calcium Sulfate also undergoes thermal decomposition forming Oxygen, Sulfur Dioxide and Calcium Oxide.</a:t>
            </a:r>
            <a:endParaRPr sz="1050">
              <a:solidFill>
                <a:schemeClr val="dk1"/>
              </a:solidFill>
              <a:highlight>
                <a:srgbClr val="FFFFFF"/>
              </a:highlight>
            </a:endParaRPr>
          </a:p>
          <a:p>
            <a:pPr indent="0" lvl="0" marL="0" rtl="0" algn="l">
              <a:spcBef>
                <a:spcPts val="0"/>
              </a:spcBef>
              <a:spcAft>
                <a:spcPts val="0"/>
              </a:spcAft>
              <a:buNone/>
            </a:pPr>
            <a:r>
              <a:rPr lang="en-US" sz="1050">
                <a:solidFill>
                  <a:schemeClr val="dk1"/>
                </a:solidFill>
                <a:highlight>
                  <a:srgbClr val="FFFFFF"/>
                </a:highlight>
              </a:rPr>
              <a:t>Mass of CO2 = 3.74e+14 kg in simulated Chicxulub crater event. In comparison 3.25e+13 kg of CO2 is released by </a:t>
            </a:r>
            <a:r>
              <a:rPr lang="en-US" sz="1050">
                <a:solidFill>
                  <a:schemeClr val="dk1"/>
                </a:solidFill>
                <a:highlight>
                  <a:srgbClr val="FFFFFF"/>
                </a:highlight>
              </a:rPr>
              <a:t>anthropogenic</a:t>
            </a:r>
            <a:r>
              <a:rPr lang="en-US" sz="1050">
                <a:solidFill>
                  <a:schemeClr val="dk1"/>
                </a:solidFill>
                <a:highlight>
                  <a:srgbClr val="FFFFFF"/>
                </a:highlight>
              </a:rPr>
              <a:t> sources. This means that the impact event is the same as 11 years of CO2 release today.</a:t>
            </a:r>
            <a:endParaRPr sz="105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sz="1050">
                <a:solidFill>
                  <a:schemeClr val="dk1"/>
                </a:solidFill>
                <a:highlight>
                  <a:srgbClr val="FFFFFF"/>
                </a:highlight>
              </a:rPr>
              <a:t>Mass of SO2 = 3.03e+14 kg i</a:t>
            </a:r>
            <a:r>
              <a:rPr lang="en-US" sz="1050">
                <a:solidFill>
                  <a:schemeClr val="dk1"/>
                </a:solidFill>
                <a:highlight>
                  <a:srgbClr val="FFFFFF"/>
                </a:highlight>
              </a:rPr>
              <a:t>n simulated Chicxulub crater event. In 1883, Krakatoa erupted dispersing 1.8e+10 kg of SO2. At the time, this caused a 5-year drop of temperatures by 1.2</a:t>
            </a:r>
            <a:r>
              <a:rPr lang="en-US" sz="900">
                <a:solidFill>
                  <a:schemeClr val="dk1"/>
                </a:solidFill>
                <a:highlight>
                  <a:srgbClr val="F8F9FA"/>
                </a:highlight>
              </a:rPr>
              <a:t>°C.</a:t>
            </a:r>
            <a:r>
              <a:rPr lang="en-US" sz="1050">
                <a:solidFill>
                  <a:schemeClr val="dk1"/>
                </a:solidFill>
                <a:highlight>
                  <a:srgbClr val="FFFFFF"/>
                </a:highlight>
              </a:rPr>
              <a:t> The amount released by the Chicxulub crater event was 15,000 times the amount released by Krakatoa. Surface temperatures dropped by as much as 26</a:t>
            </a:r>
            <a:r>
              <a:rPr lang="en-US" sz="900">
                <a:solidFill>
                  <a:schemeClr val="dk1"/>
                </a:solidFill>
                <a:highlight>
                  <a:srgbClr val="F8F9FA"/>
                </a:highlight>
              </a:rPr>
              <a:t>°C</a:t>
            </a:r>
            <a:r>
              <a:rPr lang="en-US" sz="1050">
                <a:solidFill>
                  <a:schemeClr val="dk1"/>
                </a:solidFill>
                <a:highlight>
                  <a:srgbClr val="FFFFFF"/>
                </a:highlight>
              </a:rPr>
              <a:t>, and the dramatic effects lasted for about 3 years. Overall this shows that the SO2 release would be far more significant than the CO2 release. The temperature drops is one off the causes of a mass-extinction.</a:t>
            </a:r>
            <a:endParaRPr sz="1050">
              <a:solidFill>
                <a:schemeClr val="dk1"/>
              </a:solidFill>
              <a:highlight>
                <a:srgbClr val="FFFFFF"/>
              </a:highlight>
            </a:endParaRPr>
          </a:p>
          <a:p>
            <a:pPr indent="0" lvl="0" marL="0" rtl="0" algn="l">
              <a:spcBef>
                <a:spcPts val="0"/>
              </a:spcBef>
              <a:spcAft>
                <a:spcPts val="0"/>
              </a:spcAft>
              <a:buNone/>
            </a:pPr>
            <a:r>
              <a:rPr lang="en-US"/>
              <a:t>The pic plots on the right show the a model simulation of an impact event done using python. The picture is a slice of the </a:t>
            </a:r>
            <a:r>
              <a:rPr lang="en-US"/>
              <a:t>actual</a:t>
            </a:r>
            <a:r>
              <a:rPr lang="en-US"/>
              <a:t> impact event, where if it was rotated around the y-axis than a crater shape would be formed. The four frames are t=0,30,100,200 seconds respectively. Picture plot 2 shows the transient crater before the collapse of material creating the final crater. </a:t>
            </a:r>
            <a:endParaRPr/>
          </a:p>
          <a:p>
            <a:pPr indent="0" lvl="0" marL="0" rtl="0" algn="l">
              <a:spcBef>
                <a:spcPts val="0"/>
              </a:spcBef>
              <a:spcAft>
                <a:spcPts val="0"/>
              </a:spcAft>
              <a:buNone/>
            </a:pPr>
            <a:r>
              <a:rPr lang="en-US"/>
              <a:t>The </a:t>
            </a:r>
            <a:r>
              <a:rPr lang="en-US"/>
              <a:t>Chicxulub</a:t>
            </a:r>
            <a:r>
              <a:rPr lang="en-US"/>
              <a:t> impact was </a:t>
            </a:r>
            <a:r>
              <a:rPr lang="en-US"/>
              <a:t>equivalent</a:t>
            </a:r>
            <a:r>
              <a:rPr lang="en-US"/>
              <a:t> to 2.06e+8 Megatons of TNT and had a visible </a:t>
            </a:r>
            <a:r>
              <a:rPr lang="en-US"/>
              <a:t>fireball</a:t>
            </a:r>
            <a:r>
              <a:rPr lang="en-US"/>
              <a:t> radius of 185 km, this would’ve caused a mass-extinction event in the radius.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Using the methods described throughout this presentation we were able to discover what happened in this event that drastically changed Earth’s history.(and even allowed for the age of mammals).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mass of CO2 and SO2 were extremely high but they give an indication of the potential consequences of the way we’re heading with global warming etc… Equally, we discovered that about 30,000 years after the event, a normal ecosystem began to return to the impact site. This is a therefore also a testament to the strength of the biosphere and its ecosystems. </a:t>
            </a:r>
            <a:endParaRPr/>
          </a:p>
        </p:txBody>
      </p:sp>
      <p:sp>
        <p:nvSpPr>
          <p:cNvPr id="240" name="Google Shape;2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When studying craters we mainly looked at the </a:t>
            </a:r>
            <a:r>
              <a:rPr lang="en-US"/>
              <a:t>impacts</a:t>
            </a:r>
            <a:r>
              <a:rPr lang="en-US"/>
              <a:t> of velocity, impactor size and angle of projection. It would be good to experiment with other variables such as rock type and porosity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Furthermore, </a:t>
            </a:r>
            <a:r>
              <a:rPr lang="en-US">
                <a:solidFill>
                  <a:schemeClr val="dk1"/>
                </a:solidFill>
              </a:rPr>
              <a:t>The research into the K-Pg boundary layer is still ongoing. With further investigations there could be new findings and it would be interesting to see what is discovered in the future. </a:t>
            </a:r>
            <a:endParaRPr sz="200"/>
          </a:p>
        </p:txBody>
      </p:sp>
      <p:sp>
        <p:nvSpPr>
          <p:cNvPr id="246" name="Google Shape;24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50">
                <a:solidFill>
                  <a:srgbClr val="333333"/>
                </a:solidFill>
                <a:highlight>
                  <a:srgbClr val="FFFFFF"/>
                </a:highlight>
              </a:rPr>
              <a:t>66 million years ago, an asteroid impact occurred which caused geographic catastrophes including the extinction of the dinosaurs. This event saw the </a:t>
            </a:r>
            <a:r>
              <a:rPr b="1" lang="en-US" sz="1250">
                <a:solidFill>
                  <a:srgbClr val="333333"/>
                </a:solidFill>
                <a:highlight>
                  <a:srgbClr val="FFFFFF"/>
                </a:highlight>
              </a:rPr>
              <a:t>end of the Cretaceous period which made approximately 75% of the species on Earth extinct.</a:t>
            </a:r>
            <a:endParaRPr b="1" sz="1250">
              <a:solidFill>
                <a:srgbClr val="333333"/>
              </a:solidFill>
              <a:highlight>
                <a:srgbClr val="FFFFFF"/>
              </a:highlight>
            </a:endParaRPr>
          </a:p>
          <a:p>
            <a:pPr indent="0" lvl="0" marL="0" rtl="0" algn="l">
              <a:lnSpc>
                <a:spcPct val="115000"/>
              </a:lnSpc>
              <a:spcBef>
                <a:spcPts val="0"/>
              </a:spcBef>
              <a:spcAft>
                <a:spcPts val="0"/>
              </a:spcAft>
              <a:buNone/>
            </a:pPr>
            <a:r>
              <a:rPr b="1" lang="en-US" sz="1250">
                <a:solidFill>
                  <a:srgbClr val="333333"/>
                </a:solidFill>
                <a:highlight>
                  <a:srgbClr val="FFFFFF"/>
                </a:highlight>
              </a:rPr>
              <a:t> </a:t>
            </a:r>
            <a:endParaRPr b="1" sz="1250">
              <a:solidFill>
                <a:srgbClr val="333333"/>
              </a:solidFill>
              <a:highlight>
                <a:srgbClr val="FFFFFF"/>
              </a:highlight>
            </a:endParaRPr>
          </a:p>
          <a:p>
            <a:pPr indent="0" lvl="0" marL="0" rtl="0" algn="l">
              <a:lnSpc>
                <a:spcPct val="115000"/>
              </a:lnSpc>
              <a:spcBef>
                <a:spcPts val="0"/>
              </a:spcBef>
              <a:spcAft>
                <a:spcPts val="0"/>
              </a:spcAft>
              <a:buNone/>
            </a:pPr>
            <a:r>
              <a:rPr b="1" lang="en-US" sz="1250">
                <a:solidFill>
                  <a:srgbClr val="333333"/>
                </a:solidFill>
                <a:highlight>
                  <a:srgbClr val="FFFFFF"/>
                </a:highlight>
              </a:rPr>
              <a:t>In this investigation we explore the relationships between natural disasters, climatically active gases and the mass extinction events we saw at the end of the Cretaceous, using geological techniques. These can be applied to current threats we face today such as global warming (where gases are being produced by anthropogenic (manmade) sources which we have the power to prevent). This investigation is therefore important as it not only enables us to make further discoveries regarding Earth’s History but can be seen as informing us of the consequences of possible future planetary catastrophes. </a:t>
            </a:r>
            <a:endParaRPr b="1" sz="125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US"/>
              <a:t>Our aim was to look at the effects of major </a:t>
            </a:r>
            <a:r>
              <a:rPr lang="en-US"/>
              <a:t>impact</a:t>
            </a:r>
            <a:r>
              <a:rPr lang="en-US"/>
              <a:t> events on Earth through experimentation and computational modelling. We focused on the asteroid that caused the Chicxulub crater in modern day Mexico - more commonly known as the asteroid that wiped out the dinosaurs.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US"/>
              <a:t>To do this we modelled an impact using mayonnaise and a marble, used online tools to see what </a:t>
            </a:r>
            <a:r>
              <a:rPr lang="en-US"/>
              <a:t>affect</a:t>
            </a:r>
            <a:r>
              <a:rPr lang="en-US"/>
              <a:t> crater formation, used </a:t>
            </a:r>
            <a:r>
              <a:rPr lang="en-US"/>
              <a:t>python (a computer programming language)</a:t>
            </a:r>
            <a:r>
              <a:rPr lang="en-US"/>
              <a:t> to model the specific chicxulub event and </a:t>
            </a:r>
            <a:r>
              <a:rPr lang="en-US"/>
              <a:t>investigated</a:t>
            </a:r>
            <a:r>
              <a:rPr lang="en-US"/>
              <a:t> methods for </a:t>
            </a:r>
            <a:r>
              <a:rPr lang="en-US"/>
              <a:t>geological</a:t>
            </a:r>
            <a:r>
              <a:rPr lang="en-US"/>
              <a:t> sampling. In this </a:t>
            </a:r>
            <a:r>
              <a:rPr lang="en-US"/>
              <a:t>presentation, we will go over each of these steps saying what we discovered.</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ENGLISH: So on the first day, we did an </a:t>
            </a:r>
            <a:r>
              <a:rPr lang="en-US"/>
              <a:t>experiment</a:t>
            </a:r>
            <a:r>
              <a:rPr lang="en-US"/>
              <a:t> using </a:t>
            </a:r>
            <a:r>
              <a:rPr lang="en-US"/>
              <a:t>mayonnaise</a:t>
            </a:r>
            <a:r>
              <a:rPr lang="en-US"/>
              <a:t> and marbles to model the effect that asteroids can have on the Earth, specifically in forming craters with different depths, diameters, shapes and rims.</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5ffec1baa_2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ENGLISH: To do this experiment, we added about a 3cm depth of </a:t>
            </a:r>
            <a:r>
              <a:rPr lang="en-US"/>
              <a:t>mayonnaise, acting as the surface of the Earth,</a:t>
            </a:r>
            <a:r>
              <a:rPr lang="en-US"/>
              <a:t> to a pot and dropped a marble, which acted as the asteroid, into it. We then measured the diameter of the craters formed when the marble was dropped from the different heights and angles.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Using the measured heights and masses of the marbles, we calculated their kinetic energy just before their impact. We compared each marbles kinetic energy to the </a:t>
            </a:r>
            <a:r>
              <a:rPr lang="en-US"/>
              <a:t>diameter</a:t>
            </a:r>
            <a:r>
              <a:rPr lang="en-US"/>
              <a:t> of the crater they formed.</a:t>
            </a:r>
            <a:endParaRPr/>
          </a:p>
        </p:txBody>
      </p:sp>
      <p:sp>
        <p:nvSpPr>
          <p:cNvPr id="114" name="Google Shape;114;ge5ffec1baa_25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5ffec1baa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ENGLISH: </a:t>
            </a:r>
            <a:r>
              <a:rPr lang="en-US"/>
              <a:t>But with the many marbles dropped, some didn’t produce a good rim around the crater or hold their shape. So to combat this, we tried the experiment using sand, flour and cocoa powder instead of mayonnaise, this worked better. Overall, we found that all the craters formed were simple, as the marbles were not big enough and did not travel fast enough to form complex craters.</a:t>
            </a:r>
            <a:endParaRPr/>
          </a:p>
        </p:txBody>
      </p:sp>
      <p:sp>
        <p:nvSpPr>
          <p:cNvPr id="126" name="Google Shape;126;ge5ffec1baa_2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On the second day we l</a:t>
            </a:r>
            <a:r>
              <a:rPr lang="en-US" sz="1400">
                <a:solidFill>
                  <a:schemeClr val="dk1"/>
                </a:solidFill>
                <a:latin typeface="Calibri"/>
                <a:ea typeface="Calibri"/>
                <a:cs typeface="Calibri"/>
                <a:sym typeface="Calibri"/>
              </a:rPr>
              <a:t>earnt about the craters asteroid impacts cause on Earth and other planets in the solar system</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On day 2, we were learning about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Two types of craters can be formed - simple and complex. Larger asteroids with higher velocities tend to form complex craters</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We used the ‘Earth Impact Effects Programme’ to compare the diameters and depth of craters that different sized asteroids with different kinetic energies form</a:t>
            </a:r>
            <a:endParaRPr sz="14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US" sz="1200">
                <a:solidFill>
                  <a:schemeClr val="dk1"/>
                </a:solidFill>
              </a:rPr>
              <a:t>On the second day we learnt about the craters asteroid impacts cause on Earth and other planets in the solar system.</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rPr lang="en-US" sz="1200">
                <a:solidFill>
                  <a:schemeClr val="dk1"/>
                </a:solidFill>
              </a:rPr>
              <a:t>190 craters have been found in the world.</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rPr lang="en-US" sz="1200">
                <a:solidFill>
                  <a:schemeClr val="dk1"/>
                </a:solidFill>
              </a:rPr>
              <a:t>There are variations among countries depending on the progress of research.</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rPr lang="en-US" sz="1200">
                <a:solidFill>
                  <a:schemeClr val="dk1"/>
                </a:solidFill>
              </a:rPr>
              <a:t>For example, the Indian subcontinent is old, but only two Impact craters have been discovered.</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rPr lang="en-US" sz="1200">
                <a:solidFill>
                  <a:schemeClr val="dk1"/>
                </a:solidFill>
              </a:rPr>
              <a:t>There are two main types of crater, simple and complex. Simple craters are bowl shaped holes in the ground formed by relatively small impacts. Complex craters are formed by larger impacts where the rim of the crater collapses inwards which in turn forces rock from the floor up, resulting in a shallower but wider crater with a raised central peak or ring.</a:t>
            </a:r>
            <a:endParaRPr sz="1200">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t/>
            </a:r>
            <a:endParaRPr sz="1200">
              <a:solidFill>
                <a:schemeClr val="dk1"/>
              </a:solidFill>
            </a:endParaRPr>
          </a:p>
          <a:p>
            <a:pPr indent="-317500" lvl="0" marL="457200" rtl="0" algn="l">
              <a:spcBef>
                <a:spcPts val="0"/>
              </a:spcBef>
              <a:spcAft>
                <a:spcPts val="0"/>
              </a:spcAft>
              <a:buClr>
                <a:schemeClr val="dk1"/>
              </a:buClr>
              <a:buSzPts val="1400"/>
              <a:buFont typeface="Calibri"/>
              <a:buChar char="-"/>
            </a:pPr>
            <a:r>
              <a:t/>
            </a:r>
            <a:endParaRPr sz="1400">
              <a:solidFill>
                <a:schemeClr val="dk1"/>
              </a:solidFill>
              <a:latin typeface="Calibri"/>
              <a:ea typeface="Calibri"/>
              <a:cs typeface="Calibri"/>
              <a:sym typeface="Calibri"/>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5ffec1baa_23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5ffec1baa_2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We began to experiment using an online calculator called the Earth Impacts Effects program, which allowed us to control many different variables that could affect an asteroid impact including size and density of the projectile to the angle and material that it hits. We could then record data on the dimensions of the transient crater (before rock flows back into the center) and the final crater. This gave us the ability to collect </a:t>
            </a:r>
            <a:r>
              <a:rPr lang="en-US">
                <a:solidFill>
                  <a:schemeClr val="dk1"/>
                </a:solidFill>
              </a:rPr>
              <a:t>data on asteroid impacts that we otherwise couldn’t collect ourselves, including being able to analyze complex craters</a:t>
            </a:r>
            <a:r>
              <a:rPr lang="en-US">
                <a:solidFill>
                  <a:schemeClr val="dk1"/>
                </a:solidFill>
              </a:rPr>
              <a:t>. The UK students began analysing how the size and velocity of an asteroid will affect the dimensions of craters formed and how this varies between simple and complex craters. </a:t>
            </a:r>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 day 3 we explored the end of the cretaceous and how we know what caused this mass extinction. Iridium is very rare on Earth’s surface with only one part per billion found. At the K-Pg boundary (between the cretaceous and paleogene eras) scientists discovered an enrichment in iridium. With 12 ppb, this anomaly made it clear that the K-Pg mass extinction had an extraterrestrial cause as asteroids have a similar </a:t>
            </a:r>
            <a:r>
              <a:rPr lang="en-US"/>
              <a:t>composition</a:t>
            </a:r>
            <a:r>
              <a:rPr lang="en-US"/>
              <a:t> to early Earth. Sites closer to the impact site have </a:t>
            </a:r>
            <a:r>
              <a:rPr lang="en-US"/>
              <a:t>thicker layers of K-Pg boundary event deposit, leading to the discovery of the Chicxulub crater in Mexico.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6" name="Google Shape;1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36.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1.jpg"/><Relationship Id="rId5" Type="http://schemas.openxmlformats.org/officeDocument/2006/relationships/image" Target="../media/image17.png"/><Relationship Id="rId6"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8.jpg"/><Relationship Id="rId4" Type="http://schemas.openxmlformats.org/officeDocument/2006/relationships/image" Target="../media/image17.png"/><Relationship Id="rId5" Type="http://schemas.openxmlformats.org/officeDocument/2006/relationships/image" Target="../media/image7.jpg"/><Relationship Id="rId6" Type="http://schemas.openxmlformats.org/officeDocument/2006/relationships/image" Target="../media/image16.jpg"/><Relationship Id="rId7"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7.png"/><Relationship Id="rId5" Type="http://schemas.openxmlformats.org/officeDocument/2006/relationships/image" Target="../media/image15.jpg"/><Relationship Id="rId6" Type="http://schemas.openxmlformats.org/officeDocument/2006/relationships/image" Target="../media/image2.jpg"/><Relationship Id="rId7"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3.jpg"/><Relationship Id="rId11" Type="http://schemas.openxmlformats.org/officeDocument/2006/relationships/image" Target="../media/image26.jpg"/><Relationship Id="rId10" Type="http://schemas.openxmlformats.org/officeDocument/2006/relationships/image" Target="../media/image25.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685800" y="1208375"/>
            <a:ext cx="7772400" cy="2392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Chicxulub: a P</a:t>
            </a:r>
            <a:r>
              <a:rPr lang="en-US"/>
              <a:t>lanetary Catastrophe</a:t>
            </a:r>
            <a:endParaRPr/>
          </a:p>
          <a:p>
            <a:pPr indent="0" lvl="0" marL="0" rtl="0" algn="ctr">
              <a:spcBef>
                <a:spcPts val="0"/>
              </a:spcBef>
              <a:spcAft>
                <a:spcPts val="0"/>
              </a:spcAft>
              <a:buClr>
                <a:schemeClr val="dk1"/>
              </a:buClr>
              <a:buSzPct val="100000"/>
              <a:buFont typeface="Calibri"/>
              <a:buNone/>
            </a:pPr>
            <a:r>
              <a:rPr lang="en-US"/>
              <a:t>Report by the Earth Science group</a:t>
            </a:r>
            <a:endParaRPr/>
          </a:p>
        </p:txBody>
      </p:sp>
      <p:sp>
        <p:nvSpPr>
          <p:cNvPr id="85" name="Google Shape;85;p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spcBef>
                <a:spcPts val="0"/>
              </a:spcBef>
              <a:spcAft>
                <a:spcPts val="0"/>
              </a:spcAft>
              <a:buClr>
                <a:srgbClr val="888888"/>
              </a:buClr>
              <a:buSzPct val="100000"/>
              <a:buNone/>
            </a:pPr>
            <a:r>
              <a:rPr i="1" lang="en-US"/>
              <a:t>Alex Aldridge, Jacob Roe, Sydney Smith, Matthew Taylor, Ivy Waring, Wakana Hoshi, Sayuki Imanaka, Shin Kanda, Anzu Kato, Ayana Munakata, Simon Crowhurst, Dr Auriol Rae and Ryo Mizuta</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e5ffec1baa_10_1"/>
          <p:cNvSpPr txBox="1"/>
          <p:nvPr>
            <p:ph type="title"/>
          </p:nvPr>
        </p:nvSpPr>
        <p:spPr>
          <a:xfrm>
            <a:off x="457200" y="-12"/>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Day 3:</a:t>
            </a:r>
            <a:r>
              <a:rPr lang="en-US" sz="3700"/>
              <a:t>３日目</a:t>
            </a:r>
            <a:endParaRPr sz="3700"/>
          </a:p>
        </p:txBody>
      </p:sp>
      <p:sp>
        <p:nvSpPr>
          <p:cNvPr id="187" name="Google Shape;187;ge5ffec1baa_10_1"/>
          <p:cNvSpPr txBox="1"/>
          <p:nvPr>
            <p:ph idx="1" type="body"/>
          </p:nvPr>
        </p:nvSpPr>
        <p:spPr>
          <a:xfrm>
            <a:off x="345375" y="2609850"/>
            <a:ext cx="4114800" cy="2714700"/>
          </a:xfrm>
          <a:prstGeom prst="rect">
            <a:avLst/>
          </a:prstGeom>
        </p:spPr>
        <p:txBody>
          <a:bodyPr anchorCtr="0" anchor="t" bIns="45700" lIns="91425" spcFirstLastPara="1" rIns="91425" wrap="square" tIns="45700">
            <a:normAutofit lnSpcReduction="10000"/>
          </a:bodyPr>
          <a:lstStyle/>
          <a:p>
            <a:pPr indent="0" lvl="0" marL="0" rtl="0" algn="l">
              <a:spcBef>
                <a:spcPts val="360"/>
              </a:spcBef>
              <a:spcAft>
                <a:spcPts val="0"/>
              </a:spcAft>
              <a:buNone/>
            </a:pPr>
            <a:r>
              <a:rPr lang="en-US" sz="2900"/>
              <a:t>w</a:t>
            </a:r>
            <a:r>
              <a:rPr lang="en-US" sz="2234"/>
              <a:t>e focused on  the production of climatically active gases. We used a series of python codes to calculate the mass of CO₂ and SO₂ and explore how we can simulate major impacts like Chicxulub.</a:t>
            </a:r>
            <a:endParaRPr sz="2234"/>
          </a:p>
          <a:p>
            <a:pPr indent="0" lvl="0" marL="0" rtl="0" algn="l">
              <a:spcBef>
                <a:spcPts val="360"/>
              </a:spcBef>
              <a:spcAft>
                <a:spcPts val="0"/>
              </a:spcAft>
              <a:buNone/>
            </a:pPr>
            <a:r>
              <a:t/>
            </a:r>
            <a:endParaRPr/>
          </a:p>
        </p:txBody>
      </p:sp>
      <p:pic>
        <p:nvPicPr>
          <p:cNvPr id="188" name="Google Shape;188;ge5ffec1baa_10_1"/>
          <p:cNvPicPr preferRelativeResize="0"/>
          <p:nvPr/>
        </p:nvPicPr>
        <p:blipFill>
          <a:blip r:embed="rId3">
            <a:alphaModFix/>
          </a:blip>
          <a:stretch>
            <a:fillRect/>
          </a:stretch>
        </p:blipFill>
        <p:spPr>
          <a:xfrm>
            <a:off x="345376" y="1017588"/>
            <a:ext cx="2601851" cy="1462821"/>
          </a:xfrm>
          <a:prstGeom prst="rect">
            <a:avLst/>
          </a:prstGeom>
          <a:noFill/>
          <a:ln>
            <a:noFill/>
          </a:ln>
        </p:spPr>
      </p:pic>
      <p:pic>
        <p:nvPicPr>
          <p:cNvPr id="189" name="Google Shape;189;ge5ffec1baa_10_1"/>
          <p:cNvPicPr preferRelativeResize="0"/>
          <p:nvPr/>
        </p:nvPicPr>
        <p:blipFill>
          <a:blip r:embed="rId4">
            <a:alphaModFix/>
          </a:blip>
          <a:stretch>
            <a:fillRect/>
          </a:stretch>
        </p:blipFill>
        <p:spPr>
          <a:xfrm>
            <a:off x="3215163" y="1017588"/>
            <a:ext cx="2601861" cy="1462825"/>
          </a:xfrm>
          <a:prstGeom prst="rect">
            <a:avLst/>
          </a:prstGeom>
          <a:noFill/>
          <a:ln>
            <a:noFill/>
          </a:ln>
        </p:spPr>
      </p:pic>
      <p:pic>
        <p:nvPicPr>
          <p:cNvPr id="190" name="Google Shape;190;ge5ffec1baa_10_1"/>
          <p:cNvPicPr preferRelativeResize="0"/>
          <p:nvPr/>
        </p:nvPicPr>
        <p:blipFill>
          <a:blip r:embed="rId5">
            <a:alphaModFix/>
          </a:blip>
          <a:stretch>
            <a:fillRect/>
          </a:stretch>
        </p:blipFill>
        <p:spPr>
          <a:xfrm>
            <a:off x="6084975" y="1017600"/>
            <a:ext cx="2601851" cy="1462812"/>
          </a:xfrm>
          <a:prstGeom prst="rect">
            <a:avLst/>
          </a:prstGeom>
          <a:noFill/>
          <a:ln>
            <a:noFill/>
          </a:ln>
        </p:spPr>
      </p:pic>
      <p:pic>
        <p:nvPicPr>
          <p:cNvPr id="191" name="Google Shape;191;ge5ffec1baa_10_1"/>
          <p:cNvPicPr preferRelativeResize="0"/>
          <p:nvPr/>
        </p:nvPicPr>
        <p:blipFill>
          <a:blip r:embed="rId6">
            <a:alphaModFix/>
          </a:blip>
          <a:stretch>
            <a:fillRect/>
          </a:stretch>
        </p:blipFill>
        <p:spPr>
          <a:xfrm>
            <a:off x="457200" y="4868650"/>
            <a:ext cx="3314700" cy="1894100"/>
          </a:xfrm>
          <a:prstGeom prst="rect">
            <a:avLst/>
          </a:prstGeom>
          <a:noFill/>
          <a:ln>
            <a:noFill/>
          </a:ln>
        </p:spPr>
      </p:pic>
      <p:pic>
        <p:nvPicPr>
          <p:cNvPr id="192" name="Google Shape;192;ge5ffec1baa_10_1"/>
          <p:cNvPicPr preferRelativeResize="0"/>
          <p:nvPr/>
        </p:nvPicPr>
        <p:blipFill>
          <a:blip r:embed="rId7">
            <a:alphaModFix/>
          </a:blip>
          <a:stretch>
            <a:fillRect/>
          </a:stretch>
        </p:blipFill>
        <p:spPr>
          <a:xfrm>
            <a:off x="5249127" y="4868650"/>
            <a:ext cx="3314662" cy="1894100"/>
          </a:xfrm>
          <a:prstGeom prst="rect">
            <a:avLst/>
          </a:prstGeom>
          <a:noFill/>
          <a:ln>
            <a:noFill/>
          </a:ln>
        </p:spPr>
      </p:pic>
      <p:sp>
        <p:nvSpPr>
          <p:cNvPr id="193" name="Google Shape;193;ge5ffec1baa_10_1"/>
          <p:cNvSpPr txBox="1"/>
          <p:nvPr/>
        </p:nvSpPr>
        <p:spPr>
          <a:xfrm>
            <a:off x="7543800" y="1411500"/>
            <a:ext cx="160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Python codes used</a:t>
            </a:r>
            <a:endParaRPr>
              <a:latin typeface="Calibri"/>
              <a:ea typeface="Calibri"/>
              <a:cs typeface="Calibri"/>
              <a:sym typeface="Calibri"/>
            </a:endParaRPr>
          </a:p>
        </p:txBody>
      </p:sp>
      <p:sp>
        <p:nvSpPr>
          <p:cNvPr id="194" name="Google Shape;194;ge5ffec1baa_10_1"/>
          <p:cNvSpPr txBox="1"/>
          <p:nvPr/>
        </p:nvSpPr>
        <p:spPr>
          <a:xfrm>
            <a:off x="4755050" y="2658575"/>
            <a:ext cx="4045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alibri"/>
                <a:ea typeface="Calibri"/>
                <a:cs typeface="Calibri"/>
                <a:sym typeface="Calibri"/>
              </a:rPr>
              <a:t>気候変動に影響を与えるガスの生産に注目した。パイソンを使い二酸化炭素や二酸化硫黄の質量を計算し、どうやってチクシュブールのような大きな衝突をシュミレーションするか考えた。</a:t>
            </a:r>
            <a:endParaRPr sz="2000">
              <a:latin typeface="Calibri"/>
              <a:ea typeface="Calibri"/>
              <a:cs typeface="Calibri"/>
              <a:sym typeface="Calibri"/>
            </a:endParaRPr>
          </a:p>
        </p:txBody>
      </p:sp>
      <p:sp>
        <p:nvSpPr>
          <p:cNvPr id="195" name="Google Shape;195;ge5ffec1baa_10_1"/>
          <p:cNvSpPr txBox="1"/>
          <p:nvPr/>
        </p:nvSpPr>
        <p:spPr>
          <a:xfrm>
            <a:off x="3419875" y="4873850"/>
            <a:ext cx="202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Simulations showing  the pressure on the rocks.</a:t>
            </a:r>
            <a:endParaRPr>
              <a:latin typeface="Calibri"/>
              <a:ea typeface="Calibri"/>
              <a:cs typeface="Calibri"/>
              <a:sym typeface="Calibri"/>
            </a:endParaRPr>
          </a:p>
        </p:txBody>
      </p:sp>
      <p:sp>
        <p:nvSpPr>
          <p:cNvPr id="196" name="Google Shape;196;ge5ffec1baa_10_1"/>
          <p:cNvSpPr txBox="1"/>
          <p:nvPr/>
        </p:nvSpPr>
        <p:spPr>
          <a:xfrm>
            <a:off x="7286625" y="1716138"/>
            <a:ext cx="267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alibri"/>
                <a:ea typeface="Calibri"/>
                <a:cs typeface="Calibri"/>
                <a:sym typeface="Calibri"/>
              </a:rPr>
              <a:t>使用したパイソンコード</a:t>
            </a:r>
            <a:endParaRPr sz="1200">
              <a:latin typeface="Calibri"/>
              <a:ea typeface="Calibri"/>
              <a:cs typeface="Calibri"/>
              <a:sym typeface="Calibri"/>
            </a:endParaRPr>
          </a:p>
        </p:txBody>
      </p:sp>
      <p:sp>
        <p:nvSpPr>
          <p:cNvPr id="197" name="Google Shape;197;ge5ffec1baa_10_1"/>
          <p:cNvSpPr txBox="1"/>
          <p:nvPr/>
        </p:nvSpPr>
        <p:spPr>
          <a:xfrm>
            <a:off x="3379075" y="5579075"/>
            <a:ext cx="2103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latin typeface="Calibri"/>
                <a:ea typeface="Calibri"/>
                <a:cs typeface="Calibri"/>
                <a:sym typeface="Calibri"/>
              </a:rPr>
              <a:t>衝突の際に起こる圧力のシュミレーション</a:t>
            </a:r>
            <a:endParaRPr sz="13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Results-Day 1, 2: </a:t>
            </a:r>
            <a:r>
              <a:rPr lang="en-US"/>
              <a:t>１,２日目の</a:t>
            </a:r>
            <a:r>
              <a:rPr lang="en-US"/>
              <a:t>結果</a:t>
            </a:r>
            <a:endParaRPr/>
          </a:p>
        </p:txBody>
      </p:sp>
      <p:sp>
        <p:nvSpPr>
          <p:cNvPr id="203" name="Google Shape;203;p7"/>
          <p:cNvSpPr txBox="1"/>
          <p:nvPr>
            <p:ph idx="1" type="body"/>
          </p:nvPr>
        </p:nvSpPr>
        <p:spPr>
          <a:xfrm>
            <a:off x="0" y="1276800"/>
            <a:ext cx="8229600" cy="4526100"/>
          </a:xfrm>
          <a:prstGeom prst="rect">
            <a:avLst/>
          </a:prstGeom>
          <a:noFill/>
          <a:ln>
            <a:noFill/>
          </a:ln>
        </p:spPr>
        <p:txBody>
          <a:bodyPr anchorCtr="0" anchor="t" bIns="45700" lIns="91425" spcFirstLastPara="1" rIns="91425" wrap="square" tIns="45700">
            <a:normAutofit/>
          </a:bodyPr>
          <a:lstStyle/>
          <a:p>
            <a:pPr indent="0" lvl="0" marL="342900" rtl="0" algn="l">
              <a:spcBef>
                <a:spcPts val="640"/>
              </a:spcBef>
              <a:spcAft>
                <a:spcPts val="0"/>
              </a:spcAft>
              <a:buNone/>
            </a:pPr>
            <a:r>
              <a:t/>
            </a:r>
            <a:endParaRPr i="1"/>
          </a:p>
          <a:p>
            <a:pPr indent="-139700" lvl="0" marL="342900" rtl="0" algn="l">
              <a:spcBef>
                <a:spcPts val="640"/>
              </a:spcBef>
              <a:spcAft>
                <a:spcPts val="0"/>
              </a:spcAft>
              <a:buClr>
                <a:schemeClr val="dk1"/>
              </a:buClr>
              <a:buSzPts val="3200"/>
              <a:buNone/>
            </a:pPr>
            <a:r>
              <a:t/>
            </a:r>
            <a:endParaRPr i="1"/>
          </a:p>
        </p:txBody>
      </p:sp>
      <p:pic>
        <p:nvPicPr>
          <p:cNvPr id="204" name="Google Shape;204;p7"/>
          <p:cNvPicPr preferRelativeResize="0"/>
          <p:nvPr/>
        </p:nvPicPr>
        <p:blipFill>
          <a:blip r:embed="rId3">
            <a:alphaModFix/>
          </a:blip>
          <a:stretch>
            <a:fillRect/>
          </a:stretch>
        </p:blipFill>
        <p:spPr>
          <a:xfrm>
            <a:off x="9347387" y="141313"/>
            <a:ext cx="3113000" cy="1919671"/>
          </a:xfrm>
          <a:prstGeom prst="rect">
            <a:avLst/>
          </a:prstGeom>
          <a:noFill/>
          <a:ln>
            <a:noFill/>
          </a:ln>
        </p:spPr>
      </p:pic>
      <p:pic>
        <p:nvPicPr>
          <p:cNvPr id="205" name="Google Shape;205;p7" title="グラフ"/>
          <p:cNvPicPr preferRelativeResize="0"/>
          <p:nvPr/>
        </p:nvPicPr>
        <p:blipFill>
          <a:blip r:embed="rId4">
            <a:alphaModFix/>
          </a:blip>
          <a:stretch>
            <a:fillRect/>
          </a:stretch>
        </p:blipFill>
        <p:spPr>
          <a:xfrm>
            <a:off x="4571995" y="1566788"/>
            <a:ext cx="4329444" cy="2677012"/>
          </a:xfrm>
          <a:prstGeom prst="rect">
            <a:avLst/>
          </a:prstGeom>
          <a:noFill/>
          <a:ln>
            <a:noFill/>
          </a:ln>
        </p:spPr>
      </p:pic>
      <p:pic>
        <p:nvPicPr>
          <p:cNvPr id="206" name="Google Shape;206;p7" title="Chart"/>
          <p:cNvPicPr preferRelativeResize="0"/>
          <p:nvPr/>
        </p:nvPicPr>
        <p:blipFill>
          <a:blip r:embed="rId5">
            <a:alphaModFix/>
          </a:blip>
          <a:stretch>
            <a:fillRect/>
          </a:stretch>
        </p:blipFill>
        <p:spPr>
          <a:xfrm>
            <a:off x="10013775" y="4185455"/>
            <a:ext cx="3310924" cy="2048944"/>
          </a:xfrm>
          <a:prstGeom prst="rect">
            <a:avLst/>
          </a:prstGeom>
          <a:noFill/>
          <a:ln>
            <a:noFill/>
          </a:ln>
        </p:spPr>
      </p:pic>
      <p:pic>
        <p:nvPicPr>
          <p:cNvPr id="207" name="Google Shape;207;p7"/>
          <p:cNvPicPr preferRelativeResize="0"/>
          <p:nvPr/>
        </p:nvPicPr>
        <p:blipFill>
          <a:blip r:embed="rId6">
            <a:alphaModFix/>
          </a:blip>
          <a:stretch>
            <a:fillRect/>
          </a:stretch>
        </p:blipFill>
        <p:spPr>
          <a:xfrm>
            <a:off x="200375" y="1677000"/>
            <a:ext cx="3836460" cy="2508449"/>
          </a:xfrm>
          <a:prstGeom prst="rect">
            <a:avLst/>
          </a:prstGeom>
          <a:noFill/>
          <a:ln>
            <a:noFill/>
          </a:ln>
        </p:spPr>
      </p:pic>
      <p:sp>
        <p:nvSpPr>
          <p:cNvPr id="208" name="Google Shape;208;p7"/>
          <p:cNvSpPr txBox="1"/>
          <p:nvPr/>
        </p:nvSpPr>
        <p:spPr>
          <a:xfrm>
            <a:off x="756500" y="1276800"/>
            <a:ext cx="36867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The Crater Experiment</a:t>
            </a:r>
            <a:r>
              <a:rPr lang="en-US" sz="1500">
                <a:solidFill>
                  <a:srgbClr val="333333"/>
                </a:solidFill>
                <a:highlight>
                  <a:srgbClr val="FFFFFF"/>
                </a:highlight>
              </a:rPr>
              <a:t>(small scale)</a:t>
            </a:r>
            <a:endParaRPr sz="1500">
              <a:latin typeface="Calibri"/>
              <a:ea typeface="Calibri"/>
              <a:cs typeface="Calibri"/>
              <a:sym typeface="Calibri"/>
            </a:endParaRPr>
          </a:p>
        </p:txBody>
      </p:sp>
      <p:sp>
        <p:nvSpPr>
          <p:cNvPr id="209" name="Google Shape;209;p7"/>
          <p:cNvSpPr txBox="1"/>
          <p:nvPr/>
        </p:nvSpPr>
        <p:spPr>
          <a:xfrm>
            <a:off x="5763000" y="1299900"/>
            <a:ext cx="3020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200">
                <a:solidFill>
                  <a:schemeClr val="dk1"/>
                </a:solidFill>
              </a:rPr>
              <a:t>Earth Impacts Event Calculator(big scale)</a:t>
            </a:r>
            <a:endParaRPr sz="1500">
              <a:latin typeface="Calibri"/>
              <a:ea typeface="Calibri"/>
              <a:cs typeface="Calibri"/>
              <a:sym typeface="Calibri"/>
            </a:endParaRPr>
          </a:p>
        </p:txBody>
      </p:sp>
      <p:sp>
        <p:nvSpPr>
          <p:cNvPr id="210" name="Google Shape;210;p7"/>
          <p:cNvSpPr txBox="1"/>
          <p:nvPr/>
        </p:nvSpPr>
        <p:spPr>
          <a:xfrm>
            <a:off x="1175200" y="4420650"/>
            <a:ext cx="238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 Difference 】</a:t>
            </a:r>
            <a:endParaRPr sz="1800">
              <a:latin typeface="Calibri"/>
              <a:ea typeface="Calibri"/>
              <a:cs typeface="Calibri"/>
              <a:sym typeface="Calibri"/>
            </a:endParaRPr>
          </a:p>
        </p:txBody>
      </p:sp>
      <p:sp>
        <p:nvSpPr>
          <p:cNvPr id="211" name="Google Shape;211;p7"/>
          <p:cNvSpPr txBox="1"/>
          <p:nvPr/>
        </p:nvSpPr>
        <p:spPr>
          <a:xfrm>
            <a:off x="5847213" y="4420638"/>
            <a:ext cx="177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alibri"/>
                <a:ea typeface="Calibri"/>
                <a:cs typeface="Calibri"/>
                <a:sym typeface="Calibri"/>
              </a:rPr>
              <a:t>【</a:t>
            </a:r>
            <a:r>
              <a:rPr lang="en-US" sz="1800">
                <a:latin typeface="Calibri"/>
                <a:ea typeface="Calibri"/>
                <a:cs typeface="Calibri"/>
                <a:sym typeface="Calibri"/>
              </a:rPr>
              <a:t> Similarity】</a:t>
            </a:r>
            <a:endParaRPr sz="1800">
              <a:latin typeface="Calibri"/>
              <a:ea typeface="Calibri"/>
              <a:cs typeface="Calibri"/>
              <a:sym typeface="Calibri"/>
            </a:endParaRPr>
          </a:p>
        </p:txBody>
      </p:sp>
      <p:sp>
        <p:nvSpPr>
          <p:cNvPr id="212" name="Google Shape;212;p7"/>
          <p:cNvSpPr txBox="1"/>
          <p:nvPr/>
        </p:nvSpPr>
        <p:spPr>
          <a:xfrm>
            <a:off x="457200" y="4769650"/>
            <a:ext cx="4029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Left graph shows three distinct groups</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左側のグラフは、１つのグラフの中でも</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３つのグループに分かれている。</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→It could be concluded to be the three different impact materials used in the experiment.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 私たちが行った実験では、衝撃を与える対象物として、異なる３つの材料を使用したことが現れている。</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13" name="Google Shape;213;p7"/>
          <p:cNvSpPr txBox="1"/>
          <p:nvPr/>
        </p:nvSpPr>
        <p:spPr>
          <a:xfrm>
            <a:off x="5376000" y="4882350"/>
            <a:ext cx="3310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Both of the two graph show a similar upwards trend between crater size and kinetic energy.</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どちらのグラフでもクレーターサイズと運動エネルギーの間で同様の上昇傾向が見られる。</a:t>
            </a:r>
            <a:endParaRPr>
              <a:latin typeface="Calibri"/>
              <a:ea typeface="Calibri"/>
              <a:cs typeface="Calibri"/>
              <a:sym typeface="Calibri"/>
            </a:endParaRPr>
          </a:p>
        </p:txBody>
      </p:sp>
      <p:sp>
        <p:nvSpPr>
          <p:cNvPr id="214" name="Google Shape;214;p7"/>
          <p:cNvSpPr/>
          <p:nvPr/>
        </p:nvSpPr>
        <p:spPr>
          <a:xfrm>
            <a:off x="676750" y="2365050"/>
            <a:ext cx="1076400" cy="400200"/>
          </a:xfrm>
          <a:prstGeom prst="wedgeRoundRectCallout">
            <a:avLst>
              <a:gd fmla="val -22965" name="adj1"/>
              <a:gd fmla="val 14943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t>Mayonnaise</a:t>
            </a:r>
            <a:endParaRPr sz="1200"/>
          </a:p>
          <a:p>
            <a:pPr indent="0" lvl="0" marL="0" rtl="0" algn="l">
              <a:spcBef>
                <a:spcPts val="0"/>
              </a:spcBef>
              <a:spcAft>
                <a:spcPts val="0"/>
              </a:spcAft>
              <a:buNone/>
            </a:pPr>
            <a:r>
              <a:rPr lang="en-US" sz="1200"/>
              <a:t>マヨネーズ</a:t>
            </a:r>
            <a:endParaRPr sz="1200"/>
          </a:p>
        </p:txBody>
      </p:sp>
      <p:sp>
        <p:nvSpPr>
          <p:cNvPr id="215" name="Google Shape;215;p7"/>
          <p:cNvSpPr/>
          <p:nvPr/>
        </p:nvSpPr>
        <p:spPr>
          <a:xfrm>
            <a:off x="1233550" y="1844025"/>
            <a:ext cx="1076400" cy="354000"/>
          </a:xfrm>
          <a:prstGeom prst="wedgeRoundRectCallout">
            <a:avLst>
              <a:gd fmla="val 34847" name="adj1"/>
              <a:gd fmla="val 10903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t>Flour </a:t>
            </a:r>
            <a:r>
              <a:rPr lang="en-US" sz="1100"/>
              <a:t>小麦粉</a:t>
            </a:r>
            <a:endParaRPr sz="1100"/>
          </a:p>
        </p:txBody>
      </p:sp>
      <p:sp>
        <p:nvSpPr>
          <p:cNvPr id="216" name="Google Shape;216;p7"/>
          <p:cNvSpPr/>
          <p:nvPr/>
        </p:nvSpPr>
        <p:spPr>
          <a:xfrm>
            <a:off x="2629100" y="2418900"/>
            <a:ext cx="877200" cy="292500"/>
          </a:xfrm>
          <a:prstGeom prst="wedgeRoundRectCallout">
            <a:avLst>
              <a:gd fmla="val -7578" name="adj1"/>
              <a:gd fmla="val 12721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Sand 砂</a:t>
            </a:r>
            <a:endParaRPr/>
          </a:p>
        </p:txBody>
      </p:sp>
      <p:sp>
        <p:nvSpPr>
          <p:cNvPr id="217" name="Google Shape;217;p7"/>
          <p:cNvSpPr txBox="1"/>
          <p:nvPr/>
        </p:nvSpPr>
        <p:spPr>
          <a:xfrm>
            <a:off x="4362300" y="2259425"/>
            <a:ext cx="209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alibri"/>
                <a:ea typeface="Calibri"/>
                <a:cs typeface="Calibri"/>
                <a:sym typeface="Calibri"/>
              </a:rPr>
              <a:t>運動エネルギ｜</a:t>
            </a:r>
            <a:endParaRPr sz="1200">
              <a:latin typeface="Calibri"/>
              <a:ea typeface="Calibri"/>
              <a:cs typeface="Calibri"/>
              <a:sym typeface="Calibri"/>
            </a:endParaRPr>
          </a:p>
        </p:txBody>
      </p:sp>
      <p:sp>
        <p:nvSpPr>
          <p:cNvPr id="218" name="Google Shape;218;p7"/>
          <p:cNvSpPr txBox="1"/>
          <p:nvPr/>
        </p:nvSpPr>
        <p:spPr>
          <a:xfrm>
            <a:off x="6600275" y="4081950"/>
            <a:ext cx="199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最終クレーターの直径</a:t>
            </a:r>
            <a:endParaRPr sz="1000">
              <a:latin typeface="Calibri"/>
              <a:ea typeface="Calibri"/>
              <a:cs typeface="Calibri"/>
              <a:sym typeface="Calibri"/>
            </a:endParaRPr>
          </a:p>
        </p:txBody>
      </p:sp>
      <p:sp>
        <p:nvSpPr>
          <p:cNvPr id="219" name="Google Shape;219;p7"/>
          <p:cNvSpPr txBox="1"/>
          <p:nvPr/>
        </p:nvSpPr>
        <p:spPr>
          <a:xfrm>
            <a:off x="1735150" y="4025725"/>
            <a:ext cx="126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クレーターの直径</a:t>
            </a:r>
            <a:endParaRPr sz="1000">
              <a:latin typeface="Calibri"/>
              <a:ea typeface="Calibri"/>
              <a:cs typeface="Calibri"/>
              <a:sym typeface="Calibri"/>
            </a:endParaRPr>
          </a:p>
        </p:txBody>
      </p:sp>
      <p:sp>
        <p:nvSpPr>
          <p:cNvPr id="220" name="Google Shape;220;p7"/>
          <p:cNvSpPr txBox="1"/>
          <p:nvPr/>
        </p:nvSpPr>
        <p:spPr>
          <a:xfrm>
            <a:off x="0" y="2246325"/>
            <a:ext cx="2826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Calibri"/>
                <a:ea typeface="Calibri"/>
                <a:cs typeface="Calibri"/>
                <a:sym typeface="Calibri"/>
              </a:rPr>
              <a:t>運動エネルギ｜</a:t>
            </a:r>
            <a:endParaRPr sz="11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e5ffec1baa_1_3"/>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Results - Day 3: ３日目の結果</a:t>
            </a:r>
            <a:endParaRPr/>
          </a:p>
        </p:txBody>
      </p:sp>
      <p:sp>
        <p:nvSpPr>
          <p:cNvPr id="226" name="Google Shape;226;ge5ffec1baa_1_3"/>
          <p:cNvSpPr txBox="1"/>
          <p:nvPr>
            <p:ph idx="1" type="body"/>
          </p:nvPr>
        </p:nvSpPr>
        <p:spPr>
          <a:xfrm>
            <a:off x="457200" y="1417650"/>
            <a:ext cx="6196500" cy="19635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177800" marR="177800" rtl="0" algn="ctr">
              <a:lnSpc>
                <a:spcPct val="140000"/>
              </a:lnSpc>
              <a:spcBef>
                <a:spcPts val="1500"/>
              </a:spcBef>
              <a:spcAft>
                <a:spcPts val="0"/>
              </a:spcAft>
              <a:buNone/>
            </a:pPr>
            <a:r>
              <a:rPr lang="en-US" sz="2500"/>
              <a:t>CaCO</a:t>
            </a:r>
            <a:r>
              <a:rPr lang="en-US" sz="2000"/>
              <a:t>3</a:t>
            </a:r>
            <a:r>
              <a:rPr lang="en-US" sz="2500"/>
              <a:t> (s) → CO</a:t>
            </a:r>
            <a:r>
              <a:rPr lang="en-US" sz="2000"/>
              <a:t>2</a:t>
            </a:r>
            <a:r>
              <a:rPr lang="en-US" sz="2500"/>
              <a:t> (g) + CaO (s)</a:t>
            </a:r>
            <a:endParaRPr sz="2500"/>
          </a:p>
          <a:p>
            <a:pPr indent="0" lvl="0" marL="177800" marR="177800" rtl="0" algn="ctr">
              <a:lnSpc>
                <a:spcPct val="140000"/>
              </a:lnSpc>
              <a:spcBef>
                <a:spcPts val="1500"/>
              </a:spcBef>
              <a:spcAft>
                <a:spcPts val="0"/>
              </a:spcAft>
              <a:buNone/>
            </a:pPr>
            <a:r>
              <a:rPr lang="en-US" sz="2500">
                <a:solidFill>
                  <a:srgbClr val="FF0000"/>
                </a:solidFill>
              </a:rPr>
              <a:t>2</a:t>
            </a:r>
            <a:r>
              <a:rPr lang="en-US" sz="2500"/>
              <a:t> CaSO</a:t>
            </a:r>
            <a:r>
              <a:rPr lang="en-US" sz="1900"/>
              <a:t>4</a:t>
            </a:r>
            <a:r>
              <a:rPr lang="en-US" sz="2500"/>
              <a:t> (s) → O</a:t>
            </a:r>
            <a:r>
              <a:rPr lang="en-US" sz="2000"/>
              <a:t>2</a:t>
            </a:r>
            <a:r>
              <a:rPr lang="en-US" sz="2500"/>
              <a:t> (g) + </a:t>
            </a:r>
            <a:r>
              <a:rPr lang="en-US" sz="2500">
                <a:solidFill>
                  <a:srgbClr val="FF0000"/>
                </a:solidFill>
              </a:rPr>
              <a:t>2 </a:t>
            </a:r>
            <a:r>
              <a:rPr lang="en-US" sz="2500"/>
              <a:t>SO</a:t>
            </a:r>
            <a:r>
              <a:rPr lang="en-US" sz="1900"/>
              <a:t>2</a:t>
            </a:r>
            <a:r>
              <a:rPr lang="en-US" sz="2500"/>
              <a:t> (g) + </a:t>
            </a:r>
            <a:r>
              <a:rPr lang="en-US" sz="2500">
                <a:solidFill>
                  <a:srgbClr val="FF0000"/>
                </a:solidFill>
              </a:rPr>
              <a:t>2 </a:t>
            </a:r>
            <a:r>
              <a:rPr lang="en-US" sz="2500"/>
              <a:t>CaO (s)</a:t>
            </a:r>
            <a:endParaRPr sz="2500"/>
          </a:p>
          <a:p>
            <a:pPr indent="0" lvl="0" marL="0" rtl="0" algn="l">
              <a:spcBef>
                <a:spcPts val="1500"/>
              </a:spcBef>
              <a:spcAft>
                <a:spcPts val="0"/>
              </a:spcAft>
              <a:buNone/>
            </a:pPr>
            <a:r>
              <a:rPr lang="en-US" sz="2650">
                <a:highlight>
                  <a:srgbClr val="FFFFFF"/>
                </a:highlight>
              </a:rPr>
              <a:t>3.74e+14 kg of CO2    |  3.03e+14 kg of SO2</a:t>
            </a:r>
            <a:endParaRPr sz="2650">
              <a:highlight>
                <a:srgbClr val="FFFFFF"/>
              </a:highlight>
            </a:endParaRPr>
          </a:p>
          <a:p>
            <a:pPr indent="0" lvl="0" marL="177800" marR="177800" rtl="0" algn="ctr">
              <a:lnSpc>
                <a:spcPct val="140000"/>
              </a:lnSpc>
              <a:spcBef>
                <a:spcPts val="1500"/>
              </a:spcBef>
              <a:spcAft>
                <a:spcPts val="0"/>
              </a:spcAft>
              <a:buClr>
                <a:schemeClr val="dk1"/>
              </a:buClr>
              <a:buSzPts val="1100"/>
              <a:buFont typeface="Arial"/>
              <a:buNone/>
            </a:pPr>
            <a:r>
              <a:t/>
            </a:r>
            <a:endParaRPr/>
          </a:p>
          <a:p>
            <a:pPr indent="0" lvl="0" marL="0" rtl="0" algn="l">
              <a:spcBef>
                <a:spcPts val="1500"/>
              </a:spcBef>
              <a:spcAft>
                <a:spcPts val="0"/>
              </a:spcAft>
              <a:buNone/>
            </a:pPr>
            <a:r>
              <a:t/>
            </a:r>
            <a:endParaRPr/>
          </a:p>
        </p:txBody>
      </p:sp>
      <p:pic>
        <p:nvPicPr>
          <p:cNvPr id="227" name="Google Shape;227;ge5ffec1baa_1_3"/>
          <p:cNvPicPr preferRelativeResize="0"/>
          <p:nvPr/>
        </p:nvPicPr>
        <p:blipFill>
          <a:blip r:embed="rId3">
            <a:alphaModFix/>
          </a:blip>
          <a:stretch>
            <a:fillRect/>
          </a:stretch>
        </p:blipFill>
        <p:spPr>
          <a:xfrm>
            <a:off x="6826025" y="1032100"/>
            <a:ext cx="2842026" cy="1624025"/>
          </a:xfrm>
          <a:prstGeom prst="rect">
            <a:avLst/>
          </a:prstGeom>
          <a:noFill/>
          <a:ln>
            <a:noFill/>
          </a:ln>
        </p:spPr>
      </p:pic>
      <p:pic>
        <p:nvPicPr>
          <p:cNvPr id="228" name="Google Shape;228;ge5ffec1baa_1_3"/>
          <p:cNvPicPr preferRelativeResize="0"/>
          <p:nvPr/>
        </p:nvPicPr>
        <p:blipFill>
          <a:blip r:embed="rId4">
            <a:alphaModFix/>
          </a:blip>
          <a:stretch>
            <a:fillRect/>
          </a:stretch>
        </p:blipFill>
        <p:spPr>
          <a:xfrm>
            <a:off x="6826025" y="2341150"/>
            <a:ext cx="2842026" cy="1624020"/>
          </a:xfrm>
          <a:prstGeom prst="rect">
            <a:avLst/>
          </a:prstGeom>
          <a:noFill/>
          <a:ln>
            <a:noFill/>
          </a:ln>
        </p:spPr>
      </p:pic>
      <p:pic>
        <p:nvPicPr>
          <p:cNvPr id="229" name="Google Shape;229;ge5ffec1baa_1_3"/>
          <p:cNvPicPr preferRelativeResize="0"/>
          <p:nvPr/>
        </p:nvPicPr>
        <p:blipFill>
          <a:blip r:embed="rId5">
            <a:alphaModFix/>
          </a:blip>
          <a:stretch>
            <a:fillRect/>
          </a:stretch>
        </p:blipFill>
        <p:spPr>
          <a:xfrm>
            <a:off x="6664250" y="3742549"/>
            <a:ext cx="3165571" cy="1808901"/>
          </a:xfrm>
          <a:prstGeom prst="rect">
            <a:avLst/>
          </a:prstGeom>
          <a:noFill/>
          <a:ln>
            <a:noFill/>
          </a:ln>
        </p:spPr>
      </p:pic>
      <p:pic>
        <p:nvPicPr>
          <p:cNvPr id="230" name="Google Shape;230;ge5ffec1baa_1_3"/>
          <p:cNvPicPr preferRelativeResize="0"/>
          <p:nvPr/>
        </p:nvPicPr>
        <p:blipFill>
          <a:blip r:embed="rId6">
            <a:alphaModFix/>
          </a:blip>
          <a:stretch>
            <a:fillRect/>
          </a:stretch>
        </p:blipFill>
        <p:spPr>
          <a:xfrm>
            <a:off x="6664250" y="5202550"/>
            <a:ext cx="3165576" cy="1808901"/>
          </a:xfrm>
          <a:prstGeom prst="rect">
            <a:avLst/>
          </a:prstGeom>
          <a:noFill/>
          <a:ln>
            <a:noFill/>
          </a:ln>
        </p:spPr>
      </p:pic>
      <p:cxnSp>
        <p:nvCxnSpPr>
          <p:cNvPr id="231" name="Google Shape;231;ge5ffec1baa_1_3"/>
          <p:cNvCxnSpPr>
            <a:endCxn id="232" idx="0"/>
          </p:cNvCxnSpPr>
          <p:nvPr/>
        </p:nvCxnSpPr>
        <p:spPr>
          <a:xfrm>
            <a:off x="1834500" y="3285025"/>
            <a:ext cx="0" cy="597300"/>
          </a:xfrm>
          <a:prstGeom prst="straightConnector1">
            <a:avLst/>
          </a:prstGeom>
          <a:noFill/>
          <a:ln cap="flat" cmpd="sng" w="38100">
            <a:solidFill>
              <a:schemeClr val="dk1"/>
            </a:solidFill>
            <a:prstDash val="solid"/>
            <a:round/>
            <a:headEnd len="med" w="med" type="none"/>
            <a:tailEnd len="med" w="med" type="triangle"/>
          </a:ln>
        </p:spPr>
      </p:cxnSp>
      <p:sp>
        <p:nvSpPr>
          <p:cNvPr id="232" name="Google Shape;232;ge5ffec1baa_1_3"/>
          <p:cNvSpPr txBox="1"/>
          <p:nvPr>
            <p:ph idx="1" type="body"/>
          </p:nvPr>
        </p:nvSpPr>
        <p:spPr>
          <a:xfrm>
            <a:off x="473850" y="3882325"/>
            <a:ext cx="2721300" cy="13890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360"/>
              </a:spcBef>
              <a:spcAft>
                <a:spcPts val="0"/>
              </a:spcAft>
              <a:buNone/>
            </a:pPr>
            <a:r>
              <a:rPr lang="en-US" sz="2150"/>
              <a:t>Same as 11 years of CO2 released by anthropogenic sources.</a:t>
            </a:r>
            <a:endParaRPr sz="2050"/>
          </a:p>
        </p:txBody>
      </p:sp>
      <p:cxnSp>
        <p:nvCxnSpPr>
          <p:cNvPr id="233" name="Google Shape;233;ge5ffec1baa_1_3"/>
          <p:cNvCxnSpPr/>
          <p:nvPr/>
        </p:nvCxnSpPr>
        <p:spPr>
          <a:xfrm>
            <a:off x="5293050" y="3285025"/>
            <a:ext cx="0" cy="597300"/>
          </a:xfrm>
          <a:prstGeom prst="straightConnector1">
            <a:avLst/>
          </a:prstGeom>
          <a:noFill/>
          <a:ln cap="flat" cmpd="sng" w="38100">
            <a:solidFill>
              <a:schemeClr val="dk1"/>
            </a:solidFill>
            <a:prstDash val="solid"/>
            <a:round/>
            <a:headEnd len="med" w="med" type="none"/>
            <a:tailEnd len="med" w="med" type="triangle"/>
          </a:ln>
        </p:spPr>
      </p:cxnSp>
      <p:sp>
        <p:nvSpPr>
          <p:cNvPr id="234" name="Google Shape;234;ge5ffec1baa_1_3"/>
          <p:cNvSpPr txBox="1"/>
          <p:nvPr>
            <p:ph idx="1" type="body"/>
          </p:nvPr>
        </p:nvSpPr>
        <p:spPr>
          <a:xfrm>
            <a:off x="3932400" y="3882325"/>
            <a:ext cx="2721300" cy="13890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360"/>
              </a:spcBef>
              <a:spcAft>
                <a:spcPts val="0"/>
              </a:spcAft>
              <a:buNone/>
            </a:pPr>
            <a:r>
              <a:rPr lang="en-US" sz="2150"/>
              <a:t>15,000 times the amount of SO2 </a:t>
            </a:r>
            <a:r>
              <a:rPr lang="en-US" sz="2150"/>
              <a:t>released</a:t>
            </a:r>
            <a:r>
              <a:rPr lang="en-US" sz="2150"/>
              <a:t> in the Krakatoa eruption.</a:t>
            </a:r>
            <a:endParaRPr sz="2050"/>
          </a:p>
        </p:txBody>
      </p:sp>
      <p:sp>
        <p:nvSpPr>
          <p:cNvPr id="235" name="Google Shape;235;ge5ffec1baa_1_3"/>
          <p:cNvSpPr txBox="1"/>
          <p:nvPr/>
        </p:nvSpPr>
        <p:spPr>
          <a:xfrm>
            <a:off x="473850" y="5271325"/>
            <a:ext cx="272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人間が放出する11年分の二酸化炭素量と等しい</a:t>
            </a:r>
            <a:endParaRPr>
              <a:latin typeface="Calibri"/>
              <a:ea typeface="Calibri"/>
              <a:cs typeface="Calibri"/>
              <a:sym typeface="Calibri"/>
            </a:endParaRPr>
          </a:p>
        </p:txBody>
      </p:sp>
      <p:sp>
        <p:nvSpPr>
          <p:cNvPr id="236" name="Google Shape;236;ge5ffec1baa_1_3"/>
          <p:cNvSpPr txBox="1"/>
          <p:nvPr/>
        </p:nvSpPr>
        <p:spPr>
          <a:xfrm>
            <a:off x="3973200" y="5271325"/>
            <a:ext cx="263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クラカトア火山の噴火で放出された二酸化硫黄の15,000倍</a:t>
            </a:r>
            <a:endParaRPr>
              <a:latin typeface="Calibri"/>
              <a:ea typeface="Calibri"/>
              <a:cs typeface="Calibri"/>
              <a:sym typeface="Calibri"/>
            </a:endParaRPr>
          </a:p>
        </p:txBody>
      </p:sp>
      <p:sp>
        <p:nvSpPr>
          <p:cNvPr id="237" name="Google Shape;237;ge5ffec1baa_1_3"/>
          <p:cNvSpPr txBox="1"/>
          <p:nvPr/>
        </p:nvSpPr>
        <p:spPr>
          <a:xfrm>
            <a:off x="806700" y="5772500"/>
            <a:ext cx="5806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u="sng">
                <a:latin typeface="Calibri"/>
                <a:ea typeface="Calibri"/>
                <a:cs typeface="Calibri"/>
                <a:sym typeface="Calibri"/>
              </a:rPr>
              <a:t>温度を下げる効果のある二酸化硫黄の大量放出によって、地球の表面温度は26度も下がり、その状況が約3年間続いた。温度を上げる効果のある二酸化炭素の放出よりもはるかに大きな影響をもたらした。</a:t>
            </a:r>
            <a:endParaRPr u="sng">
              <a:latin typeface="Calibri"/>
              <a:ea typeface="Calibri"/>
              <a:cs typeface="Calibri"/>
              <a:sym typeface="Calibri"/>
            </a:endParaRPr>
          </a:p>
          <a:p>
            <a:pPr indent="0" lvl="0" marL="0" rtl="0" algn="l">
              <a:spcBef>
                <a:spcPts val="0"/>
              </a:spcBef>
              <a:spcAft>
                <a:spcPts val="0"/>
              </a:spcAft>
              <a:buNone/>
            </a:pPr>
            <a:r>
              <a:rPr lang="en-US" u="sng">
                <a:latin typeface="Calibri"/>
                <a:ea typeface="Calibri"/>
                <a:cs typeface="Calibri"/>
                <a:sym typeface="Calibri"/>
              </a:rPr>
              <a:t>温度低下は大量絶滅の要因の一つである。</a:t>
            </a:r>
            <a:endParaRPr u="sng">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Conclusions:結論</a:t>
            </a:r>
            <a:endParaRPr/>
          </a:p>
        </p:txBody>
      </p:sp>
      <p:sp>
        <p:nvSpPr>
          <p:cNvPr id="243" name="Google Shape;243;p8"/>
          <p:cNvSpPr txBox="1"/>
          <p:nvPr>
            <p:ph idx="1" type="body"/>
          </p:nvPr>
        </p:nvSpPr>
        <p:spPr>
          <a:xfrm>
            <a:off x="457200" y="1940550"/>
            <a:ext cx="8229600" cy="53286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i="1" lang="en-US"/>
              <a:t>地球の歴史を変えた出来事について様々な方法でより深い研究を行う</a:t>
            </a:r>
            <a:endParaRPr i="1"/>
          </a:p>
          <a:p>
            <a:pPr indent="-254000" lvl="0" marL="342900" rtl="0" algn="l">
              <a:spcBef>
                <a:spcPts val="0"/>
              </a:spcBef>
              <a:spcAft>
                <a:spcPts val="0"/>
              </a:spcAft>
              <a:buSzPts val="1800"/>
              <a:buChar char="•"/>
            </a:pPr>
            <a:r>
              <a:rPr i="1" lang="en-US"/>
              <a:t>気候的活性ガスの影響による被害の警告</a:t>
            </a:r>
            <a:endParaRPr i="1"/>
          </a:p>
          <a:p>
            <a:pPr indent="-342900" lvl="0" marL="342900" rtl="0" algn="l">
              <a:spcBef>
                <a:spcPts val="640"/>
              </a:spcBef>
              <a:spcAft>
                <a:spcPts val="0"/>
              </a:spcAft>
              <a:buClr>
                <a:schemeClr val="dk1"/>
              </a:buClr>
              <a:buSzPts val="3200"/>
              <a:buChar char="•"/>
            </a:pPr>
            <a:r>
              <a:rPr i="1" lang="en-US"/>
              <a:t>Successfully</a:t>
            </a:r>
            <a:r>
              <a:rPr i="1" lang="en-US"/>
              <a:t> used methods to </a:t>
            </a:r>
            <a:r>
              <a:rPr i="1" lang="en-US"/>
              <a:t>discover more about this impact event that has shaped Earth’s history. </a:t>
            </a:r>
            <a:r>
              <a:rPr i="1" lang="en-US"/>
              <a:t> </a:t>
            </a:r>
            <a:endParaRPr i="1"/>
          </a:p>
          <a:p>
            <a:pPr indent="-254000" lvl="0" marL="342900" rtl="0" algn="l">
              <a:spcBef>
                <a:spcPts val="640"/>
              </a:spcBef>
              <a:spcAft>
                <a:spcPts val="0"/>
              </a:spcAft>
              <a:buSzPts val="1800"/>
              <a:buChar char="•"/>
            </a:pPr>
            <a:r>
              <a:rPr i="1" lang="en-US"/>
              <a:t>Warning about the impacts of </a:t>
            </a:r>
            <a:r>
              <a:rPr i="1" lang="en-US"/>
              <a:t>Climatically</a:t>
            </a:r>
            <a:r>
              <a:rPr i="1" lang="en-US"/>
              <a:t> </a:t>
            </a:r>
            <a:r>
              <a:rPr i="1" lang="en-US"/>
              <a:t>active</a:t>
            </a:r>
            <a:r>
              <a:rPr i="1" lang="en-US"/>
              <a:t> gases. </a:t>
            </a:r>
            <a:endParaRPr i="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What next?: </a:t>
            </a:r>
            <a:r>
              <a:rPr lang="en-US"/>
              <a:t>これらのことから…</a:t>
            </a:r>
            <a:endParaRPr/>
          </a:p>
        </p:txBody>
      </p:sp>
      <p:sp>
        <p:nvSpPr>
          <p:cNvPr id="249" name="Google Shape;249;p9"/>
          <p:cNvSpPr txBox="1"/>
          <p:nvPr>
            <p:ph idx="1" type="body"/>
          </p:nvPr>
        </p:nvSpPr>
        <p:spPr>
          <a:xfrm>
            <a:off x="457200" y="2332025"/>
            <a:ext cx="8229600" cy="4526100"/>
          </a:xfrm>
          <a:prstGeom prst="rect">
            <a:avLst/>
          </a:prstGeom>
          <a:noFill/>
          <a:ln>
            <a:noFill/>
          </a:ln>
        </p:spPr>
        <p:txBody>
          <a:bodyPr anchorCtr="0" anchor="t" bIns="45700" lIns="91425" spcFirstLastPara="1" rIns="91425" wrap="square" tIns="45700">
            <a:normAutofit/>
          </a:bodyPr>
          <a:lstStyle/>
          <a:p>
            <a:pPr indent="-381000" lvl="0" marL="342900" rtl="0" algn="l">
              <a:spcBef>
                <a:spcPts val="0"/>
              </a:spcBef>
              <a:spcAft>
                <a:spcPts val="0"/>
              </a:spcAft>
              <a:buClr>
                <a:schemeClr val="dk1"/>
              </a:buClr>
              <a:buSzPts val="3800"/>
              <a:buChar char="•"/>
            </a:pPr>
            <a:r>
              <a:rPr lang="en-US" sz="3700">
                <a:latin typeface="Arial"/>
                <a:ea typeface="Arial"/>
                <a:cs typeface="Arial"/>
                <a:sym typeface="Arial"/>
              </a:rPr>
              <a:t>より深い探求へ足を踏み入れる</a:t>
            </a:r>
            <a:endParaRPr sz="3700">
              <a:latin typeface="Arial"/>
              <a:ea typeface="Arial"/>
              <a:cs typeface="Arial"/>
              <a:sym typeface="Arial"/>
            </a:endParaRPr>
          </a:p>
          <a:p>
            <a:pPr indent="-374650" lvl="0" marL="342900" rtl="0" algn="l">
              <a:spcBef>
                <a:spcPts val="0"/>
              </a:spcBef>
              <a:spcAft>
                <a:spcPts val="0"/>
              </a:spcAft>
              <a:buSzPts val="3700"/>
              <a:buFont typeface="Arial"/>
              <a:buChar char="•"/>
            </a:pPr>
            <a:r>
              <a:rPr lang="en-US" sz="3700">
                <a:latin typeface="Arial"/>
                <a:ea typeface="Arial"/>
                <a:cs typeface="Arial"/>
                <a:sym typeface="Arial"/>
              </a:rPr>
              <a:t>条件を変えていろいろな実験をしてみる</a:t>
            </a:r>
            <a:endParaRPr sz="3700">
              <a:latin typeface="Arial"/>
              <a:ea typeface="Arial"/>
              <a:cs typeface="Arial"/>
              <a:sym typeface="Arial"/>
            </a:endParaRPr>
          </a:p>
          <a:p>
            <a:pPr indent="-374650" lvl="0" marL="342900" rtl="0" algn="l">
              <a:spcBef>
                <a:spcPts val="0"/>
              </a:spcBef>
              <a:spcAft>
                <a:spcPts val="0"/>
              </a:spcAft>
              <a:buSzPts val="3700"/>
              <a:buFont typeface="Arial"/>
              <a:buChar char="•"/>
            </a:pPr>
            <a:r>
              <a:rPr lang="en-US" sz="3700">
                <a:latin typeface="Arial"/>
                <a:ea typeface="Arial"/>
                <a:cs typeface="Arial"/>
                <a:sym typeface="Arial"/>
              </a:rPr>
              <a:t>Experiment with other variables </a:t>
            </a:r>
            <a:endParaRPr sz="3700">
              <a:latin typeface="Arial"/>
              <a:ea typeface="Arial"/>
              <a:cs typeface="Arial"/>
              <a:sym typeface="Arial"/>
            </a:endParaRPr>
          </a:p>
          <a:p>
            <a:pPr indent="-374650" lvl="0" marL="342900" rtl="0" algn="l">
              <a:spcBef>
                <a:spcPts val="0"/>
              </a:spcBef>
              <a:spcAft>
                <a:spcPts val="0"/>
              </a:spcAft>
              <a:buSzPts val="3700"/>
              <a:buFont typeface="Arial"/>
              <a:buChar char="•"/>
            </a:pPr>
            <a:r>
              <a:rPr lang="en-US" sz="3700">
                <a:latin typeface="Arial"/>
                <a:ea typeface="Arial"/>
                <a:cs typeface="Arial"/>
                <a:sym typeface="Arial"/>
              </a:rPr>
              <a:t>Future research</a:t>
            </a:r>
            <a:endParaRPr sz="37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Thank you!</a:t>
            </a:r>
            <a:endParaRPr/>
          </a:p>
        </p:txBody>
      </p:sp>
      <p:sp>
        <p:nvSpPr>
          <p:cNvPr id="255" name="Google Shape;255;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640"/>
              </a:spcBef>
              <a:spcAft>
                <a:spcPts val="0"/>
              </a:spcAft>
              <a:buClr>
                <a:schemeClr val="dk1"/>
              </a:buClr>
              <a:buSzPts val="3200"/>
              <a:buChar char="•"/>
            </a:pPr>
            <a:r>
              <a:rPr lang="en-US" sz="3500"/>
              <a:t>Please ask any Questions</a:t>
            </a:r>
            <a:r>
              <a:rPr lang="en-US"/>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3"/>
          <p:cNvSpPr txBox="1"/>
          <p:nvPr>
            <p:ph type="title"/>
          </p:nvPr>
        </p:nvSpPr>
        <p:spPr>
          <a:xfrm>
            <a:off x="3477000" y="1073650"/>
            <a:ext cx="59763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60"/>
              <a:buFont typeface="Calibri"/>
              <a:buNone/>
            </a:pPr>
            <a:r>
              <a:rPr lang="en-US" sz="2760"/>
              <a:t>Importance of investigation</a:t>
            </a:r>
            <a:br>
              <a:rPr lang="en-US" sz="3060"/>
            </a:br>
            <a:r>
              <a:rPr lang="en-US" sz="3060"/>
              <a:t>調べの重要さ</a:t>
            </a:r>
            <a:endParaRPr sz="3060"/>
          </a:p>
        </p:txBody>
      </p:sp>
      <p:sp>
        <p:nvSpPr>
          <p:cNvPr id="91" name="Google Shape;91;p3"/>
          <p:cNvSpPr txBox="1"/>
          <p:nvPr>
            <p:ph idx="1" type="body"/>
          </p:nvPr>
        </p:nvSpPr>
        <p:spPr>
          <a:xfrm>
            <a:off x="162050" y="3042625"/>
            <a:ext cx="8982000" cy="3650400"/>
          </a:xfrm>
          <a:prstGeom prst="rect">
            <a:avLst/>
          </a:prstGeom>
          <a:noFill/>
          <a:ln>
            <a:noFill/>
          </a:ln>
        </p:spPr>
        <p:txBody>
          <a:bodyPr anchorCtr="0" anchor="t" bIns="45700" lIns="91425" spcFirstLastPara="1" rIns="91425" wrap="square" tIns="45700">
            <a:normAutofit/>
          </a:bodyPr>
          <a:lstStyle/>
          <a:p>
            <a:pPr indent="-317500" lvl="0" marL="342900" rtl="0" algn="l">
              <a:lnSpc>
                <a:spcPct val="90000"/>
              </a:lnSpc>
              <a:spcBef>
                <a:spcPts val="0"/>
              </a:spcBef>
              <a:spcAft>
                <a:spcPts val="0"/>
              </a:spcAft>
              <a:buClr>
                <a:schemeClr val="dk1"/>
              </a:buClr>
              <a:buSzPts val="2800"/>
              <a:buChar char="•"/>
            </a:pPr>
            <a:r>
              <a:rPr i="1" lang="en-US" sz="2800"/>
              <a:t>Explore the relationship between natural disasters, climatically active gases and mass extinction events.  </a:t>
            </a:r>
            <a:endParaRPr sz="2800"/>
          </a:p>
          <a:p>
            <a:pPr indent="-317500" lvl="0" marL="342900" rtl="0" algn="l">
              <a:lnSpc>
                <a:spcPct val="90000"/>
              </a:lnSpc>
              <a:spcBef>
                <a:spcPts val="640"/>
              </a:spcBef>
              <a:spcAft>
                <a:spcPts val="0"/>
              </a:spcAft>
              <a:buClr>
                <a:schemeClr val="dk1"/>
              </a:buClr>
              <a:buSzPts val="2800"/>
              <a:buChar char="•"/>
            </a:pPr>
            <a:r>
              <a:rPr i="1" lang="en-US" sz="2800"/>
              <a:t>This is important as it can be applied to the potential planetary catastrophes in the near future.  </a:t>
            </a:r>
            <a:endParaRPr i="1" sz="2800"/>
          </a:p>
          <a:p>
            <a:pPr indent="-228600" lvl="0" marL="342900" rtl="0" algn="l">
              <a:lnSpc>
                <a:spcPct val="90000"/>
              </a:lnSpc>
              <a:spcBef>
                <a:spcPts val="640"/>
              </a:spcBef>
              <a:spcAft>
                <a:spcPts val="0"/>
              </a:spcAft>
              <a:buSzPts val="1400"/>
              <a:buChar char="•"/>
            </a:pPr>
            <a:r>
              <a:rPr i="1" lang="en-US" sz="2800"/>
              <a:t>自然災害、気候的活性ガス、大量絶滅の出来事の関連性を探ること</a:t>
            </a:r>
            <a:endParaRPr i="1" sz="2800"/>
          </a:p>
          <a:p>
            <a:pPr indent="-228600" lvl="0" marL="342900" rtl="0" algn="l">
              <a:lnSpc>
                <a:spcPct val="90000"/>
              </a:lnSpc>
              <a:spcBef>
                <a:spcPts val="640"/>
              </a:spcBef>
              <a:spcAft>
                <a:spcPts val="0"/>
              </a:spcAft>
              <a:buSzPts val="1400"/>
              <a:buChar char="•"/>
            </a:pPr>
            <a:r>
              <a:rPr i="1" lang="en-US" sz="2800"/>
              <a:t>これらは現在の地球規模の災害と適用して考えることができるので重要です。</a:t>
            </a:r>
            <a:endParaRPr i="1" sz="2800"/>
          </a:p>
        </p:txBody>
      </p:sp>
      <p:pic>
        <p:nvPicPr>
          <p:cNvPr id="92" name="Google Shape;92;p3"/>
          <p:cNvPicPr preferRelativeResize="0"/>
          <p:nvPr/>
        </p:nvPicPr>
        <p:blipFill>
          <a:blip r:embed="rId3">
            <a:alphaModFix/>
          </a:blip>
          <a:stretch>
            <a:fillRect/>
          </a:stretch>
        </p:blipFill>
        <p:spPr>
          <a:xfrm>
            <a:off x="138675" y="137325"/>
            <a:ext cx="3560000" cy="266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2216250" y="6233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Aim目的</a:t>
            </a:r>
            <a:endParaRPr/>
          </a:p>
        </p:txBody>
      </p:sp>
      <p:sp>
        <p:nvSpPr>
          <p:cNvPr id="98" name="Google Shape;98;p2"/>
          <p:cNvSpPr txBox="1"/>
          <p:nvPr>
            <p:ph idx="1" type="body"/>
          </p:nvPr>
        </p:nvSpPr>
        <p:spPr>
          <a:xfrm>
            <a:off x="0" y="2449875"/>
            <a:ext cx="8984400" cy="2729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How can we explore the effects of major asteroid impact events on Earth?</a:t>
            </a:r>
            <a:endParaRPr/>
          </a:p>
          <a:p>
            <a:pPr indent="-342900" lvl="0" marL="342900" rtl="0" algn="l">
              <a:spcBef>
                <a:spcPts val="640"/>
              </a:spcBef>
              <a:spcAft>
                <a:spcPts val="0"/>
              </a:spcAft>
              <a:buClr>
                <a:schemeClr val="dk1"/>
              </a:buClr>
              <a:buSzPts val="3200"/>
              <a:buChar char="•"/>
            </a:pPr>
            <a:r>
              <a:rPr i="1" lang="en-US"/>
              <a:t>数千年前、地球に隕石が落ちたことによる影響はどのようなものか？</a:t>
            </a:r>
            <a:endParaRPr i="1"/>
          </a:p>
        </p:txBody>
      </p:sp>
      <p:pic>
        <p:nvPicPr>
          <p:cNvPr id="99" name="Google Shape;99;p2"/>
          <p:cNvPicPr preferRelativeResize="0"/>
          <p:nvPr/>
        </p:nvPicPr>
        <p:blipFill>
          <a:blip r:embed="rId3">
            <a:alphaModFix/>
          </a:blip>
          <a:stretch>
            <a:fillRect/>
          </a:stretch>
        </p:blipFill>
        <p:spPr>
          <a:xfrm>
            <a:off x="5678075" y="271175"/>
            <a:ext cx="3306300" cy="2289600"/>
          </a:xfrm>
          <a:prstGeom prst="rect">
            <a:avLst/>
          </a:prstGeom>
          <a:noFill/>
          <a:ln>
            <a:noFill/>
          </a:ln>
        </p:spPr>
      </p:pic>
      <p:pic>
        <p:nvPicPr>
          <p:cNvPr id="100" name="Google Shape;100;p2"/>
          <p:cNvPicPr preferRelativeResize="0"/>
          <p:nvPr/>
        </p:nvPicPr>
        <p:blipFill>
          <a:blip r:embed="rId4">
            <a:alphaModFix/>
          </a:blip>
          <a:stretch>
            <a:fillRect/>
          </a:stretch>
        </p:blipFill>
        <p:spPr>
          <a:xfrm>
            <a:off x="609925" y="4603150"/>
            <a:ext cx="4056526" cy="26912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Day 1:１日目</a:t>
            </a:r>
            <a:endParaRPr/>
          </a:p>
        </p:txBody>
      </p:sp>
      <p:sp>
        <p:nvSpPr>
          <p:cNvPr id="106" name="Google Shape;106;p4"/>
          <p:cNvSpPr txBox="1"/>
          <p:nvPr>
            <p:ph idx="1" type="body"/>
          </p:nvPr>
        </p:nvSpPr>
        <p:spPr>
          <a:xfrm>
            <a:off x="457200" y="1447800"/>
            <a:ext cx="4038600" cy="45261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Clr>
                <a:schemeClr val="dk1"/>
              </a:buClr>
              <a:buSzPts val="1100"/>
              <a:buFont typeface="Arial"/>
              <a:buNone/>
            </a:pPr>
            <a:r>
              <a:rPr b="1" i="1" lang="en-US" sz="2500" u="sng"/>
              <a:t>The Mayonnaise Experiment</a:t>
            </a:r>
            <a:endParaRPr b="1" i="1" sz="2500" u="sng"/>
          </a:p>
          <a:p>
            <a:pPr indent="0" lvl="0" marL="0" rtl="0" algn="l">
              <a:spcBef>
                <a:spcPts val="640"/>
              </a:spcBef>
              <a:spcAft>
                <a:spcPts val="0"/>
              </a:spcAft>
              <a:buClr>
                <a:schemeClr val="dk1"/>
              </a:buClr>
              <a:buSzPts val="1100"/>
              <a:buFont typeface="Arial"/>
              <a:buNone/>
            </a:pPr>
            <a:r>
              <a:rPr b="1" i="1" lang="en-US" sz="2500"/>
              <a:t>Aim:</a:t>
            </a:r>
            <a:r>
              <a:rPr b="1" i="1" lang="en-US" sz="3200"/>
              <a:t> </a:t>
            </a:r>
            <a:r>
              <a:rPr i="1" lang="en-US" sz="2500"/>
              <a:t>To use mayonnaise and marbles to model the effect of asteroid impacts</a:t>
            </a:r>
            <a:endParaRPr i="1" sz="2500"/>
          </a:p>
          <a:p>
            <a:pPr indent="0" lvl="0" marL="0" rtl="0" algn="l">
              <a:spcBef>
                <a:spcPts val="640"/>
              </a:spcBef>
              <a:spcAft>
                <a:spcPts val="0"/>
              </a:spcAft>
              <a:buNone/>
            </a:pPr>
            <a:r>
              <a:t/>
            </a:r>
            <a:endParaRPr/>
          </a:p>
        </p:txBody>
      </p:sp>
      <p:sp>
        <p:nvSpPr>
          <p:cNvPr id="107" name="Google Shape;107;p4"/>
          <p:cNvSpPr txBox="1"/>
          <p:nvPr>
            <p:ph idx="2" type="body"/>
          </p:nvPr>
        </p:nvSpPr>
        <p:spPr>
          <a:xfrm>
            <a:off x="4648200" y="1447800"/>
            <a:ext cx="4038600" cy="45261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sz="2000"/>
              <a:t>マヨネーズを用いた実験</a:t>
            </a:r>
            <a:endParaRPr sz="2000"/>
          </a:p>
          <a:p>
            <a:pPr indent="0" lvl="0" marL="0" rtl="0" algn="l">
              <a:spcBef>
                <a:spcPts val="560"/>
              </a:spcBef>
              <a:spcAft>
                <a:spcPts val="0"/>
              </a:spcAft>
              <a:buNone/>
            </a:pPr>
            <a:r>
              <a:rPr lang="en-US" sz="2000"/>
              <a:t>目的：マヨネーズとビー玉を用いて隕石衝突時の影響についてモデル実験をするため</a:t>
            </a:r>
            <a:endParaRPr sz="2000"/>
          </a:p>
          <a:p>
            <a:pPr indent="0" lvl="0" marL="0" rtl="0" algn="l">
              <a:spcBef>
                <a:spcPts val="560"/>
              </a:spcBef>
              <a:spcAft>
                <a:spcPts val="0"/>
              </a:spcAft>
              <a:buNone/>
            </a:pPr>
            <a:r>
              <a:t/>
            </a:r>
            <a:endParaRPr sz="2000"/>
          </a:p>
          <a:p>
            <a:pPr indent="0" lvl="0" marL="0" rtl="0" algn="l">
              <a:spcBef>
                <a:spcPts val="560"/>
              </a:spcBef>
              <a:spcAft>
                <a:spcPts val="0"/>
              </a:spcAft>
              <a:buNone/>
            </a:pPr>
            <a:r>
              <a:t/>
            </a:r>
            <a:endParaRPr sz="2000"/>
          </a:p>
        </p:txBody>
      </p:sp>
      <p:pic>
        <p:nvPicPr>
          <p:cNvPr descr="A picture containing indoor&#10;&#10;Description automatically generated" id="108" name="Google Shape;108;p4"/>
          <p:cNvPicPr preferRelativeResize="0"/>
          <p:nvPr/>
        </p:nvPicPr>
        <p:blipFill>
          <a:blip r:embed="rId3">
            <a:alphaModFix/>
          </a:blip>
          <a:stretch>
            <a:fillRect/>
          </a:stretch>
        </p:blipFill>
        <p:spPr>
          <a:xfrm>
            <a:off x="3479025" y="3424500"/>
            <a:ext cx="2369050" cy="3167704"/>
          </a:xfrm>
          <a:prstGeom prst="rect">
            <a:avLst/>
          </a:prstGeom>
          <a:noFill/>
          <a:ln>
            <a:noFill/>
          </a:ln>
        </p:spPr>
      </p:pic>
      <p:pic>
        <p:nvPicPr>
          <p:cNvPr descr="A picture containing measuring stick&#10;&#10;Description automatically generated" id="109" name="Google Shape;109;p4"/>
          <p:cNvPicPr preferRelativeResize="0"/>
          <p:nvPr/>
        </p:nvPicPr>
        <p:blipFill>
          <a:blip r:embed="rId4">
            <a:alphaModFix/>
          </a:blip>
          <a:stretch>
            <a:fillRect/>
          </a:stretch>
        </p:blipFill>
        <p:spPr>
          <a:xfrm>
            <a:off x="6317750" y="3430935"/>
            <a:ext cx="2369050" cy="3154877"/>
          </a:xfrm>
          <a:prstGeom prst="rect">
            <a:avLst/>
          </a:prstGeom>
          <a:noFill/>
          <a:ln>
            <a:noFill/>
          </a:ln>
        </p:spPr>
      </p:pic>
      <p:pic>
        <p:nvPicPr>
          <p:cNvPr id="110" name="Google Shape;110;p4"/>
          <p:cNvPicPr preferRelativeResize="0"/>
          <p:nvPr/>
        </p:nvPicPr>
        <p:blipFill rotWithShape="1">
          <a:blip r:embed="rId5">
            <a:alphaModFix/>
          </a:blip>
          <a:srcRect b="-76414" l="126225" r="-42884" t="145404"/>
          <a:stretch/>
        </p:blipFill>
        <p:spPr>
          <a:xfrm>
            <a:off x="2506275" y="6004050"/>
            <a:ext cx="856877" cy="2126623"/>
          </a:xfrm>
          <a:prstGeom prst="rect">
            <a:avLst/>
          </a:prstGeom>
          <a:noFill/>
          <a:ln>
            <a:noFill/>
          </a:ln>
        </p:spPr>
      </p:pic>
      <p:pic>
        <p:nvPicPr>
          <p:cNvPr id="111" name="Google Shape;111;p4"/>
          <p:cNvPicPr preferRelativeResize="0"/>
          <p:nvPr/>
        </p:nvPicPr>
        <p:blipFill>
          <a:blip r:embed="rId6">
            <a:alphaModFix/>
          </a:blip>
          <a:stretch>
            <a:fillRect/>
          </a:stretch>
        </p:blipFill>
        <p:spPr>
          <a:xfrm>
            <a:off x="640300" y="3428975"/>
            <a:ext cx="2369050" cy="31587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e5ffec1baa_25_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Day 1:１日目</a:t>
            </a:r>
            <a:endParaRPr/>
          </a:p>
        </p:txBody>
      </p:sp>
      <p:sp>
        <p:nvSpPr>
          <p:cNvPr id="117" name="Google Shape;117;ge5ffec1baa_25_2"/>
          <p:cNvSpPr txBox="1"/>
          <p:nvPr>
            <p:ph idx="1" type="body"/>
          </p:nvPr>
        </p:nvSpPr>
        <p:spPr>
          <a:xfrm>
            <a:off x="457200" y="2867750"/>
            <a:ext cx="4038600" cy="36579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Clr>
                <a:schemeClr val="dk1"/>
              </a:buClr>
              <a:buSzPts val="1100"/>
              <a:buFont typeface="Arial"/>
              <a:buNone/>
            </a:pPr>
            <a:r>
              <a:rPr b="1" i="1" lang="en-US" sz="2500"/>
              <a:t>Method:</a:t>
            </a:r>
            <a:r>
              <a:rPr b="1" i="1" lang="en-US" sz="2700"/>
              <a:t> </a:t>
            </a:r>
            <a:endParaRPr b="1" i="1" sz="2700"/>
          </a:p>
          <a:p>
            <a:pPr indent="-342900" lvl="0" marL="457200" rtl="0" algn="l">
              <a:spcBef>
                <a:spcPts val="640"/>
              </a:spcBef>
              <a:spcAft>
                <a:spcPts val="0"/>
              </a:spcAft>
              <a:buSzPts val="1800"/>
              <a:buChar char="•"/>
            </a:pPr>
            <a:r>
              <a:rPr i="1" lang="en-US" sz="1800"/>
              <a:t>Drop a marble (the asteroid) into a pot of mayonnaise (the surface of the Earth) and measure the diameter of the crater formed</a:t>
            </a:r>
            <a:endParaRPr i="1" sz="1800"/>
          </a:p>
          <a:p>
            <a:pPr indent="-342900" lvl="0" marL="457200" rtl="0" algn="l">
              <a:spcBef>
                <a:spcPts val="0"/>
              </a:spcBef>
              <a:spcAft>
                <a:spcPts val="0"/>
              </a:spcAft>
              <a:buSzPts val="1800"/>
              <a:buChar char="•"/>
            </a:pPr>
            <a:r>
              <a:rPr i="1" lang="en-US" sz="1800"/>
              <a:t>Repeat with different heights and angles to vary the marbles im</a:t>
            </a:r>
            <a:r>
              <a:rPr i="1" lang="en-US" sz="1800"/>
              <a:t>pact</a:t>
            </a:r>
            <a:r>
              <a:rPr i="1" lang="en-US" sz="1800"/>
              <a:t> velocity</a:t>
            </a:r>
            <a:endParaRPr i="1" sz="1800"/>
          </a:p>
          <a:p>
            <a:pPr indent="-342900" lvl="0" marL="457200" rtl="0" algn="l">
              <a:spcBef>
                <a:spcPts val="0"/>
              </a:spcBef>
              <a:spcAft>
                <a:spcPts val="0"/>
              </a:spcAft>
              <a:buSzPts val="1800"/>
              <a:buChar char="•"/>
            </a:pPr>
            <a:r>
              <a:rPr i="1" lang="en-US" sz="1800"/>
              <a:t>We can then calculate the velocity of the marble as it hits the mayonnaise, and therefore its kinetic energy</a:t>
            </a:r>
            <a:endParaRPr sz="1800"/>
          </a:p>
        </p:txBody>
      </p:sp>
      <p:sp>
        <p:nvSpPr>
          <p:cNvPr id="118" name="Google Shape;118;ge5ffec1baa_25_2"/>
          <p:cNvSpPr txBox="1"/>
          <p:nvPr>
            <p:ph idx="2" type="body"/>
          </p:nvPr>
        </p:nvSpPr>
        <p:spPr>
          <a:xfrm>
            <a:off x="4648200" y="3290750"/>
            <a:ext cx="4038600" cy="32349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sz="2000"/>
              <a:t>方法：</a:t>
            </a:r>
            <a:endParaRPr sz="2000"/>
          </a:p>
          <a:p>
            <a:pPr indent="0" lvl="0" marL="0" rtl="0" algn="l">
              <a:spcBef>
                <a:spcPts val="560"/>
              </a:spcBef>
              <a:spcAft>
                <a:spcPts val="0"/>
              </a:spcAft>
              <a:buNone/>
            </a:pPr>
            <a:r>
              <a:rPr lang="en-US" sz="2000"/>
              <a:t>1．ビー玉(隕石）をカップの中のマヨネーズ(地球の表面)に落とし、生じたクレーターの直径を測定</a:t>
            </a:r>
            <a:endParaRPr sz="2000"/>
          </a:p>
          <a:p>
            <a:pPr indent="0" lvl="0" marL="0" rtl="0" algn="l">
              <a:spcBef>
                <a:spcPts val="560"/>
              </a:spcBef>
              <a:spcAft>
                <a:spcPts val="0"/>
              </a:spcAft>
              <a:buNone/>
            </a:pPr>
            <a:r>
              <a:rPr lang="en-US" sz="2000"/>
              <a:t>2．角度及び高さを変えて実験を繰り返す</a:t>
            </a:r>
            <a:endParaRPr sz="2000"/>
          </a:p>
          <a:p>
            <a:pPr indent="0" lvl="0" marL="0" rtl="0" algn="l">
              <a:spcBef>
                <a:spcPts val="560"/>
              </a:spcBef>
              <a:spcAft>
                <a:spcPts val="0"/>
              </a:spcAft>
              <a:buNone/>
            </a:pPr>
            <a:r>
              <a:rPr lang="en-US" sz="2000"/>
              <a:t>3．マヨネーズ衝突時のビー玉の速さ、運動エネルギーを求める</a:t>
            </a:r>
            <a:endParaRPr sz="2000"/>
          </a:p>
          <a:p>
            <a:pPr indent="0" lvl="0" marL="0" rtl="0" algn="l">
              <a:spcBef>
                <a:spcPts val="560"/>
              </a:spcBef>
              <a:spcAft>
                <a:spcPts val="0"/>
              </a:spcAft>
              <a:buNone/>
            </a:pPr>
            <a:r>
              <a:t/>
            </a:r>
            <a:endParaRPr sz="2000"/>
          </a:p>
        </p:txBody>
      </p:sp>
      <p:pic>
        <p:nvPicPr>
          <p:cNvPr id="119" name="Google Shape;119;ge5ffec1baa_25_2"/>
          <p:cNvPicPr preferRelativeResize="0"/>
          <p:nvPr/>
        </p:nvPicPr>
        <p:blipFill>
          <a:blip r:embed="rId3">
            <a:alphaModFix/>
          </a:blip>
          <a:stretch>
            <a:fillRect/>
          </a:stretch>
        </p:blipFill>
        <p:spPr>
          <a:xfrm>
            <a:off x="2933199" y="1389552"/>
            <a:ext cx="1346850" cy="1796586"/>
          </a:xfrm>
          <a:prstGeom prst="rect">
            <a:avLst/>
          </a:prstGeom>
          <a:noFill/>
          <a:ln>
            <a:noFill/>
          </a:ln>
        </p:spPr>
      </p:pic>
      <p:pic>
        <p:nvPicPr>
          <p:cNvPr id="120" name="Google Shape;120;ge5ffec1baa_25_2"/>
          <p:cNvPicPr preferRelativeResize="0"/>
          <p:nvPr/>
        </p:nvPicPr>
        <p:blipFill rotWithShape="1">
          <a:blip r:embed="rId4">
            <a:alphaModFix/>
          </a:blip>
          <a:srcRect b="-76414" l="126225" r="-42884" t="145404"/>
          <a:stretch/>
        </p:blipFill>
        <p:spPr>
          <a:xfrm>
            <a:off x="2506275" y="6004050"/>
            <a:ext cx="856877" cy="2126623"/>
          </a:xfrm>
          <a:prstGeom prst="rect">
            <a:avLst/>
          </a:prstGeom>
          <a:noFill/>
          <a:ln>
            <a:noFill/>
          </a:ln>
        </p:spPr>
      </p:pic>
      <p:pic>
        <p:nvPicPr>
          <p:cNvPr id="121" name="Google Shape;121;ge5ffec1baa_25_2"/>
          <p:cNvPicPr preferRelativeResize="0"/>
          <p:nvPr/>
        </p:nvPicPr>
        <p:blipFill>
          <a:blip r:embed="rId5">
            <a:alphaModFix/>
          </a:blip>
          <a:stretch>
            <a:fillRect/>
          </a:stretch>
        </p:blipFill>
        <p:spPr>
          <a:xfrm>
            <a:off x="527450" y="274662"/>
            <a:ext cx="1903300" cy="2537748"/>
          </a:xfrm>
          <a:prstGeom prst="rect">
            <a:avLst/>
          </a:prstGeom>
          <a:noFill/>
          <a:ln>
            <a:noFill/>
          </a:ln>
        </p:spPr>
      </p:pic>
      <p:pic>
        <p:nvPicPr>
          <p:cNvPr id="122" name="Google Shape;122;ge5ffec1baa_25_2"/>
          <p:cNvPicPr preferRelativeResize="0"/>
          <p:nvPr/>
        </p:nvPicPr>
        <p:blipFill>
          <a:blip r:embed="rId6">
            <a:alphaModFix/>
          </a:blip>
          <a:stretch>
            <a:fillRect/>
          </a:stretch>
        </p:blipFill>
        <p:spPr>
          <a:xfrm>
            <a:off x="6783500" y="274659"/>
            <a:ext cx="1903300" cy="2537718"/>
          </a:xfrm>
          <a:prstGeom prst="rect">
            <a:avLst/>
          </a:prstGeom>
          <a:noFill/>
          <a:ln>
            <a:noFill/>
          </a:ln>
        </p:spPr>
      </p:pic>
      <p:pic>
        <p:nvPicPr>
          <p:cNvPr id="123" name="Google Shape;123;ge5ffec1baa_25_2"/>
          <p:cNvPicPr preferRelativeResize="0"/>
          <p:nvPr/>
        </p:nvPicPr>
        <p:blipFill>
          <a:blip r:embed="rId7">
            <a:alphaModFix/>
          </a:blip>
          <a:stretch>
            <a:fillRect/>
          </a:stretch>
        </p:blipFill>
        <p:spPr>
          <a:xfrm>
            <a:off x="4966225" y="1389952"/>
            <a:ext cx="1346850" cy="179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e5ffec1baa_2_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Day 1:１日目</a:t>
            </a:r>
            <a:endParaRPr/>
          </a:p>
        </p:txBody>
      </p:sp>
      <p:sp>
        <p:nvSpPr>
          <p:cNvPr id="129" name="Google Shape;129;ge5ffec1baa_2_19"/>
          <p:cNvSpPr txBox="1"/>
          <p:nvPr>
            <p:ph idx="1" type="body"/>
          </p:nvPr>
        </p:nvSpPr>
        <p:spPr>
          <a:xfrm>
            <a:off x="457200" y="1313875"/>
            <a:ext cx="4038600" cy="5210700"/>
          </a:xfrm>
          <a:prstGeom prst="rect">
            <a:avLst/>
          </a:prstGeom>
        </p:spPr>
        <p:txBody>
          <a:bodyPr anchorCtr="0" anchor="t" bIns="45700" lIns="91425" spcFirstLastPara="1" rIns="91425" wrap="square" tIns="45700">
            <a:normAutofit lnSpcReduction="10000"/>
          </a:bodyPr>
          <a:lstStyle/>
          <a:p>
            <a:pPr indent="0" lvl="0" marL="0" rtl="0" algn="l">
              <a:spcBef>
                <a:spcPts val="640"/>
              </a:spcBef>
              <a:spcAft>
                <a:spcPts val="0"/>
              </a:spcAft>
              <a:buNone/>
            </a:pPr>
            <a:r>
              <a:rPr b="1" i="1" lang="en-US" sz="2200"/>
              <a:t>Conclusions:</a:t>
            </a:r>
            <a:endParaRPr b="1" i="1" sz="2200"/>
          </a:p>
          <a:p>
            <a:pPr indent="-342900" lvl="0" marL="457200" rtl="0" algn="l">
              <a:spcBef>
                <a:spcPts val="640"/>
              </a:spcBef>
              <a:spcAft>
                <a:spcPts val="0"/>
              </a:spcAft>
              <a:buSzPts val="1800"/>
              <a:buChar char="-"/>
            </a:pPr>
            <a:r>
              <a:rPr i="1" lang="en-US" sz="1800"/>
              <a:t>Generally, the higher the marble was dropped, the deeper and the larger the diameter of the crater formed</a:t>
            </a:r>
            <a:endParaRPr i="1" sz="1800"/>
          </a:p>
          <a:p>
            <a:pPr indent="0" lvl="0" marL="0" rtl="0" algn="l">
              <a:spcBef>
                <a:spcPts val="640"/>
              </a:spcBef>
              <a:spcAft>
                <a:spcPts val="0"/>
              </a:spcAft>
              <a:buNone/>
            </a:pPr>
            <a:r>
              <a:t/>
            </a:r>
            <a:endParaRPr i="1" sz="1800"/>
          </a:p>
          <a:p>
            <a:pPr indent="0" lvl="0" marL="0" rtl="0" algn="l">
              <a:spcBef>
                <a:spcPts val="640"/>
              </a:spcBef>
              <a:spcAft>
                <a:spcPts val="0"/>
              </a:spcAft>
              <a:buNone/>
            </a:pPr>
            <a:r>
              <a:t/>
            </a:r>
            <a:endParaRPr i="1" sz="1800"/>
          </a:p>
          <a:p>
            <a:pPr indent="0" lvl="0" marL="0" rtl="0" algn="l">
              <a:spcBef>
                <a:spcPts val="640"/>
              </a:spcBef>
              <a:spcAft>
                <a:spcPts val="0"/>
              </a:spcAft>
              <a:buNone/>
            </a:pPr>
            <a:r>
              <a:t/>
            </a:r>
            <a:endParaRPr i="1" sz="1800"/>
          </a:p>
          <a:p>
            <a:pPr indent="0" lvl="0" marL="0" rtl="0" algn="l">
              <a:spcBef>
                <a:spcPts val="640"/>
              </a:spcBef>
              <a:spcAft>
                <a:spcPts val="0"/>
              </a:spcAft>
              <a:buNone/>
            </a:pPr>
            <a:r>
              <a:t/>
            </a:r>
            <a:endParaRPr i="1" sz="1800"/>
          </a:p>
          <a:p>
            <a:pPr indent="0" lvl="0" marL="0" rtl="0" algn="l">
              <a:spcBef>
                <a:spcPts val="640"/>
              </a:spcBef>
              <a:spcAft>
                <a:spcPts val="0"/>
              </a:spcAft>
              <a:buNone/>
            </a:pPr>
            <a:r>
              <a:t/>
            </a:r>
            <a:endParaRPr i="1" sz="1800"/>
          </a:p>
          <a:p>
            <a:pPr indent="-342900" lvl="0" marL="457200" rtl="0" algn="l">
              <a:spcBef>
                <a:spcPts val="640"/>
              </a:spcBef>
              <a:spcAft>
                <a:spcPts val="0"/>
              </a:spcAft>
              <a:buSzPts val="1800"/>
              <a:buChar char="-"/>
            </a:pPr>
            <a:r>
              <a:rPr i="1" lang="en-US" sz="1800"/>
              <a:t>We also tried varying what surface we dropped the marble onto, and instead used sand, flour and cocoa powder</a:t>
            </a:r>
            <a:endParaRPr i="1" sz="1800"/>
          </a:p>
          <a:p>
            <a:pPr indent="-349250" lvl="0" marL="457200" rtl="0" algn="l">
              <a:spcBef>
                <a:spcPts val="0"/>
              </a:spcBef>
              <a:spcAft>
                <a:spcPts val="0"/>
              </a:spcAft>
              <a:buSzPts val="1900"/>
              <a:buChar char="-"/>
            </a:pPr>
            <a:r>
              <a:rPr i="1" lang="en-US" sz="1800"/>
              <a:t>This was because the mayonnaise wasn’t showing a crater with a good rim, but the new materials showed this better</a:t>
            </a:r>
            <a:endParaRPr i="1" sz="1900"/>
          </a:p>
        </p:txBody>
      </p:sp>
      <p:sp>
        <p:nvSpPr>
          <p:cNvPr id="130" name="Google Shape;130;ge5ffec1baa_2_19"/>
          <p:cNvSpPr txBox="1"/>
          <p:nvPr>
            <p:ph idx="2" type="body"/>
          </p:nvPr>
        </p:nvSpPr>
        <p:spPr>
          <a:xfrm>
            <a:off x="4648200" y="14478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rPr lang="en-US" sz="2000"/>
              <a:t>結論</a:t>
            </a:r>
            <a:endParaRPr sz="2000"/>
          </a:p>
          <a:p>
            <a:pPr indent="0" lvl="0" marL="0" rtl="0" algn="l">
              <a:spcBef>
                <a:spcPts val="560"/>
              </a:spcBef>
              <a:spcAft>
                <a:spcPts val="0"/>
              </a:spcAft>
              <a:buNone/>
            </a:pPr>
            <a:r>
              <a:rPr lang="en-US" sz="2000"/>
              <a:t>・概してビー玉を落とす高さにが高くなるほど、クレーターの直径は大きく、かつ深くなった</a:t>
            </a:r>
            <a:endParaRPr sz="2000"/>
          </a:p>
          <a:p>
            <a:pPr indent="0" lvl="0" marL="0" rtl="0" algn="l">
              <a:spcBef>
                <a:spcPts val="560"/>
              </a:spcBef>
              <a:spcAft>
                <a:spcPts val="0"/>
              </a:spcAft>
              <a:buNone/>
            </a:pPr>
            <a:r>
              <a:rPr lang="en-US" sz="2000"/>
              <a:t>・ビー玉を落とす物質の材料を土、小麦粉、及びココアパウダーに変える実験も行った</a:t>
            </a:r>
            <a:endParaRPr sz="2000"/>
          </a:p>
          <a:p>
            <a:pPr indent="0" lvl="0" marL="0" rtl="0" algn="l">
              <a:spcBef>
                <a:spcPts val="560"/>
              </a:spcBef>
              <a:spcAft>
                <a:spcPts val="0"/>
              </a:spcAft>
              <a:buNone/>
            </a:pPr>
            <a:r>
              <a:rPr lang="en-US" sz="2000"/>
              <a:t>・上記の実験はマヨネーズを用いた実験では正確な値が得られなかったためである。新素材ではこの問題は解決した。</a:t>
            </a:r>
            <a:endParaRPr sz="2000"/>
          </a:p>
          <a:p>
            <a:pPr indent="0" lvl="0" marL="0" rtl="0" algn="l">
              <a:spcBef>
                <a:spcPts val="560"/>
              </a:spcBef>
              <a:spcAft>
                <a:spcPts val="0"/>
              </a:spcAft>
              <a:buNone/>
            </a:pPr>
            <a:r>
              <a:t/>
            </a:r>
            <a:endParaRPr sz="2000"/>
          </a:p>
        </p:txBody>
      </p:sp>
      <p:pic>
        <p:nvPicPr>
          <p:cNvPr id="131" name="Google Shape;131;ge5ffec1baa_2_19"/>
          <p:cNvPicPr preferRelativeResize="0"/>
          <p:nvPr/>
        </p:nvPicPr>
        <p:blipFill>
          <a:blip r:embed="rId3">
            <a:alphaModFix/>
          </a:blip>
          <a:stretch>
            <a:fillRect/>
          </a:stretch>
        </p:blipFill>
        <p:spPr>
          <a:xfrm>
            <a:off x="4677150" y="5169175"/>
            <a:ext cx="2015375" cy="1507762"/>
          </a:xfrm>
          <a:prstGeom prst="rect">
            <a:avLst/>
          </a:prstGeom>
          <a:noFill/>
          <a:ln>
            <a:noFill/>
          </a:ln>
        </p:spPr>
      </p:pic>
      <p:pic>
        <p:nvPicPr>
          <p:cNvPr id="132" name="Google Shape;132;ge5ffec1baa_2_19"/>
          <p:cNvPicPr preferRelativeResize="0"/>
          <p:nvPr/>
        </p:nvPicPr>
        <p:blipFill rotWithShape="1">
          <a:blip r:embed="rId4">
            <a:alphaModFix/>
          </a:blip>
          <a:srcRect b="-76414" l="126225" r="-42884" t="145404"/>
          <a:stretch/>
        </p:blipFill>
        <p:spPr>
          <a:xfrm>
            <a:off x="2506275" y="6004050"/>
            <a:ext cx="856877" cy="2126623"/>
          </a:xfrm>
          <a:prstGeom prst="rect">
            <a:avLst/>
          </a:prstGeom>
          <a:noFill/>
          <a:ln>
            <a:noFill/>
          </a:ln>
        </p:spPr>
      </p:pic>
      <p:pic>
        <p:nvPicPr>
          <p:cNvPr id="133" name="Google Shape;133;ge5ffec1baa_2_19"/>
          <p:cNvPicPr preferRelativeResize="0"/>
          <p:nvPr/>
        </p:nvPicPr>
        <p:blipFill>
          <a:blip r:embed="rId5">
            <a:alphaModFix/>
          </a:blip>
          <a:stretch>
            <a:fillRect/>
          </a:stretch>
        </p:blipFill>
        <p:spPr>
          <a:xfrm>
            <a:off x="6879632" y="5169175"/>
            <a:ext cx="2015368" cy="1507800"/>
          </a:xfrm>
          <a:prstGeom prst="rect">
            <a:avLst/>
          </a:prstGeom>
          <a:noFill/>
          <a:ln>
            <a:noFill/>
          </a:ln>
        </p:spPr>
      </p:pic>
      <p:pic>
        <p:nvPicPr>
          <p:cNvPr id="134" name="Google Shape;134;ge5ffec1baa_2_19"/>
          <p:cNvPicPr preferRelativeResize="0"/>
          <p:nvPr/>
        </p:nvPicPr>
        <p:blipFill>
          <a:blip r:embed="rId6">
            <a:alphaModFix/>
          </a:blip>
          <a:stretch>
            <a:fillRect/>
          </a:stretch>
        </p:blipFill>
        <p:spPr>
          <a:xfrm>
            <a:off x="3279988" y="2742075"/>
            <a:ext cx="1129450" cy="1507800"/>
          </a:xfrm>
          <a:prstGeom prst="rect">
            <a:avLst/>
          </a:prstGeom>
          <a:noFill/>
          <a:ln>
            <a:noFill/>
          </a:ln>
        </p:spPr>
      </p:pic>
      <p:pic>
        <p:nvPicPr>
          <p:cNvPr descr="A close up of a fish&#10;&#10;Description automatically generated with low confidence" id="135" name="Google Shape;135;ge5ffec1baa_2_19"/>
          <p:cNvPicPr preferRelativeResize="0"/>
          <p:nvPr/>
        </p:nvPicPr>
        <p:blipFill>
          <a:blip r:embed="rId7">
            <a:alphaModFix/>
          </a:blip>
          <a:stretch>
            <a:fillRect/>
          </a:stretch>
        </p:blipFill>
        <p:spPr>
          <a:xfrm>
            <a:off x="1911775" y="2743007"/>
            <a:ext cx="1129450" cy="15059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Day 2：２</a:t>
            </a:r>
            <a:r>
              <a:rPr lang="en-US"/>
              <a:t>日目</a:t>
            </a:r>
            <a:endParaRPr/>
          </a:p>
        </p:txBody>
      </p:sp>
      <p:pic>
        <p:nvPicPr>
          <p:cNvPr descr="Barringer Meteor Crater, Arizona, Happytrips.com | Times of India Travel" id="141" name="Google Shape;141;p5"/>
          <p:cNvPicPr preferRelativeResize="0"/>
          <p:nvPr/>
        </p:nvPicPr>
        <p:blipFill rotWithShape="1">
          <a:blip r:embed="rId3">
            <a:alphaModFix/>
          </a:blip>
          <a:srcRect b="0" l="0" r="0" t="0"/>
          <a:stretch/>
        </p:blipFill>
        <p:spPr>
          <a:xfrm>
            <a:off x="302250" y="956025"/>
            <a:ext cx="2322030" cy="1737576"/>
          </a:xfrm>
          <a:prstGeom prst="rect">
            <a:avLst/>
          </a:prstGeom>
          <a:noFill/>
          <a:ln>
            <a:noFill/>
          </a:ln>
        </p:spPr>
      </p:pic>
      <p:pic>
        <p:nvPicPr>
          <p:cNvPr descr="Lunar impact: how the Moon&amp;#39;s Mare Orientale was formed – Astronomy Now" id="142" name="Google Shape;142;p5"/>
          <p:cNvPicPr preferRelativeResize="0"/>
          <p:nvPr/>
        </p:nvPicPr>
        <p:blipFill rotWithShape="1">
          <a:blip r:embed="rId4">
            <a:alphaModFix/>
          </a:blip>
          <a:srcRect b="0" l="0" r="0" t="13194"/>
          <a:stretch/>
        </p:blipFill>
        <p:spPr>
          <a:xfrm>
            <a:off x="3024999" y="956025"/>
            <a:ext cx="1937264" cy="2102126"/>
          </a:xfrm>
          <a:prstGeom prst="rect">
            <a:avLst/>
          </a:prstGeom>
          <a:noFill/>
          <a:ln>
            <a:noFill/>
          </a:ln>
        </p:spPr>
      </p:pic>
      <p:pic>
        <p:nvPicPr>
          <p:cNvPr id="143" name="Google Shape;143;p5"/>
          <p:cNvPicPr preferRelativeResize="0"/>
          <p:nvPr/>
        </p:nvPicPr>
        <p:blipFill>
          <a:blip r:embed="rId5">
            <a:alphaModFix/>
          </a:blip>
          <a:stretch>
            <a:fillRect/>
          </a:stretch>
        </p:blipFill>
        <p:spPr>
          <a:xfrm>
            <a:off x="9347400" y="141300"/>
            <a:ext cx="3113000" cy="1919682"/>
          </a:xfrm>
          <a:prstGeom prst="rect">
            <a:avLst/>
          </a:prstGeom>
          <a:noFill/>
          <a:ln>
            <a:noFill/>
          </a:ln>
        </p:spPr>
      </p:pic>
      <p:pic>
        <p:nvPicPr>
          <p:cNvPr id="144" name="Google Shape;144;p5" title="グラフ"/>
          <p:cNvPicPr preferRelativeResize="0"/>
          <p:nvPr/>
        </p:nvPicPr>
        <p:blipFill>
          <a:blip r:embed="rId6">
            <a:alphaModFix/>
          </a:blip>
          <a:stretch>
            <a:fillRect/>
          </a:stretch>
        </p:blipFill>
        <p:spPr>
          <a:xfrm>
            <a:off x="9347400" y="2219850"/>
            <a:ext cx="3113001" cy="1924852"/>
          </a:xfrm>
          <a:prstGeom prst="rect">
            <a:avLst/>
          </a:prstGeom>
          <a:noFill/>
          <a:ln>
            <a:noFill/>
          </a:ln>
        </p:spPr>
      </p:pic>
      <p:pic>
        <p:nvPicPr>
          <p:cNvPr id="145" name="Google Shape;145;p5" title="Chart"/>
          <p:cNvPicPr preferRelativeResize="0"/>
          <p:nvPr/>
        </p:nvPicPr>
        <p:blipFill>
          <a:blip r:embed="rId7">
            <a:alphaModFix/>
          </a:blip>
          <a:stretch>
            <a:fillRect/>
          </a:stretch>
        </p:blipFill>
        <p:spPr>
          <a:xfrm>
            <a:off x="9207276" y="4303575"/>
            <a:ext cx="3247649" cy="2009799"/>
          </a:xfrm>
          <a:prstGeom prst="rect">
            <a:avLst/>
          </a:prstGeom>
          <a:noFill/>
          <a:ln>
            <a:noFill/>
          </a:ln>
        </p:spPr>
      </p:pic>
      <p:sp>
        <p:nvSpPr>
          <p:cNvPr id="146" name="Google Shape;146;p5"/>
          <p:cNvSpPr txBox="1"/>
          <p:nvPr/>
        </p:nvSpPr>
        <p:spPr>
          <a:xfrm>
            <a:off x="138700" y="2435723"/>
            <a:ext cx="2810100" cy="1493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Helvetica Neue"/>
                <a:ea typeface="Helvetica Neue"/>
                <a:cs typeface="Helvetica Neue"/>
                <a:sym typeface="Helvetica Neue"/>
              </a:rPr>
              <a:t>A Simple Crater</a:t>
            </a:r>
            <a:r>
              <a:rPr lang="en-US" sz="1800">
                <a:latin typeface="Helvetica Neue"/>
                <a:ea typeface="Helvetica Neue"/>
                <a:cs typeface="Helvetica Neue"/>
                <a:sym typeface="Helvetica Neue"/>
              </a:rPr>
              <a:t> </a:t>
            </a:r>
            <a:endParaRPr sz="1800">
              <a:latin typeface="Helvetica Neue"/>
              <a:ea typeface="Helvetica Neue"/>
              <a:cs typeface="Helvetica Neue"/>
              <a:sym typeface="Helvetica Neue"/>
            </a:endParaRPr>
          </a:p>
          <a:p>
            <a:pPr indent="0" lvl="0" marL="0" rtl="0" algn="l">
              <a:spcBef>
                <a:spcPts val="0"/>
              </a:spcBef>
              <a:spcAft>
                <a:spcPts val="0"/>
              </a:spcAft>
              <a:buNone/>
            </a:pPr>
            <a:r>
              <a:rPr lang="en-US">
                <a:solidFill>
                  <a:schemeClr val="dk1"/>
                </a:solidFill>
                <a:latin typeface="Helvetica Neue"/>
                <a:ea typeface="Helvetica Neue"/>
                <a:cs typeface="Helvetica Neue"/>
                <a:sym typeface="Helvetica Neue"/>
              </a:rPr>
              <a:t>Barringer Crater (Arizona, USA)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700">
                <a:solidFill>
                  <a:schemeClr val="dk1"/>
                </a:solidFill>
                <a:latin typeface="Helvetica Neue"/>
                <a:ea typeface="Helvetica Neue"/>
                <a:cs typeface="Helvetica Neue"/>
                <a:sym typeface="Helvetica Neue"/>
              </a:rPr>
              <a:t>D = 1.2 km</a:t>
            </a:r>
            <a:endParaRPr sz="17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200">
                <a:solidFill>
                  <a:schemeClr val="dk1"/>
                </a:solidFill>
                <a:latin typeface="Helvetica Neue"/>
                <a:ea typeface="Helvetica Neue"/>
                <a:cs typeface="Helvetica Neue"/>
                <a:sym typeface="Helvetica Neue"/>
              </a:rPr>
              <a:t>単純形のクレーター</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200">
                <a:solidFill>
                  <a:schemeClr val="dk1"/>
                </a:solidFill>
                <a:latin typeface="Helvetica Neue"/>
                <a:ea typeface="Helvetica Neue"/>
                <a:cs typeface="Helvetica Neue"/>
                <a:sym typeface="Helvetica Neue"/>
              </a:rPr>
              <a:t>バリンジャークレーター(アリゾナ州)     直径1.2km</a:t>
            </a:r>
            <a:endParaRPr sz="1200">
              <a:solidFill>
                <a:schemeClr val="dk1"/>
              </a:solidFill>
              <a:latin typeface="Helvetica Neue"/>
              <a:ea typeface="Helvetica Neue"/>
              <a:cs typeface="Helvetica Neue"/>
              <a:sym typeface="Helvetica Neue"/>
            </a:endParaRPr>
          </a:p>
        </p:txBody>
      </p:sp>
      <p:sp>
        <p:nvSpPr>
          <p:cNvPr id="147" name="Google Shape;147;p5"/>
          <p:cNvSpPr txBox="1"/>
          <p:nvPr/>
        </p:nvSpPr>
        <p:spPr>
          <a:xfrm>
            <a:off x="2948788" y="2435725"/>
            <a:ext cx="2469000" cy="1416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Helvetica Neue"/>
                <a:ea typeface="Helvetica Neue"/>
                <a:cs typeface="Helvetica Neue"/>
                <a:sym typeface="Helvetica Neue"/>
              </a:rPr>
              <a:t>A Complex Crater</a:t>
            </a:r>
            <a:endParaRPr sz="1700">
              <a:latin typeface="Helvetica Neue"/>
              <a:ea typeface="Helvetica Neue"/>
              <a:cs typeface="Helvetica Neue"/>
              <a:sym typeface="Helvetica Neue"/>
            </a:endParaRPr>
          </a:p>
          <a:p>
            <a:pPr indent="0" lvl="0" marL="0" rtl="0" algn="l">
              <a:lnSpc>
                <a:spcPct val="90000"/>
              </a:lnSpc>
              <a:spcBef>
                <a:spcPts val="0"/>
              </a:spcBef>
              <a:spcAft>
                <a:spcPts val="0"/>
              </a:spcAft>
              <a:buNone/>
            </a:pPr>
            <a:r>
              <a:rPr lang="en-US" sz="1700">
                <a:solidFill>
                  <a:schemeClr val="dk1"/>
                </a:solidFill>
                <a:latin typeface="Helvetica Neue"/>
                <a:ea typeface="Helvetica Neue"/>
                <a:cs typeface="Helvetica Neue"/>
                <a:sym typeface="Helvetica Neue"/>
              </a:rPr>
              <a:t>Orientale Crater (Moon)</a:t>
            </a:r>
            <a:endParaRPr sz="17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284DA3"/>
              </a:buClr>
              <a:buSzPts val="1600"/>
              <a:buFont typeface="Helvetica Neue"/>
              <a:buNone/>
            </a:pPr>
            <a:r>
              <a:rPr lang="en-US" sz="1700">
                <a:solidFill>
                  <a:schemeClr val="dk1"/>
                </a:solidFill>
                <a:latin typeface="Helvetica Neue"/>
                <a:ea typeface="Helvetica Neue"/>
                <a:cs typeface="Helvetica Neue"/>
                <a:sym typeface="Helvetica Neue"/>
              </a:rPr>
              <a:t>D = 930 km</a:t>
            </a:r>
            <a:endParaRPr sz="17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284DA3"/>
              </a:buClr>
              <a:buSzPts val="1600"/>
              <a:buFont typeface="Helvetica Neue"/>
              <a:buNone/>
            </a:pPr>
            <a:r>
              <a:rPr lang="en-US" sz="1200">
                <a:solidFill>
                  <a:schemeClr val="dk1"/>
                </a:solidFill>
                <a:latin typeface="Helvetica Neue"/>
                <a:ea typeface="Helvetica Neue"/>
                <a:cs typeface="Helvetica Neue"/>
                <a:sym typeface="Helvetica Neue"/>
              </a:rPr>
              <a:t>複雑形のクレーター</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284DA3"/>
              </a:buClr>
              <a:buSzPts val="1600"/>
              <a:buFont typeface="Helvetica Neue"/>
              <a:buNone/>
            </a:pPr>
            <a:r>
              <a:rPr lang="en-US" sz="1200">
                <a:solidFill>
                  <a:schemeClr val="dk1"/>
                </a:solidFill>
                <a:latin typeface="Helvetica Neue"/>
                <a:ea typeface="Helvetica Neue"/>
                <a:cs typeface="Helvetica Neue"/>
                <a:sym typeface="Helvetica Neue"/>
              </a:rPr>
              <a:t>オリエンタル衝突盆地(月)             直径930km</a:t>
            </a:r>
            <a:endParaRPr sz="1200">
              <a:solidFill>
                <a:schemeClr val="dk1"/>
              </a:solidFill>
              <a:latin typeface="Helvetica Neue"/>
              <a:ea typeface="Helvetica Neue"/>
              <a:cs typeface="Helvetica Neue"/>
              <a:sym typeface="Helvetica Neue"/>
            </a:endParaRPr>
          </a:p>
        </p:txBody>
      </p:sp>
      <p:sp>
        <p:nvSpPr>
          <p:cNvPr id="148" name="Google Shape;148;p5"/>
          <p:cNvSpPr txBox="1"/>
          <p:nvPr>
            <p:ph idx="1" type="body"/>
          </p:nvPr>
        </p:nvSpPr>
        <p:spPr>
          <a:xfrm>
            <a:off x="5394013" y="4669775"/>
            <a:ext cx="2984400" cy="1277400"/>
          </a:xfrm>
          <a:prstGeom prst="rect">
            <a:avLst/>
          </a:prstGeom>
          <a:noFill/>
          <a:ln>
            <a:noFill/>
          </a:ln>
        </p:spPr>
        <p:txBody>
          <a:bodyPr anchorCtr="0" anchor="t" bIns="45700" lIns="91425" spcFirstLastPara="1" rIns="91425" wrap="square" tIns="45700">
            <a:normAutofit/>
          </a:bodyPr>
          <a:lstStyle/>
          <a:p>
            <a:pPr indent="0" lvl="0" marL="0" rtl="0" algn="l">
              <a:spcBef>
                <a:spcPts val="640"/>
              </a:spcBef>
              <a:spcAft>
                <a:spcPts val="0"/>
              </a:spcAft>
              <a:buNone/>
            </a:pPr>
            <a:r>
              <a:rPr lang="en-US" sz="1808">
                <a:latin typeface="Helvetica Neue"/>
                <a:ea typeface="Helvetica Neue"/>
                <a:cs typeface="Helvetica Neue"/>
                <a:sym typeface="Helvetica Neue"/>
              </a:rPr>
              <a:t>Locations of all Currently known craters on Earth</a:t>
            </a:r>
            <a:endParaRPr sz="1808">
              <a:latin typeface="Helvetica Neue"/>
              <a:ea typeface="Helvetica Neue"/>
              <a:cs typeface="Helvetica Neue"/>
              <a:sym typeface="Helvetica Neue"/>
            </a:endParaRPr>
          </a:p>
          <a:p>
            <a:pPr indent="0" lvl="0" marL="0" rtl="0" algn="l">
              <a:spcBef>
                <a:spcPts val="640"/>
              </a:spcBef>
              <a:spcAft>
                <a:spcPts val="0"/>
              </a:spcAft>
              <a:buNone/>
            </a:pPr>
            <a:r>
              <a:rPr lang="en-US" sz="1800">
                <a:latin typeface="Helvetica Neue"/>
                <a:ea typeface="Helvetica Neue"/>
                <a:cs typeface="Helvetica Neue"/>
                <a:sym typeface="Helvetica Neue"/>
              </a:rPr>
              <a:t>地球上の現在発見されているクレーターの分布</a:t>
            </a:r>
            <a:endParaRPr sz="1800">
              <a:latin typeface="Helvetica Neue"/>
              <a:ea typeface="Helvetica Neue"/>
              <a:cs typeface="Helvetica Neue"/>
              <a:sym typeface="Helvetica Neue"/>
            </a:endParaRPr>
          </a:p>
        </p:txBody>
      </p:sp>
      <p:pic>
        <p:nvPicPr>
          <p:cNvPr descr="worldmap.jpg" id="149" name="Google Shape;149;p5"/>
          <p:cNvPicPr preferRelativeResize="0"/>
          <p:nvPr/>
        </p:nvPicPr>
        <p:blipFill rotWithShape="1">
          <a:blip r:embed="rId8">
            <a:alphaModFix/>
          </a:blip>
          <a:srcRect b="0" l="0" r="0" t="0"/>
          <a:stretch/>
        </p:blipFill>
        <p:spPr>
          <a:xfrm>
            <a:off x="0" y="3968724"/>
            <a:ext cx="5136349" cy="2990476"/>
          </a:xfrm>
          <a:prstGeom prst="rect">
            <a:avLst/>
          </a:prstGeom>
          <a:noFill/>
          <a:ln>
            <a:noFill/>
          </a:ln>
        </p:spPr>
      </p:pic>
      <p:pic>
        <p:nvPicPr>
          <p:cNvPr id="150" name="Google Shape;150;p5"/>
          <p:cNvPicPr preferRelativeResize="0"/>
          <p:nvPr/>
        </p:nvPicPr>
        <p:blipFill>
          <a:blip r:embed="rId9">
            <a:alphaModFix/>
          </a:blip>
          <a:stretch>
            <a:fillRect/>
          </a:stretch>
        </p:blipFill>
        <p:spPr>
          <a:xfrm>
            <a:off x="-2855225" y="0"/>
            <a:ext cx="2273566" cy="1924850"/>
          </a:xfrm>
          <a:prstGeom prst="rect">
            <a:avLst/>
          </a:prstGeom>
          <a:noFill/>
          <a:ln>
            <a:noFill/>
          </a:ln>
        </p:spPr>
      </p:pic>
      <p:pic>
        <p:nvPicPr>
          <p:cNvPr id="151" name="Google Shape;151;p5"/>
          <p:cNvPicPr preferRelativeResize="0"/>
          <p:nvPr/>
        </p:nvPicPr>
        <p:blipFill>
          <a:blip r:embed="rId10">
            <a:alphaModFix/>
          </a:blip>
          <a:stretch>
            <a:fillRect/>
          </a:stretch>
        </p:blipFill>
        <p:spPr>
          <a:xfrm>
            <a:off x="-2785425" y="2370450"/>
            <a:ext cx="2247815" cy="1737575"/>
          </a:xfrm>
          <a:prstGeom prst="rect">
            <a:avLst/>
          </a:prstGeom>
          <a:noFill/>
          <a:ln>
            <a:noFill/>
          </a:ln>
        </p:spPr>
      </p:pic>
      <p:sp>
        <p:nvSpPr>
          <p:cNvPr id="152" name="Google Shape;152;p5"/>
          <p:cNvSpPr txBox="1"/>
          <p:nvPr/>
        </p:nvSpPr>
        <p:spPr>
          <a:xfrm>
            <a:off x="5394013" y="3058150"/>
            <a:ext cx="3695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complex craters             複雑形のクレーター</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クレーターの縁の土砂が内側に崩れることによって直径が大きく、浅いクレーターができる。</a:t>
            </a:r>
            <a:endParaRPr>
              <a:latin typeface="Calibri"/>
              <a:ea typeface="Calibri"/>
              <a:cs typeface="Calibri"/>
              <a:sym typeface="Calibri"/>
            </a:endParaRPr>
          </a:p>
        </p:txBody>
      </p:sp>
      <p:pic>
        <p:nvPicPr>
          <p:cNvPr id="153" name="Google Shape;153;p5"/>
          <p:cNvPicPr preferRelativeResize="0"/>
          <p:nvPr/>
        </p:nvPicPr>
        <p:blipFill>
          <a:blip r:embed="rId11">
            <a:alphaModFix/>
          </a:blip>
          <a:stretch>
            <a:fillRect/>
          </a:stretch>
        </p:blipFill>
        <p:spPr>
          <a:xfrm>
            <a:off x="5307038" y="956012"/>
            <a:ext cx="3695600" cy="2102125"/>
          </a:xfrm>
          <a:prstGeom prst="rect">
            <a:avLst/>
          </a:prstGeom>
          <a:noFill/>
          <a:ln>
            <a:noFill/>
          </a:ln>
        </p:spPr>
      </p:pic>
      <p:sp>
        <p:nvSpPr>
          <p:cNvPr id="154" name="Google Shape;154;p5"/>
          <p:cNvSpPr txBox="1"/>
          <p:nvPr/>
        </p:nvSpPr>
        <p:spPr>
          <a:xfrm>
            <a:off x="5580325" y="1524650"/>
            <a:ext cx="83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5" name="Google Shape;155;p5"/>
          <p:cNvSpPr txBox="1"/>
          <p:nvPr/>
        </p:nvSpPr>
        <p:spPr>
          <a:xfrm>
            <a:off x="5454138" y="459300"/>
            <a:ext cx="340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simple craters           単純形のクレーター</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Bowl shaped holes　ボウル型の穴</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e5ffec1baa_23_1"/>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61" name="Google Shape;161;ge5ffec1baa_23_1"/>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Day 2：２日目</a:t>
            </a:r>
            <a:endParaRPr/>
          </a:p>
        </p:txBody>
      </p:sp>
      <p:pic>
        <p:nvPicPr>
          <p:cNvPr id="162" name="Google Shape;162;ge5ffec1baa_23_1"/>
          <p:cNvPicPr preferRelativeResize="0"/>
          <p:nvPr/>
        </p:nvPicPr>
        <p:blipFill>
          <a:blip r:embed="rId3">
            <a:alphaModFix/>
          </a:blip>
          <a:stretch>
            <a:fillRect/>
          </a:stretch>
        </p:blipFill>
        <p:spPr>
          <a:xfrm>
            <a:off x="0" y="961228"/>
            <a:ext cx="9144000" cy="5096545"/>
          </a:xfrm>
          <a:prstGeom prst="rect">
            <a:avLst/>
          </a:prstGeom>
          <a:noFill/>
          <a:ln>
            <a:noFill/>
          </a:ln>
        </p:spPr>
      </p:pic>
      <p:sp>
        <p:nvSpPr>
          <p:cNvPr id="163" name="Google Shape;163;ge5ffec1baa_23_1"/>
          <p:cNvSpPr txBox="1"/>
          <p:nvPr/>
        </p:nvSpPr>
        <p:spPr>
          <a:xfrm>
            <a:off x="5965625" y="2148300"/>
            <a:ext cx="16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Day 3:３日目</a:t>
            </a:r>
            <a:endParaRPr/>
          </a:p>
        </p:txBody>
      </p:sp>
      <p:sp>
        <p:nvSpPr>
          <p:cNvPr id="169" name="Google Shape;169;p6"/>
          <p:cNvSpPr txBox="1"/>
          <p:nvPr>
            <p:ph idx="1" type="body"/>
          </p:nvPr>
        </p:nvSpPr>
        <p:spPr>
          <a:xfrm>
            <a:off x="247650" y="3679100"/>
            <a:ext cx="4288200" cy="38730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None/>
            </a:pPr>
            <a:r>
              <a:rPr lang="en-US" sz="2534"/>
              <a:t>We explored how we know a mass extinction event happened at the end of the cretaceous period. We then looked into the impact the Chicxulub asteroid caused. These are the mechanisms that cause mass extinction. </a:t>
            </a:r>
            <a:endParaRPr sz="2534"/>
          </a:p>
          <a:p>
            <a:pPr indent="0" lvl="0" marL="0" rtl="0" algn="l">
              <a:spcBef>
                <a:spcPts val="0"/>
              </a:spcBef>
              <a:spcAft>
                <a:spcPts val="0"/>
              </a:spcAft>
              <a:buNone/>
            </a:pPr>
            <a:r>
              <a:t/>
            </a:r>
            <a:endParaRPr sz="2534"/>
          </a:p>
          <a:p>
            <a:pPr indent="0" lvl="0" marL="0" rtl="0" algn="l">
              <a:spcBef>
                <a:spcPts val="0"/>
              </a:spcBef>
              <a:spcAft>
                <a:spcPts val="0"/>
              </a:spcAft>
              <a:buNone/>
            </a:pPr>
            <a:r>
              <a:t/>
            </a:r>
            <a:endParaRPr sz="2534"/>
          </a:p>
          <a:p>
            <a:pPr indent="0" lvl="0" marL="342900" rtl="0" algn="l">
              <a:spcBef>
                <a:spcPts val="0"/>
              </a:spcBef>
              <a:spcAft>
                <a:spcPts val="0"/>
              </a:spcAft>
              <a:buNone/>
            </a:pPr>
            <a:r>
              <a:rPr lang="en-US" sz="2610"/>
              <a:t>5 causes of mass-e</a:t>
            </a:r>
            <a:r>
              <a:rPr lang="en-US" sz="2610"/>
              <a:t>xtinction</a:t>
            </a:r>
            <a:endParaRPr sz="2610"/>
          </a:p>
          <a:p>
            <a:pPr indent="0" lvl="0" marL="342900" rtl="0" algn="l">
              <a:spcBef>
                <a:spcPts val="0"/>
              </a:spcBef>
              <a:spcAft>
                <a:spcPts val="0"/>
              </a:spcAft>
              <a:buNone/>
            </a:pPr>
            <a:r>
              <a:t/>
            </a:r>
            <a:endParaRPr i="1" sz="2534"/>
          </a:p>
          <a:p>
            <a:pPr indent="0" lvl="0" marL="342900" rtl="0" algn="l">
              <a:spcBef>
                <a:spcPts val="0"/>
              </a:spcBef>
              <a:spcAft>
                <a:spcPts val="0"/>
              </a:spcAft>
              <a:buNone/>
            </a:pPr>
            <a:r>
              <a:rPr i="1" lang="en-US" sz="2534"/>
              <a:t>①　Impact winter</a:t>
            </a:r>
            <a:endParaRPr i="1" sz="2534"/>
          </a:p>
          <a:p>
            <a:pPr indent="0" lvl="0" marL="342900" rtl="0" algn="l">
              <a:spcBef>
                <a:spcPts val="0"/>
              </a:spcBef>
              <a:spcAft>
                <a:spcPts val="0"/>
              </a:spcAft>
              <a:buNone/>
            </a:pPr>
            <a:r>
              <a:rPr i="1" lang="en-US" sz="2534"/>
              <a:t>②　Firestorm</a:t>
            </a:r>
            <a:endParaRPr i="1" sz="2534"/>
          </a:p>
          <a:p>
            <a:pPr indent="0" lvl="0" marL="342900" rtl="0" algn="l">
              <a:spcBef>
                <a:spcPts val="0"/>
              </a:spcBef>
              <a:spcAft>
                <a:spcPts val="0"/>
              </a:spcAft>
              <a:buNone/>
            </a:pPr>
            <a:r>
              <a:rPr i="1" lang="en-US" sz="2534"/>
              <a:t>③　Natural disasters</a:t>
            </a:r>
            <a:endParaRPr i="1" sz="2534"/>
          </a:p>
          <a:p>
            <a:pPr indent="0" lvl="0" marL="342900" rtl="0" algn="l">
              <a:spcBef>
                <a:spcPts val="0"/>
              </a:spcBef>
              <a:spcAft>
                <a:spcPts val="0"/>
              </a:spcAft>
              <a:buNone/>
            </a:pPr>
            <a:r>
              <a:rPr i="1" lang="en-US" sz="2534"/>
              <a:t>④　Thermal radiation</a:t>
            </a:r>
            <a:endParaRPr i="1" sz="2534"/>
          </a:p>
          <a:p>
            <a:pPr indent="0" lvl="0" marL="342900" rtl="0" algn="l">
              <a:spcBef>
                <a:spcPts val="0"/>
              </a:spcBef>
              <a:spcAft>
                <a:spcPts val="0"/>
              </a:spcAft>
              <a:buNone/>
            </a:pPr>
            <a:r>
              <a:rPr i="1" lang="en-US" sz="2534"/>
              <a:t>⑤　Production of climatically active gases</a:t>
            </a:r>
            <a:endParaRPr i="1" sz="2534"/>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Clr>
                <a:schemeClr val="dk1"/>
              </a:buClr>
              <a:buSzPct val="73333"/>
              <a:buFont typeface="Arial"/>
              <a:buNone/>
            </a:pPr>
            <a:r>
              <a:t/>
            </a:r>
            <a:endParaRPr i="1" sz="1500"/>
          </a:p>
          <a:p>
            <a:pPr indent="0" lvl="0" marL="342900" rtl="0" algn="l">
              <a:spcBef>
                <a:spcPts val="0"/>
              </a:spcBef>
              <a:spcAft>
                <a:spcPts val="0"/>
              </a:spcAft>
              <a:buNone/>
            </a:pPr>
            <a:r>
              <a:t/>
            </a:r>
            <a:endParaRPr i="1"/>
          </a:p>
        </p:txBody>
      </p:sp>
      <p:pic>
        <p:nvPicPr>
          <p:cNvPr id="170" name="Google Shape;170;p6"/>
          <p:cNvPicPr preferRelativeResize="0"/>
          <p:nvPr/>
        </p:nvPicPr>
        <p:blipFill rotWithShape="1">
          <a:blip r:embed="rId3">
            <a:alphaModFix/>
          </a:blip>
          <a:srcRect b="0" l="0" r="0" t="0"/>
          <a:stretch/>
        </p:blipFill>
        <p:spPr>
          <a:xfrm>
            <a:off x="223675" y="1402362"/>
            <a:ext cx="1208275" cy="1620323"/>
          </a:xfrm>
          <a:prstGeom prst="rect">
            <a:avLst/>
          </a:prstGeom>
          <a:noFill/>
          <a:ln>
            <a:noFill/>
          </a:ln>
        </p:spPr>
      </p:pic>
      <p:sp>
        <p:nvSpPr>
          <p:cNvPr id="171" name="Google Shape;171;p6"/>
          <p:cNvSpPr txBox="1"/>
          <p:nvPr/>
        </p:nvSpPr>
        <p:spPr>
          <a:xfrm>
            <a:off x="4637625" y="5017400"/>
            <a:ext cx="4631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大</a:t>
            </a:r>
            <a:r>
              <a:rPr lang="en-US">
                <a:latin typeface="Calibri"/>
                <a:ea typeface="Calibri"/>
                <a:cs typeface="Calibri"/>
                <a:sym typeface="Calibri"/>
              </a:rPr>
              <a:t>量絶滅についての５つのメカニズム</a:t>
            </a:r>
            <a:endParaRPr>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①隕石落下後に作られたガスが太陽光を遮断して起こる氷河期</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②火災旋風</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③自然災害</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④熱放射</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⑤気候的に活性なガスの生産</a:t>
            </a:r>
            <a:endParaRPr sz="1200">
              <a:latin typeface="Calibri"/>
              <a:ea typeface="Calibri"/>
              <a:cs typeface="Calibri"/>
              <a:sym typeface="Calibri"/>
            </a:endParaRPr>
          </a:p>
        </p:txBody>
      </p:sp>
      <p:pic>
        <p:nvPicPr>
          <p:cNvPr id="172" name="Google Shape;172;p6"/>
          <p:cNvPicPr preferRelativeResize="0"/>
          <p:nvPr/>
        </p:nvPicPr>
        <p:blipFill rotWithShape="1">
          <a:blip r:embed="rId4">
            <a:alphaModFix/>
          </a:blip>
          <a:srcRect b="59958" l="0" r="0" t="0"/>
          <a:stretch/>
        </p:blipFill>
        <p:spPr>
          <a:xfrm>
            <a:off x="1874550" y="1036050"/>
            <a:ext cx="4986937" cy="2402385"/>
          </a:xfrm>
          <a:prstGeom prst="rect">
            <a:avLst/>
          </a:prstGeom>
          <a:noFill/>
          <a:ln>
            <a:noFill/>
          </a:ln>
        </p:spPr>
      </p:pic>
      <p:sp>
        <p:nvSpPr>
          <p:cNvPr id="173" name="Google Shape;173;p6"/>
          <p:cNvSpPr txBox="1"/>
          <p:nvPr/>
        </p:nvSpPr>
        <p:spPr>
          <a:xfrm>
            <a:off x="4637625" y="3695250"/>
            <a:ext cx="4399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Calibri"/>
                <a:ea typeface="Calibri"/>
                <a:cs typeface="Calibri"/>
                <a:sym typeface="Calibri"/>
              </a:rPr>
              <a:t>白亜紀末期に大量絶滅が起きたことがなぜ分かったのかをしらべた。そして、チクシュル</a:t>
            </a:r>
            <a:r>
              <a:rPr lang="en-US" sz="1500">
                <a:latin typeface="Calibri"/>
                <a:ea typeface="Calibri"/>
                <a:cs typeface="Calibri"/>
                <a:sym typeface="Calibri"/>
              </a:rPr>
              <a:t>ブに小惑星がもたらした衝撃について調べた。これらが大量絶滅を起こすメカニズムである。</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p:txBody>
      </p:sp>
      <p:pic>
        <p:nvPicPr>
          <p:cNvPr id="174" name="Google Shape;174;p6"/>
          <p:cNvPicPr preferRelativeResize="0"/>
          <p:nvPr/>
        </p:nvPicPr>
        <p:blipFill rotWithShape="1">
          <a:blip r:embed="rId5">
            <a:alphaModFix/>
          </a:blip>
          <a:srcRect b="9851" l="0" r="0" t="9464"/>
          <a:stretch/>
        </p:blipFill>
        <p:spPr>
          <a:xfrm>
            <a:off x="7130952" y="516093"/>
            <a:ext cx="1905878" cy="1046700"/>
          </a:xfrm>
          <a:prstGeom prst="rect">
            <a:avLst/>
          </a:prstGeom>
          <a:noFill/>
          <a:ln>
            <a:noFill/>
          </a:ln>
        </p:spPr>
      </p:pic>
      <p:sp>
        <p:nvSpPr>
          <p:cNvPr id="175" name="Google Shape;175;p6"/>
          <p:cNvSpPr txBox="1"/>
          <p:nvPr/>
        </p:nvSpPr>
        <p:spPr>
          <a:xfrm>
            <a:off x="7470573" y="130338"/>
            <a:ext cx="190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 K-Pg boundary in Canada</a:t>
            </a:r>
            <a:endParaRPr>
              <a:latin typeface="Calibri"/>
              <a:ea typeface="Calibri"/>
              <a:cs typeface="Calibri"/>
              <a:sym typeface="Calibri"/>
            </a:endParaRPr>
          </a:p>
        </p:txBody>
      </p:sp>
      <p:sp>
        <p:nvSpPr>
          <p:cNvPr id="176" name="Google Shape;176;p6"/>
          <p:cNvSpPr txBox="1"/>
          <p:nvPr/>
        </p:nvSpPr>
        <p:spPr>
          <a:xfrm>
            <a:off x="170350" y="130350"/>
            <a:ext cx="131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K-Pg boundary in Umbria, Italy</a:t>
            </a:r>
            <a:endParaRPr>
              <a:latin typeface="Calibri"/>
              <a:ea typeface="Calibri"/>
              <a:cs typeface="Calibri"/>
              <a:sym typeface="Calibri"/>
            </a:endParaRPr>
          </a:p>
        </p:txBody>
      </p:sp>
      <p:sp>
        <p:nvSpPr>
          <p:cNvPr id="177" name="Google Shape;177;p6"/>
          <p:cNvSpPr txBox="1"/>
          <p:nvPr/>
        </p:nvSpPr>
        <p:spPr>
          <a:xfrm>
            <a:off x="6297500" y="2982300"/>
            <a:ext cx="223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Dots represent where the K-Pg boundary was found.</a:t>
            </a:r>
            <a:endParaRPr>
              <a:latin typeface="Calibri"/>
              <a:ea typeface="Calibri"/>
              <a:cs typeface="Calibri"/>
              <a:sym typeface="Calibri"/>
            </a:endParaRPr>
          </a:p>
        </p:txBody>
      </p:sp>
      <p:sp>
        <p:nvSpPr>
          <p:cNvPr id="178" name="Google Shape;178;p6"/>
          <p:cNvSpPr txBox="1"/>
          <p:nvPr/>
        </p:nvSpPr>
        <p:spPr>
          <a:xfrm>
            <a:off x="7711663" y="1556325"/>
            <a:ext cx="174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Ｋ-Pg 境目</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in カナダ</a:t>
            </a:r>
            <a:endParaRPr>
              <a:latin typeface="Calibri"/>
              <a:ea typeface="Calibri"/>
              <a:cs typeface="Calibri"/>
              <a:sym typeface="Calibri"/>
            </a:endParaRPr>
          </a:p>
        </p:txBody>
      </p:sp>
      <p:sp>
        <p:nvSpPr>
          <p:cNvPr id="179" name="Google Shape;179;p6"/>
          <p:cNvSpPr txBox="1"/>
          <p:nvPr/>
        </p:nvSpPr>
        <p:spPr>
          <a:xfrm>
            <a:off x="170350" y="619800"/>
            <a:ext cx="260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Calibri"/>
                <a:ea typeface="Calibri"/>
                <a:cs typeface="Calibri"/>
                <a:sym typeface="Calibri"/>
              </a:rPr>
              <a:t>ｋ-Pg境目</a:t>
            </a:r>
            <a:endParaRPr sz="1100">
              <a:latin typeface="Calibri"/>
              <a:ea typeface="Calibri"/>
              <a:cs typeface="Calibri"/>
              <a:sym typeface="Calibri"/>
            </a:endParaRPr>
          </a:p>
          <a:p>
            <a:pPr indent="0" lvl="0" marL="0" rtl="0" algn="l">
              <a:spcBef>
                <a:spcPts val="0"/>
              </a:spcBef>
              <a:spcAft>
                <a:spcPts val="0"/>
              </a:spcAft>
              <a:buNone/>
            </a:pPr>
            <a:r>
              <a:rPr lang="en-US" sz="1100">
                <a:latin typeface="Calibri"/>
                <a:ea typeface="Calibri"/>
                <a:cs typeface="Calibri"/>
                <a:sym typeface="Calibri"/>
              </a:rPr>
              <a:t>in イタリアのアンブリア</a:t>
            </a:r>
            <a:endParaRPr sz="1100">
              <a:latin typeface="Calibri"/>
              <a:ea typeface="Calibri"/>
              <a:cs typeface="Calibri"/>
              <a:sym typeface="Calibri"/>
            </a:endParaRPr>
          </a:p>
        </p:txBody>
      </p:sp>
      <p:sp>
        <p:nvSpPr>
          <p:cNvPr id="180" name="Google Shape;180;p6"/>
          <p:cNvSpPr txBox="1"/>
          <p:nvPr/>
        </p:nvSpPr>
        <p:spPr>
          <a:xfrm>
            <a:off x="-2759275" y="2839650"/>
            <a:ext cx="223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81" name="Google Shape;181;p6"/>
          <p:cNvSpPr txBox="1"/>
          <p:nvPr/>
        </p:nvSpPr>
        <p:spPr>
          <a:xfrm>
            <a:off x="1438800" y="2997600"/>
            <a:ext cx="1905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latin typeface="Calibri"/>
                <a:ea typeface="Calibri"/>
                <a:cs typeface="Calibri"/>
                <a:sym typeface="Calibri"/>
              </a:rPr>
              <a:t>ドットはK-Pgの境目が見つかった位置を示す</a:t>
            </a:r>
            <a:endParaRPr sz="13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2015-03-27T13:15:16Z</dcterms:created>
  <dc:creator>Mrs Browning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57991</vt:lpwstr>
  </property>
  <property fmtid="{D5CDD505-2E9C-101B-9397-08002B2CF9AE}" pid="3" name="NXPowerLiteSettings">
    <vt:lpwstr>F74006B004C800</vt:lpwstr>
  </property>
  <property fmtid="{D5CDD505-2E9C-101B-9397-08002B2CF9AE}" pid="4" name="NXPowerLiteVersion">
    <vt:lpwstr>S6.2.11</vt:lpwstr>
  </property>
</Properties>
</file>