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5143500" cx="9144000"/>
  <p:notesSz cx="6858000" cy="9144000"/>
  <p:embeddedFontLst>
    <p:embeddedFont>
      <p:font typeface="Nunito"/>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0A879BE-2015-4C66-9F5B-397AF6E765B3}">
  <a:tblStyle styleId="{60A879BE-2015-4C66-9F5B-397AF6E765B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Nunito-bold.fntdata"/><Relationship Id="rId23" Type="http://schemas.openxmlformats.org/officeDocument/2006/relationships/font" Target="fonts/Nuni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Nunito-boldItalic.fntdata"/><Relationship Id="rId25" Type="http://schemas.openxmlformats.org/officeDocument/2006/relationships/font" Target="fonts/Nunito-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e5fe8f2bf9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e5fe8f2bf9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[Josh]</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e5e84d9a8f_3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e5e84d9a8f_3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[Maya and Saori]Takes up a lot of space </a:t>
            </a:r>
            <a:endParaRPr/>
          </a:p>
          <a:p>
            <a:pPr indent="0" lvl="0" marL="0" rtl="0" algn="l">
              <a:spcBef>
                <a:spcPts val="0"/>
              </a:spcBef>
              <a:spcAft>
                <a:spcPts val="0"/>
              </a:spcAft>
              <a:buNone/>
            </a:pPr>
            <a:br>
              <a:rPr lang="en" sz="1095">
                <a:solidFill>
                  <a:schemeClr val="dk1"/>
                </a:solidFill>
                <a:latin typeface="Nunito"/>
                <a:ea typeface="Nunito"/>
                <a:cs typeface="Nunito"/>
                <a:sym typeface="Nunito"/>
              </a:rPr>
            </a:br>
            <a:r>
              <a:rPr lang="en" sz="1095">
                <a:solidFill>
                  <a:schemeClr val="dk1"/>
                </a:solidFill>
                <a:latin typeface="Nunito"/>
                <a:ea typeface="Nunito"/>
                <a:cs typeface="Nunito"/>
                <a:sym typeface="Nunito"/>
              </a:rPr>
              <a:t>overview(maya): wind energy is both renewable and can be sourced relatively locally to those who will eventually consume it. The energy is generated when wind causes  wind turbine to rotate, consequently rotating a coil and converting mechanical energy to electrical energy ready for consumption.</a:t>
            </a:r>
            <a:br>
              <a:rPr lang="en"/>
            </a:br>
            <a:endParaRPr/>
          </a:p>
          <a:p>
            <a:pPr indent="0" lvl="0" marL="0" rtl="0" algn="l">
              <a:spcBef>
                <a:spcPts val="0"/>
              </a:spcBef>
              <a:spcAft>
                <a:spcPts val="0"/>
              </a:spcAft>
              <a:buNone/>
            </a:pPr>
            <a:r>
              <a:rPr lang="en"/>
              <a:t>（saori）</a:t>
            </a:r>
            <a:r>
              <a:rPr lang="en"/>
              <a:t>It has two advantages.  First,wind energy does not need fuel,because,it can generate electricity from wind only.</a:t>
            </a:r>
            <a:endParaRPr/>
          </a:p>
          <a:p>
            <a:pPr indent="0" lvl="0" marL="0" rtl="0" algn="l">
              <a:spcBef>
                <a:spcPts val="0"/>
              </a:spcBef>
              <a:spcAft>
                <a:spcPts val="0"/>
              </a:spcAft>
              <a:buNone/>
            </a:pPr>
            <a:r>
              <a:rPr lang="en"/>
              <a:t>Second,it is an efficient way of converting energy to electricity. The efficiency is said to be from 35 to 45％. This figure is relatively high,and it’s second only to hydroelectric energy.</a:t>
            </a:r>
            <a:endParaRPr/>
          </a:p>
          <a:p>
            <a:pPr indent="0" lvl="0" marL="0" rtl="0" algn="l">
              <a:lnSpc>
                <a:spcPct val="95000"/>
              </a:lnSpc>
              <a:spcBef>
                <a:spcPts val="0"/>
              </a:spcBef>
              <a:spcAft>
                <a:spcPts val="0"/>
              </a:spcAft>
              <a:buClr>
                <a:schemeClr val="dk1"/>
              </a:buClr>
              <a:buSzPts val="1100"/>
              <a:buFont typeface="Arial"/>
              <a:buNone/>
            </a:pPr>
            <a:r>
              <a:t/>
            </a:r>
            <a:endParaRPr sz="1095">
              <a:solidFill>
                <a:schemeClr val="dk1"/>
              </a:solidFill>
              <a:latin typeface="Nunito"/>
              <a:ea typeface="Nunito"/>
              <a:cs typeface="Nunito"/>
              <a:sym typeface="Nunito"/>
            </a:endParaRPr>
          </a:p>
          <a:p>
            <a:pPr indent="0" lvl="0" marL="0" rtl="0" algn="l">
              <a:lnSpc>
                <a:spcPct val="95000"/>
              </a:lnSpc>
              <a:spcBef>
                <a:spcPts val="1200"/>
              </a:spcBef>
              <a:spcAft>
                <a:spcPts val="0"/>
              </a:spcAft>
              <a:buClr>
                <a:schemeClr val="dk1"/>
              </a:buClr>
              <a:buSzPts val="1100"/>
              <a:buFont typeface="Arial"/>
              <a:buNone/>
            </a:pPr>
            <a:r>
              <a:rPr lang="en" sz="1095">
                <a:solidFill>
                  <a:schemeClr val="dk1"/>
                </a:solidFill>
                <a:latin typeface="Nunito"/>
                <a:ea typeface="Nunito"/>
                <a:cs typeface="Nunito"/>
                <a:sym typeface="Nunito"/>
              </a:rPr>
              <a:t>disadvantages:  wind turbines themselves are noisy and cause visual pollution making them unpopular to local people, wind farms also take up lots of space, another disadvantage is their reliability- energy generated is dependent on a factor we cannot control.</a:t>
            </a:r>
            <a:endParaRPr sz="1300"/>
          </a:p>
          <a:p>
            <a:pPr indent="0" lvl="0" marL="0" rtl="0" algn="l">
              <a:spcBef>
                <a:spcPts val="120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e5e84d9a8f_3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e5e84d9a8f_3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 - solar energy is another renewable energy source as it is accessible as long as we have the sun. the </a:t>
            </a:r>
            <a:r>
              <a:rPr lang="en"/>
              <a:t>maintenance</a:t>
            </a:r>
            <a:r>
              <a:rPr lang="en"/>
              <a:t> costs are low once installed with minimal wear and tear.</a:t>
            </a:r>
            <a:endParaRPr/>
          </a:p>
          <a:p>
            <a:pPr indent="0" lvl="0" marL="0" rtl="0" algn="l">
              <a:spcBef>
                <a:spcPts val="0"/>
              </a:spcBef>
              <a:spcAft>
                <a:spcPts val="0"/>
              </a:spcAft>
              <a:buNone/>
            </a:pPr>
            <a:r>
              <a:rPr lang="en"/>
              <a:t>Solar panels are obviously restricted to areas with enough sun exposure, however they can be installed in urban areas or unwanted brownfield sites. To increase yield on solar farms it is possible to grow crops or graze animals under panels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e5fe8f2bf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e5fe8f2bf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[Sota and Finn]</a:t>
            </a:r>
            <a:endParaRPr/>
          </a:p>
          <a:p>
            <a:pPr indent="0" lvl="0" marL="0" rtl="0" algn="l">
              <a:spcBef>
                <a:spcPts val="0"/>
              </a:spcBef>
              <a:spcAft>
                <a:spcPts val="0"/>
              </a:spcAft>
              <a:buNone/>
            </a:pPr>
            <a:r>
              <a:rPr lang="en"/>
              <a:t>ITER = </a:t>
            </a:r>
            <a:r>
              <a:rPr lang="en">
                <a:solidFill>
                  <a:srgbClr val="202124"/>
                </a:solidFill>
                <a:highlight>
                  <a:srgbClr val="FFFFFF"/>
                </a:highlight>
              </a:rPr>
              <a:t>International Thermonuclear Experimental Reactor</a:t>
            </a:r>
            <a:endParaRPr/>
          </a:p>
          <a:p>
            <a:pPr indent="0" lvl="0" marL="0" rtl="0" algn="l">
              <a:spcBef>
                <a:spcPts val="0"/>
              </a:spcBef>
              <a:spcAft>
                <a:spcPts val="0"/>
              </a:spcAft>
              <a:buNone/>
            </a:pPr>
            <a:r>
              <a:rPr lang="en"/>
              <a:t>Fusion releases energy as heat, which boils water and turns a turbine - same as fission</a:t>
            </a:r>
            <a:endParaRPr/>
          </a:p>
          <a:p>
            <a:pPr indent="0" lvl="0" marL="0" rtl="0" algn="l">
              <a:spcBef>
                <a:spcPts val="0"/>
              </a:spcBef>
              <a:spcAft>
                <a:spcPts val="0"/>
              </a:spcAft>
              <a:buNone/>
            </a:pPr>
            <a:r>
              <a:rPr lang="en"/>
              <a:t>ITER uses a tokamak reactor, which is </a:t>
            </a:r>
            <a:r>
              <a:rPr lang="en"/>
              <a:t>toroidal</a:t>
            </a:r>
            <a:r>
              <a:rPr lang="en"/>
              <a:t> in shape</a:t>
            </a:r>
            <a:endParaRPr/>
          </a:p>
          <a:p>
            <a:pPr indent="0" lvl="0" marL="0" rtl="0" algn="l">
              <a:spcBef>
                <a:spcPts val="0"/>
              </a:spcBef>
              <a:spcAft>
                <a:spcPts val="0"/>
              </a:spcAft>
              <a:buNone/>
            </a:pPr>
            <a:r>
              <a:rPr lang="en"/>
              <a:t>100,000,000K is about the same in </a:t>
            </a:r>
            <a:r>
              <a:rPr lang="en"/>
              <a:t>celsius</a:t>
            </a:r>
            <a:r>
              <a:rPr lang="en"/>
              <a:t>, and is about 6 times hotter than the sun’s core</a:t>
            </a:r>
            <a:endParaRPr/>
          </a:p>
          <a:p>
            <a:pPr indent="0" lvl="0" marL="0" rtl="0" algn="l">
              <a:spcBef>
                <a:spcPts val="0"/>
              </a:spcBef>
              <a:spcAft>
                <a:spcPts val="0"/>
              </a:spcAft>
              <a:buNone/>
            </a:pPr>
            <a:r>
              <a:rPr lang="en"/>
              <a:t>Some nuclear waste will be produced, since the reactor vessel will be irradiated with neutrons, making it radioactive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e5e84d9a8f_3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e5e84d9a8f_3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95000"/>
              </a:lnSpc>
              <a:spcBef>
                <a:spcPts val="0"/>
              </a:spcBef>
              <a:spcAft>
                <a:spcPts val="0"/>
              </a:spcAft>
              <a:buClr>
                <a:schemeClr val="dk1"/>
              </a:buClr>
              <a:buSzPts val="1100"/>
              <a:buFont typeface="Arial"/>
              <a:buNone/>
            </a:pPr>
            <a:r>
              <a:rPr lang="en" sz="1795">
                <a:solidFill>
                  <a:schemeClr val="dk1"/>
                </a:solidFill>
                <a:latin typeface="Nunito"/>
                <a:ea typeface="Nunito"/>
                <a:cs typeface="Nunito"/>
                <a:sym typeface="Nunito"/>
              </a:rPr>
              <a:t> </a:t>
            </a:r>
            <a:r>
              <a:rPr lang="en" sz="1095">
                <a:solidFill>
                  <a:schemeClr val="dk1"/>
                </a:solidFill>
                <a:latin typeface="Nunito"/>
                <a:ea typeface="Nunito"/>
                <a:cs typeface="Nunito"/>
                <a:sym typeface="Nunito"/>
              </a:rPr>
              <a:t>looking at the table, hydroelectric energy almost looks like an anomaly in terms of efficiency. This is due to the unique shape of the turbine blades which make sure almost all water being pushed by the blades is used. Looking at the environmental impacts we can see that low carbon doesnt make these energy sources exempt from damaging the environment. When resources need to be extracted from the group as seen in geothermal and nuclear energy, it is very difficult to avoid any greenhouse gas release. Comparative to the burning of fossil fuels these are much more promising when thinking about climate change where fossil fuels can cause large amounts of land degradation, water and atmospheric pollution.</a:t>
            </a:r>
            <a:endParaRPr sz="1095">
              <a:solidFill>
                <a:schemeClr val="dk1"/>
              </a:solidFill>
              <a:latin typeface="Nunito"/>
              <a:ea typeface="Nunito"/>
              <a:cs typeface="Nunito"/>
              <a:sym typeface="Nunito"/>
            </a:endParaRPr>
          </a:p>
          <a:p>
            <a:pPr indent="0" lvl="0" marL="457200" rtl="0" algn="l">
              <a:lnSpc>
                <a:spcPct val="95000"/>
              </a:lnSpc>
              <a:spcBef>
                <a:spcPts val="1200"/>
              </a:spcBef>
              <a:spcAft>
                <a:spcPts val="0"/>
              </a:spcAft>
              <a:buClr>
                <a:schemeClr val="dk1"/>
              </a:buClr>
              <a:buSzPts val="1100"/>
              <a:buFont typeface="Arial"/>
              <a:buNone/>
            </a:pPr>
            <a:r>
              <a:t/>
            </a:r>
            <a:endParaRPr sz="1595">
              <a:solidFill>
                <a:schemeClr val="dk1"/>
              </a:solidFill>
              <a:latin typeface="Nunito"/>
              <a:ea typeface="Nunito"/>
              <a:cs typeface="Nunito"/>
              <a:sym typeface="Nunito"/>
            </a:endParaRPr>
          </a:p>
          <a:p>
            <a:pPr indent="0" lvl="0" marL="0" rtl="0" algn="l">
              <a:spcBef>
                <a:spcPts val="120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e5e84d9a8f_4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e5e84d9a8f_4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Building new nuclear plants will ease the transition into using mostly renewables and being carbon neutral.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Improving public communication, since there is a stigma around nuclear power, and a democracy requires public support.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Investing in research into new reactors will allow us to extract energy at a greater efficiency, and minimise risks even further. This will also allow us to build small reactors, with less upfront cost and fewer barriers to entry.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Building underground waste disposal sites, so we can dispose of high level waste without having to transport it - reducing carbon emissions.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UK </a:t>
            </a:r>
            <a:r>
              <a:rPr lang="en"/>
              <a:t>government</a:t>
            </a:r>
            <a:r>
              <a:rPr lang="en"/>
              <a:t> are already discussing many similar policies to these, but are not actually implementing them. This is mainly due to issues of funding.</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e5e84d9a8f_4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e5e84d9a8f_4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Saori:</a:t>
            </a:r>
            <a:r>
              <a:rPr lang="en"/>
              <a:t>This is bibliography. We got much information from these pages.　(now,our group’s presentation finish. Do you have any question?)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e5e84d9a8f_4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e5e84d9a8f_4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e5e84d9a8f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e5e84d9a8f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e5e84d9a8f_4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e5e84d9a8f_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[Josh and Shiori] Firstly, our goal was to consider the problem in the field of science and work together regardless of our different backgrounds, like nationality or character. Secondly, it was our aim that we increase knowledge of nuclear energy and advise a government minister to be in favor of building more nuclear power plants as a suitable solution for climate change. Now Josh and I are going to talk about our own personal goals on behalf of our team. During this workshop, my own goal was to use English actively and get correct information about nuclear energy and radiation. It was very difficult for me to communicate in English online.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Josh Goal: My goal was to meet new people who have similar interests to me and learn more about nuclear energy.</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e5e84d9a8f_4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e5e84d9a8f_4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 Both the UK and japan have common climate change concerns for example there is a risk to island nations as sea levels continue to rise.It would be difficult to ignore the heatwave this week in the UK, the hundreds still missing after the floods in central europe or the A-ta-mi landslide in japan earlier in July. These extreme weather events are becoming more frequent putting pressure on governments to take action against climate change. One way is switching to lower carbon methods of energy production.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pictures are taken from the live electricity map. Data is unavailable for some areas of japan which makes comparing energy sources difficult however the map shows that our countries still heavily rely on fossil fuels. </a:t>
            </a:r>
            <a:r>
              <a:rPr lang="en"/>
              <a:t>Japan's proportion of nuclear-sourced energy</a:t>
            </a:r>
            <a:r>
              <a:rPr lang="en"/>
              <a:t> dramatically changed after Fukushima Daiichi. </a:t>
            </a:r>
            <a:r>
              <a:rPr lang="en"/>
              <a:t>Prior</a:t>
            </a:r>
            <a:r>
              <a:rPr lang="en"/>
              <a:t> to the accident, 30% of J</a:t>
            </a:r>
            <a:r>
              <a:rPr lang="en"/>
              <a:t>apan's</a:t>
            </a:r>
            <a:r>
              <a:rPr lang="en"/>
              <a:t> energy was generated by nuclear power. By 2019 this had fallen to 7.5% following a significant increase in public distrust about government information on radiation.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e5e84d9a8f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e5e84d9a8f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[Kokonoe]</a:t>
            </a:r>
            <a:endParaRPr/>
          </a:p>
          <a:p>
            <a:pPr indent="0" lvl="0" marL="0" rtl="0" algn="l">
              <a:spcBef>
                <a:spcPts val="0"/>
              </a:spcBef>
              <a:spcAft>
                <a:spcPts val="0"/>
              </a:spcAft>
              <a:buNone/>
            </a:pPr>
            <a:r>
              <a:rPr lang="en"/>
              <a:t>This slide shows Introduction To Nuclear Energy.</a:t>
            </a:r>
            <a:endParaRPr/>
          </a:p>
          <a:p>
            <a:pPr indent="0" lvl="0" marL="0" rtl="0" algn="l">
              <a:spcBef>
                <a:spcPts val="0"/>
              </a:spcBef>
              <a:spcAft>
                <a:spcPts val="0"/>
              </a:spcAft>
              <a:buNone/>
            </a:pPr>
            <a:r>
              <a:rPr lang="en"/>
              <a:t>Specifically, Covering how this works and positives and negatives.</a:t>
            </a:r>
            <a:endParaRPr/>
          </a:p>
          <a:p>
            <a:pPr indent="0" lvl="0" marL="0" rtl="0" algn="l">
              <a:spcBef>
                <a:spcPts val="0"/>
              </a:spcBef>
              <a:spcAft>
                <a:spcPts val="0"/>
              </a:spcAft>
              <a:buNone/>
            </a:pPr>
            <a:r>
              <a:rPr lang="en"/>
              <a:t>First, I explain the mechanism about nuclear power.</a:t>
            </a:r>
            <a:endParaRPr/>
          </a:p>
          <a:p>
            <a:pPr indent="0" lvl="0" marL="0" rtl="0" algn="l">
              <a:spcBef>
                <a:spcPts val="0"/>
              </a:spcBef>
              <a:spcAft>
                <a:spcPts val="0"/>
              </a:spcAft>
              <a:buNone/>
            </a:pPr>
            <a:r>
              <a:rPr lang="en"/>
              <a:t>Please look at the picture.</a:t>
            </a:r>
            <a:endParaRPr/>
          </a:p>
          <a:p>
            <a:pPr indent="0" lvl="0" marL="0" rtl="0" algn="l">
              <a:spcBef>
                <a:spcPts val="0"/>
              </a:spcBef>
              <a:spcAft>
                <a:spcPts val="0"/>
              </a:spcAft>
              <a:buNone/>
            </a:pPr>
            <a:r>
              <a:rPr lang="en"/>
              <a:t>Nuclear power uses Uranium as fuel.</a:t>
            </a:r>
            <a:endParaRPr/>
          </a:p>
          <a:p>
            <a:pPr indent="0" lvl="0" marL="0" rtl="0" algn="l">
              <a:spcBef>
                <a:spcPts val="0"/>
              </a:spcBef>
              <a:spcAft>
                <a:spcPts val="0"/>
              </a:spcAft>
              <a:buNone/>
            </a:pPr>
            <a:r>
              <a:rPr lang="en"/>
              <a:t>As the Uranium undergoes nuclear fission, the cooling water in the reactor is passed through a heat exchanger and change water into steam, turning a turbine.</a:t>
            </a:r>
            <a:endParaRPr/>
          </a:p>
          <a:p>
            <a:pPr indent="0" lvl="0" marL="0" rtl="0" algn="l">
              <a:spcBef>
                <a:spcPts val="0"/>
              </a:spcBef>
              <a:spcAft>
                <a:spcPts val="0"/>
              </a:spcAft>
              <a:buNone/>
            </a:pPr>
            <a:r>
              <a:rPr lang="en"/>
              <a:t>Because of the design, water touched the reactor core never enters the environment.</a:t>
            </a:r>
            <a:endParaRPr/>
          </a:p>
          <a:p>
            <a:pPr indent="0" lvl="0" marL="0" rtl="0" algn="l">
              <a:spcBef>
                <a:spcPts val="0"/>
              </a:spcBef>
              <a:spcAft>
                <a:spcPts val="0"/>
              </a:spcAft>
              <a:buNone/>
            </a:pPr>
            <a:r>
              <a:rPr lang="en"/>
              <a:t>Second, the Advantages of Nuclear Energy. </a:t>
            </a:r>
            <a:endParaRPr/>
          </a:p>
          <a:p>
            <a:pPr indent="0" lvl="0" marL="0" rtl="0" algn="l">
              <a:spcBef>
                <a:spcPts val="0"/>
              </a:spcBef>
              <a:spcAft>
                <a:spcPts val="0"/>
              </a:spcAft>
              <a:buNone/>
            </a:pPr>
            <a:r>
              <a:rPr lang="en"/>
              <a:t>There are two big positives.</a:t>
            </a:r>
            <a:endParaRPr/>
          </a:p>
          <a:p>
            <a:pPr indent="0" lvl="0" marL="0" rtl="0" algn="l">
              <a:spcBef>
                <a:spcPts val="0"/>
              </a:spcBef>
              <a:spcAft>
                <a:spcPts val="0"/>
              </a:spcAft>
              <a:buNone/>
            </a:pPr>
            <a:r>
              <a:rPr lang="en"/>
              <a:t>Carbon-free, High Energy Conversion Efficiency.</a:t>
            </a:r>
            <a:endParaRPr/>
          </a:p>
          <a:p>
            <a:pPr indent="0" lvl="0" marL="0" rtl="0" algn="l">
              <a:spcBef>
                <a:spcPts val="0"/>
              </a:spcBef>
              <a:spcAft>
                <a:spcPts val="0"/>
              </a:spcAft>
              <a:buNone/>
            </a:pPr>
            <a:r>
              <a:rPr lang="en"/>
              <a:t>Lastly, the Disadvantages.</a:t>
            </a:r>
            <a:endParaRPr/>
          </a:p>
          <a:p>
            <a:pPr indent="0" lvl="0" marL="0" rtl="0" algn="l">
              <a:spcBef>
                <a:spcPts val="0"/>
              </a:spcBef>
              <a:spcAft>
                <a:spcPts val="0"/>
              </a:spcAft>
              <a:buNone/>
            </a:pPr>
            <a:r>
              <a:rPr lang="en"/>
              <a:t>It produces Nuclear waste and needs very High Upfront Cost.</a:t>
            </a:r>
            <a:endParaRPr/>
          </a:p>
          <a:p>
            <a:pPr indent="0" lvl="0" marL="0" rtl="0" algn="l">
              <a:spcBef>
                <a:spcPts val="0"/>
              </a:spcBef>
              <a:spcAft>
                <a:spcPts val="0"/>
              </a:spcAft>
              <a:buNone/>
            </a:pPr>
            <a:r>
              <a:rPr lang="en"/>
              <a:t>Also, to have fear for Nuclear Energy prevent the government from spreading this energy.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e5fe8f2bf9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e5fe8f2bf9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[Freddie]</a:t>
            </a:r>
            <a:r>
              <a:rPr lang="en" sz="1200">
                <a:solidFill>
                  <a:schemeClr val="dk1"/>
                </a:solidFill>
                <a:latin typeface="Nunito"/>
                <a:ea typeface="Nunito"/>
                <a:cs typeface="Nunito"/>
                <a:sym typeface="Nunito"/>
              </a:rPr>
              <a:t>The UK and Japanese nuclear policy differs massively. The UK government considers nuclear energy as part of its plan for achieving net zero carbon emissions by 2050 and approved 8 sites for nuclear power plants in 2010, including Hinkley Point C and Sizewell C. However, several of the other sites approved have yet to see any construction due to funding issues.</a:t>
            </a:r>
            <a:endParaRPr sz="1200">
              <a:solidFill>
                <a:schemeClr val="dk1"/>
              </a:solidFill>
              <a:latin typeface="Nunito"/>
              <a:ea typeface="Nunito"/>
              <a:cs typeface="Nunito"/>
              <a:sym typeface="Nunito"/>
            </a:endParaRPr>
          </a:p>
          <a:p>
            <a:pPr indent="0" lvl="0" marL="457200" rtl="0" algn="l">
              <a:lnSpc>
                <a:spcPct val="95000"/>
              </a:lnSpc>
              <a:spcBef>
                <a:spcPts val="0"/>
              </a:spcBef>
              <a:spcAft>
                <a:spcPts val="0"/>
              </a:spcAft>
              <a:buClr>
                <a:schemeClr val="dk1"/>
              </a:buClr>
              <a:buSzPts val="1100"/>
              <a:buFont typeface="Arial"/>
              <a:buNone/>
            </a:pPr>
            <a:r>
              <a:t/>
            </a:r>
            <a:endParaRPr sz="1200">
              <a:solidFill>
                <a:schemeClr val="dk1"/>
              </a:solidFill>
              <a:latin typeface="Nunito"/>
              <a:ea typeface="Nunito"/>
              <a:cs typeface="Nunito"/>
              <a:sym typeface="Nunito"/>
            </a:endParaRPr>
          </a:p>
          <a:p>
            <a:pPr indent="0" lvl="0" marL="457200" rtl="0" algn="l">
              <a:lnSpc>
                <a:spcPct val="95000"/>
              </a:lnSpc>
              <a:spcBef>
                <a:spcPts val="1200"/>
              </a:spcBef>
              <a:spcAft>
                <a:spcPts val="0"/>
              </a:spcAft>
              <a:buClr>
                <a:schemeClr val="dk1"/>
              </a:buClr>
              <a:buSzPts val="1100"/>
              <a:buFont typeface="Arial"/>
              <a:buNone/>
            </a:pPr>
            <a:r>
              <a:rPr lang="en" sz="1200">
                <a:solidFill>
                  <a:schemeClr val="dk1"/>
                </a:solidFill>
                <a:latin typeface="Nunito"/>
                <a:ea typeface="Nunito"/>
                <a:cs typeface="Nunito"/>
                <a:sym typeface="Nunito"/>
              </a:rPr>
              <a:t>In contrast, of Japan’s 39 operable reactors, only 9 are currently operating due to public opposition after the Fukushima Daiichi nuclear accident. The Ikata 3 reactor was initially approved to restart but the local government intervened.</a:t>
            </a:r>
            <a:endParaRPr sz="1200">
              <a:solidFill>
                <a:schemeClr val="dk1"/>
              </a:solidFill>
              <a:latin typeface="Nunito"/>
              <a:ea typeface="Nunito"/>
              <a:cs typeface="Nunito"/>
              <a:sym typeface="Nunito"/>
            </a:endParaRPr>
          </a:p>
          <a:p>
            <a:pPr indent="0" lvl="0" marL="0" rtl="0" algn="l">
              <a:spcBef>
                <a:spcPts val="120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e5e84d9a8f_3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e5e84d9a8f_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[Josh] As you heard a minute a go one of the major problems with nuclear energy is the general </a:t>
            </a:r>
            <a:r>
              <a:rPr lang="en"/>
              <a:t>public's</a:t>
            </a:r>
            <a:r>
              <a:rPr lang="en"/>
              <a:t> opinion that it is too dangerous. However, this isn’t actually true, as you can see in the image on the slide, it kills </a:t>
            </a:r>
            <a:r>
              <a:rPr lang="en"/>
              <a:t>significantly less people than coal and only fractionally more than renewables. On Monday we played a game where we had to match a radiation dose to an activity, for example the dose given from a return flight to Japan. It turns out that living within 80km of a nuclear power plant for a year only gives you a dose of 0.0009 mSv, whereas living in England for a year on average gives you a dose of 2.4 mSv, where a Sv is a unit that measures the does of radiation you have been exposed to. This further shows how nuclear isn’t as dangerous as people think. Finally, no deaths resulted directly from the Fukushima Daiichi disaster. However, people did die as a result of evacuating from the tsunami and earthquake. Another disaster that puts people off nuclear is the Chernobyl nuclear disaster, which occurred due to human error during a test. In the resulting explosion due to a build up of steam, 2 plant workers died and a following 29 people died in the coming months, 28 of which died from acute radiation sickness. However even though this is bad during the aftermath of the disaster a drug was used to treat the acute radiation sickness, a drug called GM CSF. It saved 106 of the 134 people who had acute radiation sickness, and to this day is used to help cancer patients with bone marrow recovery. So maybe it isn’t so bad after all.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e5e84d9a8f_3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e5e84d9a8f_3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[Shiori and Freddie]</a:t>
            </a:r>
            <a:endParaRPr/>
          </a:p>
          <a:p>
            <a:pPr indent="0" lvl="0" marL="457200" rtl="0" algn="l">
              <a:lnSpc>
                <a:spcPct val="95000"/>
              </a:lnSpc>
              <a:spcBef>
                <a:spcPts val="0"/>
              </a:spcBef>
              <a:spcAft>
                <a:spcPts val="0"/>
              </a:spcAft>
              <a:buClr>
                <a:schemeClr val="dk1"/>
              </a:buClr>
              <a:buSzPts val="1100"/>
              <a:buFont typeface="Arial"/>
              <a:buNone/>
            </a:pPr>
            <a:r>
              <a:rPr lang="en" sz="1200">
                <a:solidFill>
                  <a:schemeClr val="dk1"/>
                </a:solidFill>
                <a:latin typeface="Nunito"/>
                <a:ea typeface="Nunito"/>
                <a:cs typeface="Nunito"/>
                <a:sym typeface="Nunito"/>
              </a:rPr>
              <a:t>Freddie-Hydroelectric dams are a preferable energy source where they can be built due to their consistent energy production and very low running costs compared to other low carbon options.</a:t>
            </a:r>
            <a:endParaRPr sz="1200">
              <a:solidFill>
                <a:schemeClr val="dk1"/>
              </a:solidFill>
              <a:latin typeface="Nunito"/>
              <a:ea typeface="Nunito"/>
              <a:cs typeface="Nunito"/>
              <a:sym typeface="Nunito"/>
            </a:endParaRPr>
          </a:p>
          <a:p>
            <a:pPr indent="0" lvl="0" marL="457200" rtl="0" algn="l">
              <a:lnSpc>
                <a:spcPct val="95000"/>
              </a:lnSpc>
              <a:spcBef>
                <a:spcPts val="1200"/>
              </a:spcBef>
              <a:spcAft>
                <a:spcPts val="1200"/>
              </a:spcAft>
              <a:buClr>
                <a:schemeClr val="dk1"/>
              </a:buClr>
              <a:buSzPts val="1100"/>
              <a:buFont typeface="Arial"/>
              <a:buNone/>
            </a:pPr>
            <a:r>
              <a:rPr lang="en">
                <a:solidFill>
                  <a:schemeClr val="dk1"/>
                </a:solidFill>
                <a:latin typeface="Nunito"/>
                <a:ea typeface="Nunito"/>
                <a:cs typeface="Nunito"/>
                <a:sym typeface="Nunito"/>
              </a:rPr>
              <a:t>Shiori-While there are also disadvantages. For example, dams cannot be located everywhere; only where geography allows. In addition, there risks of flooding and carbon dioxide,methane emission may also be an issue.  Construction of dams and reservoirs makes the area full of water, then plants underneath the water begin to rot and release greenhouse gases.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e5e84d9a8f_3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e5e84d9a8f_3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Geothermal energy is generated from thermal energy in the ground which is then transferred to electrical energy through the process in the diagram. The hot water is piped up where it enters a low pressure chamber causing it to evaporate and turn the turbine.</a:t>
            </a:r>
            <a:endParaRPr/>
          </a:p>
          <a:p>
            <a:pPr indent="0" lvl="0" marL="0" rtl="0" algn="l">
              <a:spcBef>
                <a:spcPts val="0"/>
              </a:spcBef>
              <a:spcAft>
                <a:spcPts val="0"/>
              </a:spcAft>
              <a:buNone/>
            </a:pPr>
            <a:r>
              <a:rPr lang="en"/>
              <a:t>[Kokone] I explain the two advantages of geothermal energy. Reliable and renewable. Reliable means that this energy can keep on generating electricity, 365 days, 24 hours, regardless of weather, season, day and night. The second one, renewable. It uses local geotherrnal heat, so there is no need to import the energy like you would with coal.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disadvantages of geothermal is that a specific location is required, usually on a tectonic plate, so not every country has access to it. Another disadvantage is that if not properly managed the site can lose </a:t>
            </a:r>
            <a:r>
              <a:rPr lang="en"/>
              <a:t>its</a:t>
            </a:r>
            <a:r>
              <a:rPr lang="en"/>
              <a:t> heat and water supply. Finally the building and operation of a plant causes habitat destruction and minor earth tremors.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SzPts val="1300"/>
              <a:buChar char="●"/>
              <a:defRPr/>
            </a:lvl1pPr>
            <a:lvl2pPr indent="-298450" lvl="1" marL="914400" algn="ctr">
              <a:spcBef>
                <a:spcPts val="0"/>
              </a:spcBef>
              <a:spcAft>
                <a:spcPts val="0"/>
              </a:spcAft>
              <a:buSzPts val="1100"/>
              <a:buChar char="○"/>
              <a:defRPr/>
            </a:lvl2pPr>
            <a:lvl3pPr indent="-298450" lvl="2" marL="1371600" algn="ctr">
              <a:spcBef>
                <a:spcPts val="0"/>
              </a:spcBef>
              <a:spcAft>
                <a:spcPts val="0"/>
              </a:spcAft>
              <a:buSzPts val="1100"/>
              <a:buChar char="■"/>
              <a:defRPr/>
            </a:lvl3pPr>
            <a:lvl4pPr indent="-298450" lvl="3" marL="1828800" algn="ctr">
              <a:spcBef>
                <a:spcPts val="0"/>
              </a:spcBef>
              <a:spcAft>
                <a:spcPts val="0"/>
              </a:spcAft>
              <a:buSzPts val="1100"/>
              <a:buChar char="●"/>
              <a:defRPr/>
            </a:lvl4pPr>
            <a:lvl5pPr indent="-298450" lvl="4" marL="2286000" algn="ctr">
              <a:spcBef>
                <a:spcPts val="0"/>
              </a:spcBef>
              <a:spcAft>
                <a:spcPts val="0"/>
              </a:spcAft>
              <a:buSzPts val="1100"/>
              <a:buChar char="○"/>
              <a:defRPr/>
            </a:lvl5pPr>
            <a:lvl6pPr indent="-298450" lvl="5" marL="2743200" algn="ctr">
              <a:spcBef>
                <a:spcPts val="0"/>
              </a:spcBef>
              <a:spcAft>
                <a:spcPts val="0"/>
              </a:spcAft>
              <a:buSzPts val="1100"/>
              <a:buChar char="■"/>
              <a:defRPr/>
            </a:lvl6pPr>
            <a:lvl7pPr indent="-298450" lvl="6" marL="3200400" algn="ctr">
              <a:spcBef>
                <a:spcPts val="0"/>
              </a:spcBef>
              <a:spcAft>
                <a:spcPts val="0"/>
              </a:spcAft>
              <a:buSzPts val="1100"/>
              <a:buChar char="●"/>
              <a:defRPr/>
            </a:lvl7pPr>
            <a:lvl8pPr indent="-298450" lvl="7" marL="3657600" algn="ctr">
              <a:spcBef>
                <a:spcPts val="0"/>
              </a:spcBef>
              <a:spcAft>
                <a:spcPts val="0"/>
              </a:spcAft>
              <a:buSzPts val="1100"/>
              <a:buChar char="○"/>
              <a:defRPr/>
            </a:lvl8pPr>
            <a:lvl9pPr indent="-298450" lvl="8" marL="4114800" algn="ctr">
              <a:spcBef>
                <a:spcPts val="0"/>
              </a:spcBef>
              <a:spcAft>
                <a:spcPts val="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hyperlink" Target="https://www.iter.org/construction/TokamakAssembly" TargetMode="External"/><Relationship Id="rId6" Type="http://schemas.openxmlformats.org/officeDocument/2006/relationships/image" Target="../media/image3.png"/><Relationship Id="rId7" Type="http://schemas.openxmlformats.org/officeDocument/2006/relationships/hyperlink" Target="https://www.researchgate.net/figure/Schematic-of-tokamak-fusion-reactor_fig1_46267464"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hyperlink" Target="https://www.edfenergy.com/energy/nuclear-new-build-projects/hinkley-point-c/latest-updates" TargetMode="External"/><Relationship Id="rId5" Type="http://schemas.openxmlformats.org/officeDocument/2006/relationships/image" Target="../media/image13.png"/><Relationship Id="rId6" Type="http://schemas.openxmlformats.org/officeDocument/2006/relationships/hyperlink" Target="https://ccfe.ukaea.uk/research/joint-european-torus/" TargetMode="External"/></Relationships>
</file>

<file path=ppt/slides/_rels/slide15.xml.rels><?xml version="1.0" encoding="UTF-8" standalone="yes"?><Relationships xmlns="http://schemas.openxmlformats.org/package/2006/relationships"><Relationship Id="rId11" Type="http://schemas.openxmlformats.org/officeDocument/2006/relationships/hyperlink" Target="https://world-nuclear.org/information-library/country-profiles/countries-g-n/japan-nuclear-power.aspx" TargetMode="External"/><Relationship Id="rId10" Type="http://schemas.openxmlformats.org/officeDocument/2006/relationships/hyperlink" Target="https://www.electricitymap.org/map" TargetMode="External"/><Relationship Id="rId13" Type="http://schemas.openxmlformats.org/officeDocument/2006/relationships/hyperlink" Target="https://en.wikipedia.org/wiki/Cost_of_electricity_by_source" TargetMode="External"/><Relationship Id="rId12" Type="http://schemas.openxmlformats.org/officeDocument/2006/relationships/hyperlink" Target="https://www.enecho.meti.go.jp/about/special/johoteikyo/qa_nuclear.html" TargetMode="External"/><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hyperlink" Target="https://www.youtube.com/watch?v=EhAemz1v7dQ" TargetMode="External"/><Relationship Id="rId4" Type="http://schemas.openxmlformats.org/officeDocument/2006/relationships/hyperlink" Target="https://scilearn.sydney.edu.au/fychemistry/calculators/radiation_dose.shtml" TargetMode="External"/><Relationship Id="rId9" Type="http://schemas.openxmlformats.org/officeDocument/2006/relationships/hyperlink" Target="https://www.youtube.com/watch?v=vPS-epGPJmg" TargetMode="External"/><Relationship Id="rId5" Type="http://schemas.openxmlformats.org/officeDocument/2006/relationships/hyperlink" Target="https://www.youtube.com/watch?v=Jzfpyo-q-RM" TargetMode="External"/><Relationship Id="rId6" Type="http://schemas.openxmlformats.org/officeDocument/2006/relationships/hyperlink" Target="https://www.youtube.com/watch?v=4j_wptct7kA" TargetMode="External"/><Relationship Id="rId7" Type="http://schemas.openxmlformats.org/officeDocument/2006/relationships/hyperlink" Target="https://www.iaea.org/newscenter/multimedia/videos/radioactive-waste-journey-disposal" TargetMode="External"/><Relationship Id="rId8" Type="http://schemas.openxmlformats.org/officeDocument/2006/relationships/hyperlink" Target="https://www.gov.uk/guidance/geological-disposa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electricitymap.org/map" TargetMode="External"/><Relationship Id="rId4" Type="http://schemas.openxmlformats.org/officeDocument/2006/relationships/image" Target="../media/image1.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hyperlink" Target="https://www.youtube.com/watch?v=Jzfpyo-q-R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3"/>
          <p:cNvSpPr txBox="1"/>
          <p:nvPr>
            <p:ph type="ctrTitle"/>
          </p:nvPr>
        </p:nvSpPr>
        <p:spPr>
          <a:xfrm>
            <a:off x="1358850" y="1053950"/>
            <a:ext cx="5893800" cy="14367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Climate Change Mitigation Role For Nuclear Energy</a:t>
            </a:r>
            <a:endParaRPr/>
          </a:p>
          <a:p>
            <a:pPr indent="0" lvl="0" marL="0" rtl="0" algn="ctr">
              <a:spcBef>
                <a:spcPts val="0"/>
              </a:spcBef>
              <a:spcAft>
                <a:spcPts val="0"/>
              </a:spcAft>
              <a:buNone/>
            </a:pPr>
            <a:r>
              <a:rPr lang="en"/>
              <a:t>-Yes or No? </a:t>
            </a:r>
            <a:endParaRPr/>
          </a:p>
        </p:txBody>
      </p:sp>
      <p:sp>
        <p:nvSpPr>
          <p:cNvPr id="129" name="Google Shape;129;p13"/>
          <p:cNvSpPr txBox="1"/>
          <p:nvPr>
            <p:ph idx="1" type="subTitle"/>
          </p:nvPr>
        </p:nvSpPr>
        <p:spPr>
          <a:xfrm>
            <a:off x="1891350" y="2640198"/>
            <a:ext cx="5361300" cy="664500"/>
          </a:xfrm>
          <a:prstGeom prst="rect">
            <a:avLst/>
          </a:prstGeom>
        </p:spPr>
        <p:txBody>
          <a:bodyPr anchorCtr="0" anchor="t" bIns="91425" lIns="91425" spcFirstLastPara="1" rIns="91425" wrap="square" tIns="91425">
            <a:normAutofit fontScale="25000" lnSpcReduction="20000"/>
          </a:bodyPr>
          <a:lstStyle/>
          <a:p>
            <a:pPr indent="0" lvl="0" marL="0" rtl="0" algn="ctr">
              <a:spcBef>
                <a:spcPts val="0"/>
              </a:spcBef>
              <a:spcAft>
                <a:spcPts val="0"/>
              </a:spcAft>
              <a:buNone/>
            </a:pPr>
            <a:r>
              <a:rPr lang="en" sz="9225"/>
              <a:t>気候変動緩和のための原子力の役割</a:t>
            </a:r>
            <a:endParaRPr sz="9225"/>
          </a:p>
          <a:p>
            <a:pPr indent="0" lvl="0" marL="0" rtl="0" algn="ctr">
              <a:spcBef>
                <a:spcPts val="0"/>
              </a:spcBef>
              <a:spcAft>
                <a:spcPts val="0"/>
              </a:spcAft>
              <a:buNone/>
            </a:pPr>
            <a:r>
              <a:rPr lang="en" sz="9225"/>
              <a:t>ーイエスかノーか？</a:t>
            </a:r>
            <a:endParaRPr sz="9225"/>
          </a:p>
          <a:p>
            <a:pPr indent="0" lvl="0" marL="0" rtl="0" algn="ctr">
              <a:spcBef>
                <a:spcPts val="0"/>
              </a:spcBef>
              <a:spcAft>
                <a:spcPts val="0"/>
              </a:spcAft>
              <a:buNone/>
            </a:pPr>
            <a:r>
              <a:t/>
            </a:r>
            <a:endParaRPr/>
          </a:p>
        </p:txBody>
      </p:sp>
      <p:sp>
        <p:nvSpPr>
          <p:cNvPr id="130" name="Google Shape;130;p13"/>
          <p:cNvSpPr txBox="1"/>
          <p:nvPr/>
        </p:nvSpPr>
        <p:spPr>
          <a:xfrm>
            <a:off x="1373550" y="3547025"/>
            <a:ext cx="5864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Calibri"/>
                <a:ea typeface="Calibri"/>
                <a:cs typeface="Calibri"/>
                <a:sym typeface="Calibri"/>
              </a:rPr>
              <a:t>Finn Barber, Freddie Watkins, Jo Orrell, Joshua Ward, Kokone Matsuura,    Maya Rowles, Saori Taya, Shiori Tokiwa, Sota Sato</a:t>
            </a:r>
            <a:endParaRPr>
              <a:latin typeface="Calibri"/>
              <a:ea typeface="Calibri"/>
              <a:cs typeface="Calibri"/>
              <a:sym typeface="Calibri"/>
            </a:endParaRPr>
          </a:p>
        </p:txBody>
      </p:sp>
      <p:sp>
        <p:nvSpPr>
          <p:cNvPr id="131" name="Google Shape;131;p13"/>
          <p:cNvSpPr txBox="1"/>
          <p:nvPr/>
        </p:nvSpPr>
        <p:spPr>
          <a:xfrm>
            <a:off x="2719050" y="4116200"/>
            <a:ext cx="31734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Calibri"/>
                <a:ea typeface="Calibri"/>
                <a:cs typeface="Calibri"/>
                <a:sym typeface="Calibri"/>
              </a:rPr>
              <a:t>Facilitator: Wilf Harvey</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Scientist: Professor Geraldine Thomas</a:t>
            </a:r>
            <a:endParaRPr>
              <a:latin typeface="Calibri"/>
              <a:ea typeface="Calibri"/>
              <a:cs typeface="Calibri"/>
              <a:sym typeface="Calibri"/>
            </a:endParaRPr>
          </a:p>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2"/>
          <p:cNvSpPr txBox="1"/>
          <p:nvPr>
            <p:ph type="title"/>
          </p:nvPr>
        </p:nvSpPr>
        <p:spPr>
          <a:xfrm>
            <a:off x="741000" y="309700"/>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Wind </a:t>
            </a:r>
            <a:r>
              <a:rPr lang="en"/>
              <a:t>Energy						風力エネルギー					</a:t>
            </a:r>
            <a:endParaRPr/>
          </a:p>
        </p:txBody>
      </p:sp>
      <p:sp>
        <p:nvSpPr>
          <p:cNvPr id="208" name="Google Shape;208;p22"/>
          <p:cNvSpPr txBox="1"/>
          <p:nvPr>
            <p:ph idx="1" type="body"/>
          </p:nvPr>
        </p:nvSpPr>
        <p:spPr>
          <a:xfrm>
            <a:off x="233550" y="793225"/>
            <a:ext cx="8520600" cy="4524600"/>
          </a:xfrm>
          <a:prstGeom prst="rect">
            <a:avLst/>
          </a:prstGeom>
        </p:spPr>
        <p:txBody>
          <a:bodyPr anchorCtr="0" anchor="t" bIns="91425" lIns="91425" spcFirstLastPara="1" rIns="91425" wrap="square" tIns="91425">
            <a:normAutofit fontScale="47500" lnSpcReduction="20000"/>
          </a:bodyPr>
          <a:lstStyle/>
          <a:p>
            <a:pPr indent="0" lvl="0" marL="0" rtl="0" algn="l">
              <a:spcBef>
                <a:spcPts val="0"/>
              </a:spcBef>
              <a:spcAft>
                <a:spcPts val="0"/>
              </a:spcAft>
              <a:buNone/>
            </a:pPr>
            <a:r>
              <a:rPr lang="en" sz="2888"/>
              <a:t>Wind energy can be generated by the turning of turbine blades, rotating a coil and converting the mechanical energy of wind into electrical energy.</a:t>
            </a:r>
            <a:br>
              <a:rPr lang="en" sz="1692"/>
            </a:br>
            <a:r>
              <a:rPr lang="en" sz="2559"/>
              <a:t>風力エネルギーはタービン翼の回転やコイルの回転、風の機械的エネルギーを電気エネルギーに変換することで発生させることができる。</a:t>
            </a:r>
            <a:endParaRPr/>
          </a:p>
          <a:p>
            <a:pPr indent="0" lvl="0" marL="0" rtl="0" algn="l">
              <a:spcBef>
                <a:spcPts val="1200"/>
              </a:spcBef>
              <a:spcAft>
                <a:spcPts val="0"/>
              </a:spcAft>
              <a:buNone/>
            </a:pPr>
            <a:r>
              <a:rPr b="1" lang="en" sz="3241"/>
              <a:t>Advantage</a:t>
            </a:r>
            <a:r>
              <a:rPr b="1" lang="en" sz="3141"/>
              <a:t>（長所）</a:t>
            </a:r>
            <a:br>
              <a:rPr b="1" lang="en" sz="2881"/>
            </a:br>
            <a:r>
              <a:rPr lang="en" sz="3241"/>
              <a:t>●Doesn't need fuel.</a:t>
            </a:r>
            <a:br>
              <a:rPr lang="en" sz="3241"/>
            </a:br>
            <a:r>
              <a:rPr lang="en" sz="3241"/>
              <a:t>  </a:t>
            </a:r>
            <a:r>
              <a:rPr lang="en" sz="2830"/>
              <a:t>燃料が必要ない。</a:t>
            </a:r>
            <a:br>
              <a:rPr lang="en" sz="3041"/>
            </a:br>
            <a:r>
              <a:rPr lang="en" sz="3041"/>
              <a:t>●</a:t>
            </a:r>
            <a:r>
              <a:rPr lang="en" sz="3241"/>
              <a:t>Is an efficient way of converting energy to electricity.</a:t>
            </a:r>
            <a:br>
              <a:rPr lang="en" sz="3041"/>
            </a:br>
            <a:r>
              <a:rPr lang="en" sz="3041"/>
              <a:t>   </a:t>
            </a:r>
            <a:r>
              <a:rPr lang="en" sz="2830"/>
              <a:t>電気への変換効率が良い。</a:t>
            </a:r>
            <a:r>
              <a:rPr lang="en" sz="3041"/>
              <a:t>  　</a:t>
            </a:r>
            <a:endParaRPr sz="3041"/>
          </a:p>
          <a:p>
            <a:pPr indent="0" lvl="0" marL="0" marR="0" rtl="0" algn="l">
              <a:lnSpc>
                <a:spcPct val="115000"/>
              </a:lnSpc>
              <a:spcBef>
                <a:spcPts val="1200"/>
              </a:spcBef>
              <a:spcAft>
                <a:spcPts val="0"/>
              </a:spcAft>
              <a:buNone/>
            </a:pPr>
            <a:r>
              <a:rPr b="1" lang="en" sz="3241"/>
              <a:t>Disadvantage</a:t>
            </a:r>
            <a:r>
              <a:rPr b="1" lang="en" sz="3141"/>
              <a:t>（短所）</a:t>
            </a:r>
            <a:br>
              <a:rPr lang="en" sz="2881"/>
            </a:br>
            <a:r>
              <a:rPr lang="en" sz="3041"/>
              <a:t>●</a:t>
            </a:r>
            <a:r>
              <a:rPr lang="en" sz="3141"/>
              <a:t>Makes noise when the turbine turns.</a:t>
            </a:r>
            <a:r>
              <a:rPr lang="en" sz="3041"/>
              <a:t>　</a:t>
            </a:r>
            <a:br>
              <a:rPr lang="en" sz="3041"/>
            </a:br>
            <a:r>
              <a:rPr lang="en" sz="3041"/>
              <a:t>   </a:t>
            </a:r>
            <a:r>
              <a:rPr lang="en" sz="2830"/>
              <a:t>羽が回ることによる騒音問題が発生する。</a:t>
            </a:r>
            <a:br>
              <a:rPr lang="en" sz="3041"/>
            </a:br>
            <a:r>
              <a:rPr lang="en" sz="3041"/>
              <a:t>●​​</a:t>
            </a:r>
            <a:r>
              <a:rPr lang="en" sz="3141"/>
              <a:t>Unreliable: energy generated is entirely dependent on weather.</a:t>
            </a:r>
            <a:br>
              <a:rPr lang="en" sz="3041"/>
            </a:br>
            <a:r>
              <a:rPr lang="en" sz="3041"/>
              <a:t>   </a:t>
            </a:r>
            <a:r>
              <a:rPr lang="en" sz="2830"/>
              <a:t>安定性に欠ける。</a:t>
            </a:r>
            <a:br>
              <a:rPr lang="en" sz="3041"/>
            </a:br>
            <a:r>
              <a:rPr lang="en" sz="3071"/>
              <a:t>●Difficult to repurpose</a:t>
            </a:r>
            <a:br>
              <a:rPr lang="en" sz="2924"/>
            </a:br>
            <a:r>
              <a:rPr lang="en" sz="2924"/>
              <a:t>    再利用するのが難しい。</a:t>
            </a:r>
            <a:br>
              <a:rPr lang="en" sz="2102"/>
            </a:br>
            <a:r>
              <a:rPr lang="en" sz="2102"/>
              <a:t>   </a:t>
            </a:r>
            <a:endParaRPr sz="2102"/>
          </a:p>
          <a:p>
            <a:pPr indent="0" lvl="0" marL="0" marR="0" rtl="0" algn="l">
              <a:lnSpc>
                <a:spcPct val="115000"/>
              </a:lnSpc>
              <a:spcBef>
                <a:spcPts val="1200"/>
              </a:spcBef>
              <a:spcAft>
                <a:spcPts val="1200"/>
              </a:spcAft>
              <a:buNone/>
            </a:pPr>
            <a:br>
              <a:rPr lang="en" sz="1510"/>
            </a:br>
            <a:endParaRPr sz="1510"/>
          </a:p>
        </p:txBody>
      </p:sp>
      <p:pic>
        <p:nvPicPr>
          <p:cNvPr id="209" name="Google Shape;209;p22"/>
          <p:cNvPicPr preferRelativeResize="0"/>
          <p:nvPr/>
        </p:nvPicPr>
        <p:blipFill>
          <a:blip r:embed="rId3">
            <a:alphaModFix/>
          </a:blip>
          <a:stretch>
            <a:fillRect/>
          </a:stretch>
        </p:blipFill>
        <p:spPr>
          <a:xfrm>
            <a:off x="5462925" y="1839325"/>
            <a:ext cx="3378002" cy="22382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3"/>
          <p:cNvSpPr txBox="1"/>
          <p:nvPr>
            <p:ph type="title"/>
          </p:nvPr>
        </p:nvSpPr>
        <p:spPr>
          <a:xfrm>
            <a:off x="1152375" y="304350"/>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Solar Energy				</a:t>
            </a:r>
            <a:r>
              <a:rPr lang="en"/>
              <a:t>太陽光エネルギー</a:t>
            </a:r>
            <a:endParaRPr/>
          </a:p>
        </p:txBody>
      </p:sp>
      <p:sp>
        <p:nvSpPr>
          <p:cNvPr id="215" name="Google Shape;215;p23"/>
          <p:cNvSpPr txBox="1"/>
          <p:nvPr>
            <p:ph idx="1" type="body"/>
          </p:nvPr>
        </p:nvSpPr>
        <p:spPr>
          <a:xfrm>
            <a:off x="311700" y="867575"/>
            <a:ext cx="8520600" cy="28713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1500"/>
              <a:t>Solar </a:t>
            </a:r>
            <a:r>
              <a:rPr lang="en" sz="1500"/>
              <a:t>panels c</a:t>
            </a:r>
            <a:r>
              <a:rPr lang="en" sz="1500"/>
              <a:t>onvert the </a:t>
            </a:r>
            <a:r>
              <a:rPr lang="en" sz="1500"/>
              <a:t>sun's</a:t>
            </a:r>
            <a:r>
              <a:rPr lang="en" sz="1500"/>
              <a:t> energy to electricity through </a:t>
            </a:r>
            <a:r>
              <a:rPr lang="en" sz="1500"/>
              <a:t>exciting</a:t>
            </a:r>
            <a:r>
              <a:rPr lang="en" sz="1500"/>
              <a:t> electrons in semiconducting materials to produce a current. </a:t>
            </a:r>
            <a:br>
              <a:rPr lang="en"/>
            </a:br>
            <a:r>
              <a:rPr lang="en"/>
              <a:t>太陽電池パネルは、半導体材料中の電子を励起して電流を発生させ、太陽エネルギーを電気に変換します。</a:t>
            </a:r>
            <a:endParaRPr sz="1700"/>
          </a:p>
          <a:p>
            <a:pPr indent="0" lvl="0" marL="0" rtl="0" algn="l">
              <a:spcBef>
                <a:spcPts val="1200"/>
              </a:spcBef>
              <a:spcAft>
                <a:spcPts val="1200"/>
              </a:spcAft>
              <a:buNone/>
            </a:pPr>
            <a:r>
              <a:t/>
            </a:r>
            <a:endParaRPr/>
          </a:p>
        </p:txBody>
      </p:sp>
      <p:pic>
        <p:nvPicPr>
          <p:cNvPr id="216" name="Google Shape;216;p23"/>
          <p:cNvPicPr preferRelativeResize="0"/>
          <p:nvPr/>
        </p:nvPicPr>
        <p:blipFill>
          <a:blip r:embed="rId3">
            <a:alphaModFix/>
          </a:blip>
          <a:stretch>
            <a:fillRect/>
          </a:stretch>
        </p:blipFill>
        <p:spPr>
          <a:xfrm>
            <a:off x="5423050" y="2406500"/>
            <a:ext cx="3243549" cy="2162376"/>
          </a:xfrm>
          <a:prstGeom prst="rect">
            <a:avLst/>
          </a:prstGeom>
          <a:noFill/>
          <a:ln>
            <a:noFill/>
          </a:ln>
        </p:spPr>
      </p:pic>
      <p:sp>
        <p:nvSpPr>
          <p:cNvPr id="217" name="Google Shape;217;p23"/>
          <p:cNvSpPr txBox="1"/>
          <p:nvPr/>
        </p:nvSpPr>
        <p:spPr>
          <a:xfrm>
            <a:off x="5364667" y="4568868"/>
            <a:ext cx="3360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aseline="300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18" name="Google Shape;218;p23"/>
          <p:cNvSpPr txBox="1"/>
          <p:nvPr/>
        </p:nvSpPr>
        <p:spPr>
          <a:xfrm>
            <a:off x="410850" y="1811825"/>
            <a:ext cx="4826100" cy="2024100"/>
          </a:xfrm>
          <a:prstGeom prst="rect">
            <a:avLst/>
          </a:prstGeom>
          <a:noFill/>
          <a:ln>
            <a:noFill/>
          </a:ln>
        </p:spPr>
        <p:txBody>
          <a:bodyPr anchorCtr="0" anchor="t" bIns="91425" lIns="91425" spcFirstLastPara="1" rIns="91425" wrap="square" tIns="91425">
            <a:spAutoFit/>
          </a:bodyPr>
          <a:lstStyle/>
          <a:p>
            <a:pPr indent="0" lvl="0" marL="0" rtl="0" algn="l">
              <a:lnSpc>
                <a:spcPct val="50000"/>
              </a:lnSpc>
              <a:spcBef>
                <a:spcPts val="0"/>
              </a:spcBef>
              <a:spcAft>
                <a:spcPts val="0"/>
              </a:spcAft>
              <a:buClr>
                <a:schemeClr val="dk1"/>
              </a:buClr>
              <a:buSzPts val="1100"/>
              <a:buFont typeface="Arial"/>
              <a:buNone/>
            </a:pPr>
            <a:r>
              <a:rPr lang="en">
                <a:solidFill>
                  <a:schemeClr val="dk2"/>
                </a:solidFill>
              </a:rPr>
              <a:t>Advantage（長所）</a:t>
            </a:r>
            <a:endParaRPr>
              <a:solidFill>
                <a:schemeClr val="dk2"/>
              </a:solidFill>
            </a:endParaRPr>
          </a:p>
          <a:p>
            <a:pPr indent="0" lvl="0" marL="0" rtl="0" algn="l">
              <a:lnSpc>
                <a:spcPct val="50000"/>
              </a:lnSpc>
              <a:spcBef>
                <a:spcPts val="1200"/>
              </a:spcBef>
              <a:spcAft>
                <a:spcPts val="0"/>
              </a:spcAft>
              <a:buClr>
                <a:schemeClr val="dk1"/>
              </a:buClr>
              <a:buSzPts val="1100"/>
              <a:buFont typeface="Arial"/>
              <a:buNone/>
            </a:pPr>
            <a:r>
              <a:rPr lang="en" sz="1300">
                <a:solidFill>
                  <a:schemeClr val="dk2"/>
                </a:solidFill>
              </a:rPr>
              <a:t>・Low carbon and renewable  </a:t>
            </a:r>
            <a:r>
              <a:rPr lang="en" sz="1100">
                <a:solidFill>
                  <a:schemeClr val="dk2"/>
                </a:solidFill>
              </a:rPr>
              <a:t>低炭素かつ再生可能</a:t>
            </a:r>
            <a:endParaRPr sz="1100">
              <a:solidFill>
                <a:schemeClr val="dk2"/>
              </a:solidFill>
            </a:endParaRPr>
          </a:p>
          <a:p>
            <a:pPr indent="0" lvl="0" marL="0" rtl="0" algn="l">
              <a:lnSpc>
                <a:spcPct val="50000"/>
              </a:lnSpc>
              <a:spcBef>
                <a:spcPts val="1200"/>
              </a:spcBef>
              <a:spcAft>
                <a:spcPts val="0"/>
              </a:spcAft>
              <a:buClr>
                <a:schemeClr val="dk1"/>
              </a:buClr>
              <a:buSzPts val="1100"/>
              <a:buFont typeface="Arial"/>
              <a:buNone/>
            </a:pPr>
            <a:r>
              <a:rPr lang="en" sz="1300">
                <a:solidFill>
                  <a:schemeClr val="dk2"/>
                </a:solidFill>
              </a:rPr>
              <a:t>・Plants and animals grow under the panel </a:t>
            </a:r>
            <a:endParaRPr sz="1300">
              <a:solidFill>
                <a:schemeClr val="dk2"/>
              </a:solidFill>
            </a:endParaRPr>
          </a:p>
          <a:p>
            <a:pPr indent="0" lvl="0" marL="0" rtl="0" algn="l">
              <a:lnSpc>
                <a:spcPct val="50000"/>
              </a:lnSpc>
              <a:spcBef>
                <a:spcPts val="1200"/>
              </a:spcBef>
              <a:spcAft>
                <a:spcPts val="0"/>
              </a:spcAft>
              <a:buClr>
                <a:schemeClr val="dk1"/>
              </a:buClr>
              <a:buSzPts val="1100"/>
              <a:buFont typeface="Arial"/>
              <a:buNone/>
            </a:pPr>
            <a:r>
              <a:rPr lang="en" sz="900">
                <a:solidFill>
                  <a:schemeClr val="dk2"/>
                </a:solidFill>
              </a:rPr>
              <a:t>    </a:t>
            </a:r>
            <a:r>
              <a:rPr lang="en" sz="1100">
                <a:solidFill>
                  <a:schemeClr val="dk2"/>
                </a:solidFill>
              </a:rPr>
              <a:t> パネルの下で植物や動物を育てられる</a:t>
            </a:r>
            <a:endParaRPr sz="1100">
              <a:solidFill>
                <a:schemeClr val="dk2"/>
              </a:solidFill>
            </a:endParaRPr>
          </a:p>
          <a:p>
            <a:pPr indent="0" lvl="0" marL="0" rtl="0" algn="l">
              <a:lnSpc>
                <a:spcPct val="50000"/>
              </a:lnSpc>
              <a:spcBef>
                <a:spcPts val="1200"/>
              </a:spcBef>
              <a:spcAft>
                <a:spcPts val="0"/>
              </a:spcAft>
              <a:buNone/>
            </a:pPr>
            <a:r>
              <a:rPr lang="en" sz="1300">
                <a:solidFill>
                  <a:schemeClr val="dk2"/>
                </a:solidFill>
              </a:rPr>
              <a:t>・Solar panels can be installed on brownfield site</a:t>
            </a:r>
            <a:endParaRPr sz="1300">
              <a:solidFill>
                <a:schemeClr val="dk2"/>
              </a:solidFill>
            </a:endParaRPr>
          </a:p>
          <a:p>
            <a:pPr indent="0" lvl="0" marL="0" rtl="0" algn="l">
              <a:lnSpc>
                <a:spcPct val="50000"/>
              </a:lnSpc>
              <a:spcBef>
                <a:spcPts val="1200"/>
              </a:spcBef>
              <a:spcAft>
                <a:spcPts val="0"/>
              </a:spcAft>
              <a:buNone/>
            </a:pPr>
            <a:r>
              <a:rPr lang="en" sz="1100">
                <a:solidFill>
                  <a:schemeClr val="dk2"/>
                </a:solidFill>
              </a:rPr>
              <a:t>   ブラウンフィールドサイトにもソーラーパネルを設置可能 </a:t>
            </a:r>
            <a:endParaRPr sz="1100">
              <a:solidFill>
                <a:schemeClr val="dk2"/>
              </a:solidFill>
            </a:endParaRPr>
          </a:p>
          <a:p>
            <a:pPr indent="0" lvl="0" marL="0" rtl="0" algn="l">
              <a:lnSpc>
                <a:spcPct val="50000"/>
              </a:lnSpc>
              <a:spcBef>
                <a:spcPts val="1200"/>
              </a:spcBef>
              <a:spcAft>
                <a:spcPts val="0"/>
              </a:spcAft>
              <a:buNone/>
            </a:pPr>
            <a:r>
              <a:rPr lang="en" sz="1100">
                <a:solidFill>
                  <a:schemeClr val="dk2"/>
                </a:solidFill>
              </a:rPr>
              <a:t>   </a:t>
            </a:r>
            <a:endParaRPr sz="1100">
              <a:solidFill>
                <a:schemeClr val="dk2"/>
              </a:solidFill>
            </a:endParaRPr>
          </a:p>
          <a:p>
            <a:pPr indent="0" lvl="0" marL="0" rtl="0" algn="l">
              <a:lnSpc>
                <a:spcPct val="50000"/>
              </a:lnSpc>
              <a:spcBef>
                <a:spcPts val="1200"/>
              </a:spcBef>
              <a:spcAft>
                <a:spcPts val="1200"/>
              </a:spcAft>
              <a:buClr>
                <a:schemeClr val="dk1"/>
              </a:buClr>
              <a:buSzPts val="1100"/>
              <a:buFont typeface="Arial"/>
              <a:buNone/>
            </a:pPr>
            <a:r>
              <a:t/>
            </a:r>
            <a:endParaRPr sz="1300">
              <a:solidFill>
                <a:schemeClr val="dk2"/>
              </a:solidFill>
            </a:endParaRPr>
          </a:p>
        </p:txBody>
      </p:sp>
      <p:sp>
        <p:nvSpPr>
          <p:cNvPr id="219" name="Google Shape;219;p23"/>
          <p:cNvSpPr txBox="1"/>
          <p:nvPr/>
        </p:nvSpPr>
        <p:spPr>
          <a:xfrm>
            <a:off x="382500" y="3311525"/>
            <a:ext cx="4882800" cy="1793100"/>
          </a:xfrm>
          <a:prstGeom prst="rect">
            <a:avLst/>
          </a:prstGeom>
          <a:noFill/>
          <a:ln cap="flat" cmpd="sng" w="9525">
            <a:solidFill>
              <a:srgbClr val="F8F9FA"/>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50000"/>
              </a:lnSpc>
              <a:spcBef>
                <a:spcPts val="0"/>
              </a:spcBef>
              <a:spcAft>
                <a:spcPts val="0"/>
              </a:spcAft>
              <a:buClr>
                <a:schemeClr val="dk1"/>
              </a:buClr>
              <a:buSzPts val="1100"/>
              <a:buFont typeface="Arial"/>
              <a:buNone/>
            </a:pPr>
            <a:r>
              <a:rPr lang="en">
                <a:solidFill>
                  <a:schemeClr val="dk2"/>
                </a:solidFill>
              </a:rPr>
              <a:t>Disadvantage（短所）</a:t>
            </a:r>
            <a:endParaRPr>
              <a:solidFill>
                <a:schemeClr val="dk2"/>
              </a:solidFill>
            </a:endParaRPr>
          </a:p>
          <a:p>
            <a:pPr indent="0" lvl="0" marL="0" rtl="0" algn="l">
              <a:lnSpc>
                <a:spcPct val="50000"/>
              </a:lnSpc>
              <a:spcBef>
                <a:spcPts val="1200"/>
              </a:spcBef>
              <a:spcAft>
                <a:spcPts val="0"/>
              </a:spcAft>
              <a:buClr>
                <a:schemeClr val="dk1"/>
              </a:buClr>
              <a:buSzPts val="1100"/>
              <a:buFont typeface="Arial"/>
              <a:buNone/>
            </a:pPr>
            <a:r>
              <a:rPr lang="en" sz="1300">
                <a:solidFill>
                  <a:schemeClr val="dk2"/>
                </a:solidFill>
              </a:rPr>
              <a:t>・Many chemicals required for production are toxic. </a:t>
            </a:r>
            <a:endParaRPr sz="1300">
              <a:solidFill>
                <a:schemeClr val="dk2"/>
              </a:solidFill>
            </a:endParaRPr>
          </a:p>
          <a:p>
            <a:pPr indent="0" lvl="0" marL="0" rtl="0" algn="l">
              <a:lnSpc>
                <a:spcPct val="50000"/>
              </a:lnSpc>
              <a:spcBef>
                <a:spcPts val="1200"/>
              </a:spcBef>
              <a:spcAft>
                <a:spcPts val="0"/>
              </a:spcAft>
              <a:buClr>
                <a:schemeClr val="dk1"/>
              </a:buClr>
              <a:buSzPts val="1100"/>
              <a:buFont typeface="Arial"/>
              <a:buNone/>
            </a:pPr>
            <a:r>
              <a:rPr lang="en" sz="1100">
                <a:solidFill>
                  <a:schemeClr val="dk2"/>
                </a:solidFill>
              </a:rPr>
              <a:t>　</a:t>
            </a:r>
            <a:r>
              <a:rPr lang="en" sz="1100">
                <a:solidFill>
                  <a:schemeClr val="dk2"/>
                </a:solidFill>
              </a:rPr>
              <a:t>有毒物質が漏れ出す可能性がある</a:t>
            </a:r>
            <a:endParaRPr sz="1100">
              <a:solidFill>
                <a:schemeClr val="dk2"/>
              </a:solidFill>
            </a:endParaRPr>
          </a:p>
          <a:p>
            <a:pPr indent="0" lvl="0" marL="0" rtl="0" algn="l">
              <a:lnSpc>
                <a:spcPct val="50000"/>
              </a:lnSpc>
              <a:spcBef>
                <a:spcPts val="1200"/>
              </a:spcBef>
              <a:spcAft>
                <a:spcPts val="0"/>
              </a:spcAft>
              <a:buClr>
                <a:schemeClr val="dk1"/>
              </a:buClr>
              <a:buSzPts val="1100"/>
              <a:buFont typeface="Arial"/>
              <a:buNone/>
            </a:pPr>
            <a:r>
              <a:rPr lang="en" sz="1300">
                <a:solidFill>
                  <a:schemeClr val="dk2"/>
                </a:solidFill>
              </a:rPr>
              <a:t>・Risk of landslides due to loose ground</a:t>
            </a:r>
            <a:endParaRPr sz="1300">
              <a:solidFill>
                <a:schemeClr val="dk2"/>
              </a:solidFill>
            </a:endParaRPr>
          </a:p>
          <a:p>
            <a:pPr indent="0" lvl="0" marL="0" rtl="0" algn="l">
              <a:lnSpc>
                <a:spcPct val="50000"/>
              </a:lnSpc>
              <a:spcBef>
                <a:spcPts val="1200"/>
              </a:spcBef>
              <a:spcAft>
                <a:spcPts val="0"/>
              </a:spcAft>
              <a:buClr>
                <a:schemeClr val="dk1"/>
              </a:buClr>
              <a:buSzPts val="1100"/>
              <a:buFont typeface="Arial"/>
              <a:buNone/>
            </a:pPr>
            <a:r>
              <a:rPr lang="en" sz="1200">
                <a:solidFill>
                  <a:schemeClr val="dk2"/>
                </a:solidFill>
              </a:rPr>
              <a:t>   </a:t>
            </a:r>
            <a:r>
              <a:rPr lang="en" sz="1100">
                <a:solidFill>
                  <a:schemeClr val="dk2"/>
                </a:solidFill>
              </a:rPr>
              <a:t>地盤が緩むことで土砂崩れが起こる</a:t>
            </a:r>
            <a:endParaRPr sz="1100">
              <a:solidFill>
                <a:schemeClr val="dk2"/>
              </a:solidFill>
            </a:endParaRPr>
          </a:p>
          <a:p>
            <a:pPr indent="0" lvl="0" marL="0" rtl="0" algn="l">
              <a:lnSpc>
                <a:spcPct val="50000"/>
              </a:lnSpc>
              <a:spcBef>
                <a:spcPts val="1200"/>
              </a:spcBef>
              <a:spcAft>
                <a:spcPts val="0"/>
              </a:spcAft>
              <a:buClr>
                <a:schemeClr val="dk1"/>
              </a:buClr>
              <a:buSzPts val="1100"/>
              <a:buFont typeface="Arial"/>
              <a:buNone/>
            </a:pPr>
            <a:r>
              <a:rPr lang="en" sz="1300">
                <a:solidFill>
                  <a:schemeClr val="dk2"/>
                </a:solidFill>
              </a:rPr>
              <a:t>・Unreliable</a:t>
            </a:r>
            <a:r>
              <a:rPr lang="en" sz="1200">
                <a:solidFill>
                  <a:schemeClr val="dk2"/>
                </a:solidFill>
              </a:rPr>
              <a:t> </a:t>
            </a:r>
            <a:r>
              <a:rPr lang="en" sz="900">
                <a:solidFill>
                  <a:schemeClr val="dk2"/>
                </a:solidFill>
              </a:rPr>
              <a:t> </a:t>
            </a:r>
            <a:r>
              <a:rPr lang="en" sz="1100">
                <a:solidFill>
                  <a:schemeClr val="dk2"/>
                </a:solidFill>
              </a:rPr>
              <a:t>不安定である</a:t>
            </a:r>
            <a:endParaRPr sz="1100">
              <a:solidFill>
                <a:schemeClr val="dk2"/>
              </a:solidFill>
            </a:endParaRPr>
          </a:p>
          <a:p>
            <a:pPr indent="0" lvl="0" marL="0" rtl="0" algn="l">
              <a:lnSpc>
                <a:spcPct val="50000"/>
              </a:lnSpc>
              <a:spcBef>
                <a:spcPts val="1200"/>
              </a:spcBef>
              <a:spcAft>
                <a:spcPts val="1200"/>
              </a:spcAft>
              <a:buClr>
                <a:schemeClr val="dk1"/>
              </a:buClr>
              <a:buSzPts val="1100"/>
              <a:buFont typeface="Arial"/>
              <a:buNone/>
            </a:pPr>
            <a:r>
              <a:t/>
            </a:r>
            <a:endParaRPr sz="13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4"/>
          <p:cNvSpPr txBox="1"/>
          <p:nvPr>
            <p:ph type="title"/>
          </p:nvPr>
        </p:nvSpPr>
        <p:spPr>
          <a:xfrm>
            <a:off x="250400" y="1647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Nuclear Fusion                         </a:t>
            </a:r>
            <a:r>
              <a:rPr lang="en"/>
              <a:t>核融合</a:t>
            </a:r>
            <a:endParaRPr/>
          </a:p>
        </p:txBody>
      </p:sp>
      <p:sp>
        <p:nvSpPr>
          <p:cNvPr id="225" name="Google Shape;225;p24"/>
          <p:cNvSpPr txBox="1"/>
          <p:nvPr>
            <p:ph idx="1" type="body"/>
          </p:nvPr>
        </p:nvSpPr>
        <p:spPr>
          <a:xfrm>
            <a:off x="361800" y="678725"/>
            <a:ext cx="5691000" cy="1019400"/>
          </a:xfrm>
          <a:prstGeom prst="rect">
            <a:avLst/>
          </a:prstGeom>
        </p:spPr>
        <p:txBody>
          <a:bodyPr anchorCtr="0" anchor="t" bIns="91425" lIns="91425" spcFirstLastPara="1" rIns="91425" wrap="square" tIns="91425">
            <a:normAutofit fontScale="40000"/>
          </a:bodyPr>
          <a:lstStyle/>
          <a:p>
            <a:pPr indent="0" lvl="0" marL="0" marR="0" rtl="0" algn="l">
              <a:lnSpc>
                <a:spcPct val="115000"/>
              </a:lnSpc>
              <a:spcBef>
                <a:spcPts val="0"/>
              </a:spcBef>
              <a:spcAft>
                <a:spcPts val="1200"/>
              </a:spcAft>
              <a:buNone/>
            </a:pPr>
            <a:r>
              <a:rPr lang="en" sz="3160"/>
              <a:t>Nuclear fusion is the generation of power by fusing light Hydrogen nuclei into heavier Helium nuclei. This is the same process that happens inside stars.</a:t>
            </a:r>
            <a:br>
              <a:rPr lang="en"/>
            </a:br>
            <a:r>
              <a:rPr lang="en" sz="2492"/>
              <a:t>核融合とは、軽い水素の原子核と重いヘリウムの原子核を融合させて発電することです。</a:t>
            </a:r>
            <a:br>
              <a:rPr lang="en" sz="2492"/>
            </a:br>
            <a:r>
              <a:rPr lang="en" sz="2492"/>
              <a:t>これは、星の内部で起こっているのと同じプロセスです。</a:t>
            </a:r>
            <a:endParaRPr sz="2492"/>
          </a:p>
        </p:txBody>
      </p:sp>
      <p:pic>
        <p:nvPicPr>
          <p:cNvPr id="226" name="Google Shape;226;p24"/>
          <p:cNvPicPr preferRelativeResize="0"/>
          <p:nvPr/>
        </p:nvPicPr>
        <p:blipFill>
          <a:blip r:embed="rId3">
            <a:alphaModFix/>
          </a:blip>
          <a:stretch>
            <a:fillRect/>
          </a:stretch>
        </p:blipFill>
        <p:spPr>
          <a:xfrm>
            <a:off x="4320725" y="1437350"/>
            <a:ext cx="1663997" cy="1108200"/>
          </a:xfrm>
          <a:prstGeom prst="rect">
            <a:avLst/>
          </a:prstGeom>
          <a:noFill/>
          <a:ln>
            <a:noFill/>
          </a:ln>
        </p:spPr>
      </p:pic>
      <p:sp>
        <p:nvSpPr>
          <p:cNvPr id="227" name="Google Shape;227;p24"/>
          <p:cNvSpPr txBox="1"/>
          <p:nvPr/>
        </p:nvSpPr>
        <p:spPr>
          <a:xfrm>
            <a:off x="250400" y="1437350"/>
            <a:ext cx="5802300" cy="347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1300">
                <a:solidFill>
                  <a:schemeClr val="dk2"/>
                </a:solidFill>
                <a:latin typeface="Nunito"/>
                <a:ea typeface="Nunito"/>
                <a:cs typeface="Nunito"/>
                <a:sym typeface="Nunito"/>
              </a:rPr>
              <a:t>Advantages:</a:t>
            </a:r>
            <a:endParaRPr sz="1300">
              <a:solidFill>
                <a:schemeClr val="dk2"/>
              </a:solidFill>
              <a:latin typeface="Nunito"/>
              <a:ea typeface="Nunito"/>
              <a:cs typeface="Nunito"/>
              <a:sym typeface="Nunito"/>
            </a:endParaRPr>
          </a:p>
          <a:p>
            <a:pPr indent="-317500" lvl="0" marL="457200" marR="0" rtl="0" algn="l">
              <a:lnSpc>
                <a:spcPct val="100000"/>
              </a:lnSpc>
              <a:spcBef>
                <a:spcPts val="0"/>
              </a:spcBef>
              <a:spcAft>
                <a:spcPts val="0"/>
              </a:spcAft>
              <a:buSzPts val="1400"/>
              <a:buFont typeface="Nunito"/>
              <a:buChar char="●"/>
            </a:pPr>
            <a:r>
              <a:rPr lang="en" sz="1300">
                <a:solidFill>
                  <a:schemeClr val="dk2"/>
                </a:solidFill>
                <a:latin typeface="Nunito"/>
                <a:ea typeface="Nunito"/>
                <a:cs typeface="Nunito"/>
                <a:sym typeface="Nunito"/>
              </a:rPr>
              <a:t>No carbon dioxide is emitted</a:t>
            </a:r>
            <a:endParaRPr sz="1300">
              <a:solidFill>
                <a:schemeClr val="dk2"/>
              </a:solidFill>
              <a:latin typeface="Nunito"/>
              <a:ea typeface="Nunito"/>
              <a:cs typeface="Nunito"/>
              <a:sym typeface="Nunito"/>
            </a:endParaRPr>
          </a:p>
          <a:p>
            <a:pPr indent="0" lvl="0" marL="457200" marR="0" rtl="0" algn="l">
              <a:lnSpc>
                <a:spcPct val="100000"/>
              </a:lnSpc>
              <a:spcBef>
                <a:spcPts val="0"/>
              </a:spcBef>
              <a:spcAft>
                <a:spcPts val="0"/>
              </a:spcAft>
              <a:buNone/>
            </a:pPr>
            <a:r>
              <a:rPr lang="en" sz="1100">
                <a:solidFill>
                  <a:schemeClr val="dk2"/>
                </a:solidFill>
                <a:latin typeface="Nunito"/>
                <a:ea typeface="Nunito"/>
                <a:cs typeface="Nunito"/>
                <a:sym typeface="Nunito"/>
              </a:rPr>
              <a:t>二酸化炭素が排出されない</a:t>
            </a:r>
            <a:endParaRPr sz="1100">
              <a:solidFill>
                <a:schemeClr val="dk2"/>
              </a:solidFill>
              <a:latin typeface="Nunito"/>
              <a:ea typeface="Nunito"/>
              <a:cs typeface="Nunito"/>
              <a:sym typeface="Nunito"/>
            </a:endParaRPr>
          </a:p>
          <a:p>
            <a:pPr indent="-317500" lvl="0" marL="457200" marR="0" rtl="0" algn="l">
              <a:lnSpc>
                <a:spcPct val="100000"/>
              </a:lnSpc>
              <a:spcBef>
                <a:spcPts val="0"/>
              </a:spcBef>
              <a:spcAft>
                <a:spcPts val="0"/>
              </a:spcAft>
              <a:buSzPts val="1400"/>
              <a:buFont typeface="Nunito"/>
              <a:buChar char="●"/>
            </a:pPr>
            <a:r>
              <a:rPr lang="en" sz="1300">
                <a:solidFill>
                  <a:schemeClr val="dk2"/>
                </a:solidFill>
                <a:latin typeface="Nunito"/>
                <a:ea typeface="Nunito"/>
                <a:cs typeface="Nunito"/>
                <a:sym typeface="Nunito"/>
              </a:rPr>
              <a:t>Much safer than nuclear fission</a:t>
            </a:r>
            <a:endParaRPr sz="1300">
              <a:solidFill>
                <a:schemeClr val="dk2"/>
              </a:solidFill>
              <a:latin typeface="Nunito"/>
              <a:ea typeface="Nunito"/>
              <a:cs typeface="Nunito"/>
              <a:sym typeface="Nunito"/>
            </a:endParaRPr>
          </a:p>
          <a:p>
            <a:pPr indent="0" lvl="0" marL="457200" marR="0" rtl="0" algn="l">
              <a:lnSpc>
                <a:spcPct val="100000"/>
              </a:lnSpc>
              <a:spcBef>
                <a:spcPts val="0"/>
              </a:spcBef>
              <a:spcAft>
                <a:spcPts val="0"/>
              </a:spcAft>
              <a:buNone/>
            </a:pPr>
            <a:r>
              <a:rPr lang="en" sz="1100">
                <a:solidFill>
                  <a:schemeClr val="dk2"/>
                </a:solidFill>
                <a:latin typeface="Nunito"/>
                <a:ea typeface="Nunito"/>
                <a:cs typeface="Nunito"/>
                <a:sym typeface="Nunito"/>
              </a:rPr>
              <a:t>核分裂を用いた発電よりも安全</a:t>
            </a:r>
            <a:endParaRPr sz="1100">
              <a:solidFill>
                <a:schemeClr val="dk2"/>
              </a:solidFill>
              <a:latin typeface="Nunito"/>
              <a:ea typeface="Nunito"/>
              <a:cs typeface="Nunito"/>
              <a:sym typeface="Nunito"/>
            </a:endParaRPr>
          </a:p>
          <a:p>
            <a:pPr indent="-317500" lvl="0" marL="457200" marR="0" rtl="0" algn="l">
              <a:lnSpc>
                <a:spcPct val="100000"/>
              </a:lnSpc>
              <a:spcBef>
                <a:spcPts val="0"/>
              </a:spcBef>
              <a:spcAft>
                <a:spcPts val="0"/>
              </a:spcAft>
              <a:buSzPts val="1400"/>
              <a:buFont typeface="Nunito"/>
              <a:buChar char="●"/>
            </a:pPr>
            <a:r>
              <a:rPr lang="en" sz="1300">
                <a:solidFill>
                  <a:schemeClr val="dk2"/>
                </a:solidFill>
                <a:latin typeface="Nunito"/>
                <a:ea typeface="Nunito"/>
                <a:cs typeface="Nunito"/>
                <a:sym typeface="Nunito"/>
              </a:rPr>
              <a:t>Fuel can be extracted from seawater, and is thus sustainable</a:t>
            </a:r>
            <a:endParaRPr sz="1300">
              <a:solidFill>
                <a:schemeClr val="dk2"/>
              </a:solidFill>
              <a:latin typeface="Nunito"/>
              <a:ea typeface="Nunito"/>
              <a:cs typeface="Nunito"/>
              <a:sym typeface="Nunito"/>
            </a:endParaRPr>
          </a:p>
          <a:p>
            <a:pPr indent="0" lvl="0" marL="457200" marR="0" rtl="0" algn="l">
              <a:lnSpc>
                <a:spcPct val="100000"/>
              </a:lnSpc>
              <a:spcBef>
                <a:spcPts val="0"/>
              </a:spcBef>
              <a:spcAft>
                <a:spcPts val="0"/>
              </a:spcAft>
              <a:buNone/>
            </a:pPr>
            <a:r>
              <a:rPr lang="en" sz="1100">
                <a:solidFill>
                  <a:schemeClr val="dk2"/>
                </a:solidFill>
                <a:latin typeface="Nunito"/>
                <a:ea typeface="Nunito"/>
                <a:cs typeface="Nunito"/>
                <a:sym typeface="Nunito"/>
              </a:rPr>
              <a:t>燃料は海水から抽出でき、持続可能</a:t>
            </a:r>
            <a:endParaRPr sz="1100">
              <a:solidFill>
                <a:schemeClr val="dk2"/>
              </a:solidFill>
              <a:latin typeface="Nunito"/>
              <a:ea typeface="Nunito"/>
              <a:cs typeface="Nunito"/>
              <a:sym typeface="Nunito"/>
            </a:endParaRPr>
          </a:p>
          <a:p>
            <a:pPr indent="-317500" lvl="0" marL="457200" marR="0" rtl="0" algn="l">
              <a:lnSpc>
                <a:spcPct val="100000"/>
              </a:lnSpc>
              <a:spcBef>
                <a:spcPts val="0"/>
              </a:spcBef>
              <a:spcAft>
                <a:spcPts val="0"/>
              </a:spcAft>
              <a:buSzPts val="1400"/>
              <a:buFont typeface="Nunito"/>
              <a:buChar char="●"/>
            </a:pPr>
            <a:r>
              <a:rPr lang="en" sz="1300">
                <a:solidFill>
                  <a:schemeClr val="dk2"/>
                </a:solidFill>
                <a:latin typeface="Nunito"/>
                <a:ea typeface="Nunito"/>
                <a:cs typeface="Nunito"/>
                <a:sym typeface="Nunito"/>
              </a:rPr>
              <a:t>Produces more energy than fission and less waste</a:t>
            </a:r>
            <a:endParaRPr sz="1300">
              <a:solidFill>
                <a:schemeClr val="dk2"/>
              </a:solidFill>
              <a:latin typeface="Nunito"/>
              <a:ea typeface="Nunito"/>
              <a:cs typeface="Nunito"/>
              <a:sym typeface="Nunito"/>
            </a:endParaRPr>
          </a:p>
          <a:p>
            <a:pPr indent="0" lvl="0" marL="457200" marR="0" rtl="0" algn="l">
              <a:lnSpc>
                <a:spcPct val="100000"/>
              </a:lnSpc>
              <a:spcBef>
                <a:spcPts val="0"/>
              </a:spcBef>
              <a:spcAft>
                <a:spcPts val="0"/>
              </a:spcAft>
              <a:buNone/>
            </a:pPr>
            <a:r>
              <a:rPr lang="en" sz="1100">
                <a:solidFill>
                  <a:schemeClr val="dk2"/>
                </a:solidFill>
                <a:highlight>
                  <a:schemeClr val="dk1"/>
                </a:highlight>
                <a:latin typeface="Nunito"/>
                <a:ea typeface="Nunito"/>
                <a:cs typeface="Nunito"/>
                <a:sym typeface="Nunito"/>
              </a:rPr>
              <a:t>核分裂を用いるよりも多くのエネルギーを得られる上、廃棄物が少ない</a:t>
            </a:r>
            <a:endParaRPr sz="1100">
              <a:solidFill>
                <a:schemeClr val="dk2"/>
              </a:solidFill>
              <a:highlight>
                <a:schemeClr val="dk1"/>
              </a:highlight>
              <a:latin typeface="Nunito"/>
              <a:ea typeface="Nunito"/>
              <a:cs typeface="Nunito"/>
              <a:sym typeface="Nunito"/>
            </a:endParaRPr>
          </a:p>
          <a:p>
            <a:pPr indent="0" lvl="0" marL="0" marR="0" rtl="0" algn="l">
              <a:lnSpc>
                <a:spcPct val="100000"/>
              </a:lnSpc>
              <a:spcBef>
                <a:spcPts val="0"/>
              </a:spcBef>
              <a:spcAft>
                <a:spcPts val="0"/>
              </a:spcAft>
              <a:buNone/>
            </a:pPr>
            <a:r>
              <a:rPr lang="en" sz="1300">
                <a:solidFill>
                  <a:schemeClr val="dk2"/>
                </a:solidFill>
                <a:highlight>
                  <a:schemeClr val="dk1"/>
                </a:highlight>
                <a:latin typeface="Nunito"/>
                <a:ea typeface="Nunito"/>
                <a:cs typeface="Nunito"/>
                <a:sym typeface="Nunito"/>
              </a:rPr>
              <a:t>Disadvantages:</a:t>
            </a:r>
            <a:endParaRPr sz="1300">
              <a:solidFill>
                <a:schemeClr val="dk2"/>
              </a:solidFill>
              <a:highlight>
                <a:schemeClr val="dk1"/>
              </a:highlight>
              <a:latin typeface="Nunito"/>
              <a:ea typeface="Nunito"/>
              <a:cs typeface="Nunito"/>
              <a:sym typeface="Nunito"/>
            </a:endParaRPr>
          </a:p>
          <a:p>
            <a:pPr indent="-317500" lvl="0" marL="457200" marR="0" rtl="0" algn="l">
              <a:lnSpc>
                <a:spcPct val="100000"/>
              </a:lnSpc>
              <a:spcBef>
                <a:spcPts val="0"/>
              </a:spcBef>
              <a:spcAft>
                <a:spcPts val="0"/>
              </a:spcAft>
              <a:buSzPts val="1400"/>
              <a:buFont typeface="Nunito"/>
              <a:buChar char="●"/>
            </a:pPr>
            <a:r>
              <a:rPr lang="en" sz="1300">
                <a:solidFill>
                  <a:schemeClr val="dk2"/>
                </a:solidFill>
                <a:latin typeface="Nunito"/>
                <a:ea typeface="Nunito"/>
                <a:cs typeface="Nunito"/>
                <a:sym typeface="Nunito"/>
              </a:rPr>
              <a:t>We have so far been unable to get more energy out of a fusor than we put in</a:t>
            </a:r>
            <a:endParaRPr sz="1300">
              <a:solidFill>
                <a:schemeClr val="dk2"/>
              </a:solidFill>
              <a:latin typeface="Nunito"/>
              <a:ea typeface="Nunito"/>
              <a:cs typeface="Nunito"/>
              <a:sym typeface="Nunito"/>
            </a:endParaRPr>
          </a:p>
          <a:p>
            <a:pPr indent="0" lvl="0" marL="457200" rtl="0" algn="l">
              <a:spcBef>
                <a:spcPts val="0"/>
              </a:spcBef>
              <a:spcAft>
                <a:spcPts val="0"/>
              </a:spcAft>
              <a:buNone/>
            </a:pPr>
            <a:r>
              <a:rPr lang="en" sz="1100">
                <a:solidFill>
                  <a:schemeClr val="dk2"/>
                </a:solidFill>
                <a:highlight>
                  <a:schemeClr val="dk1"/>
                </a:highlight>
                <a:latin typeface="Nunito"/>
                <a:ea typeface="Nunito"/>
                <a:cs typeface="Nunito"/>
                <a:sym typeface="Nunito"/>
              </a:rPr>
              <a:t>フューザー（核融合装置）からは、投入した以上のエネルギーを得られていない</a:t>
            </a:r>
            <a:endParaRPr sz="1100">
              <a:solidFill>
                <a:schemeClr val="dk2"/>
              </a:solidFill>
              <a:highlight>
                <a:schemeClr val="dk1"/>
              </a:highlight>
              <a:latin typeface="Nunito"/>
              <a:ea typeface="Nunito"/>
              <a:cs typeface="Nunito"/>
              <a:sym typeface="Nunito"/>
            </a:endParaRPr>
          </a:p>
          <a:p>
            <a:pPr indent="-317500" lvl="0" marL="457200" marR="0" rtl="0" algn="l">
              <a:lnSpc>
                <a:spcPct val="100000"/>
              </a:lnSpc>
              <a:spcBef>
                <a:spcPts val="0"/>
              </a:spcBef>
              <a:spcAft>
                <a:spcPts val="0"/>
              </a:spcAft>
              <a:buSzPts val="1400"/>
              <a:buFont typeface="Nunito"/>
              <a:buChar char="●"/>
            </a:pPr>
            <a:r>
              <a:rPr lang="en" sz="1300">
                <a:solidFill>
                  <a:schemeClr val="dk2"/>
                </a:solidFill>
                <a:highlight>
                  <a:schemeClr val="dk1"/>
                </a:highlight>
                <a:latin typeface="Nunito"/>
                <a:ea typeface="Nunito"/>
                <a:cs typeface="Nunito"/>
                <a:sym typeface="Nunito"/>
              </a:rPr>
              <a:t>Plasma must be heated to 100,000,000K</a:t>
            </a:r>
            <a:endParaRPr sz="1300">
              <a:solidFill>
                <a:schemeClr val="dk2"/>
              </a:solidFill>
              <a:highlight>
                <a:schemeClr val="dk1"/>
              </a:highlight>
              <a:latin typeface="Nunito"/>
              <a:ea typeface="Nunito"/>
              <a:cs typeface="Nunito"/>
              <a:sym typeface="Nunito"/>
            </a:endParaRPr>
          </a:p>
          <a:p>
            <a:pPr indent="0" lvl="0" marL="457200" rtl="0" algn="l">
              <a:spcBef>
                <a:spcPts val="0"/>
              </a:spcBef>
              <a:spcAft>
                <a:spcPts val="0"/>
              </a:spcAft>
              <a:buNone/>
            </a:pPr>
            <a:r>
              <a:rPr lang="en" sz="1100">
                <a:solidFill>
                  <a:schemeClr val="dk2"/>
                </a:solidFill>
                <a:highlight>
                  <a:schemeClr val="dk1"/>
                </a:highlight>
                <a:latin typeface="Nunito"/>
                <a:ea typeface="Nunito"/>
                <a:cs typeface="Nunito"/>
                <a:sym typeface="Nunito"/>
              </a:rPr>
              <a:t>プラズマを１億Kまで加熱しなければならない</a:t>
            </a:r>
            <a:endParaRPr sz="1100">
              <a:solidFill>
                <a:schemeClr val="dk2"/>
              </a:solidFill>
              <a:highlight>
                <a:schemeClr val="dk1"/>
              </a:highlight>
              <a:latin typeface="Nunito"/>
              <a:ea typeface="Nunito"/>
              <a:cs typeface="Nunito"/>
              <a:sym typeface="Nunito"/>
            </a:endParaRPr>
          </a:p>
          <a:p>
            <a:pPr indent="-317500" lvl="0" marL="457200" marR="0" rtl="0" algn="l">
              <a:lnSpc>
                <a:spcPct val="100000"/>
              </a:lnSpc>
              <a:spcBef>
                <a:spcPts val="0"/>
              </a:spcBef>
              <a:spcAft>
                <a:spcPts val="0"/>
              </a:spcAft>
              <a:buSzPts val="1400"/>
              <a:buFont typeface="Nunito"/>
              <a:buChar char="●"/>
            </a:pPr>
            <a:r>
              <a:rPr lang="en" sz="1300">
                <a:solidFill>
                  <a:schemeClr val="dk2"/>
                </a:solidFill>
                <a:highlight>
                  <a:schemeClr val="dk1"/>
                </a:highlight>
                <a:latin typeface="Nunito"/>
                <a:ea typeface="Nunito"/>
                <a:cs typeface="Nunito"/>
                <a:sym typeface="Nunito"/>
              </a:rPr>
              <a:t>Plasma needs strong electromagnetic fields to confine it</a:t>
            </a:r>
            <a:endParaRPr sz="1300">
              <a:solidFill>
                <a:schemeClr val="dk2"/>
              </a:solidFill>
              <a:highlight>
                <a:schemeClr val="dk1"/>
              </a:highlight>
              <a:latin typeface="Nunito"/>
              <a:ea typeface="Nunito"/>
              <a:cs typeface="Nunito"/>
              <a:sym typeface="Nunito"/>
            </a:endParaRPr>
          </a:p>
          <a:p>
            <a:pPr indent="0" lvl="0" marL="457200" rtl="0" algn="l">
              <a:spcBef>
                <a:spcPts val="0"/>
              </a:spcBef>
              <a:spcAft>
                <a:spcPts val="0"/>
              </a:spcAft>
              <a:buNone/>
            </a:pPr>
            <a:r>
              <a:rPr lang="en" sz="1100">
                <a:solidFill>
                  <a:schemeClr val="dk2"/>
                </a:solidFill>
                <a:highlight>
                  <a:schemeClr val="dk1"/>
                </a:highlight>
                <a:latin typeface="Nunito"/>
                <a:ea typeface="Nunito"/>
                <a:cs typeface="Nunito"/>
                <a:sym typeface="Nunito"/>
              </a:rPr>
              <a:t>プラズマを閉じ込める強力な磁場が必要</a:t>
            </a:r>
            <a:endParaRPr sz="1100">
              <a:solidFill>
                <a:schemeClr val="dk2"/>
              </a:solidFill>
              <a:highlight>
                <a:schemeClr val="dk1"/>
              </a:highlight>
              <a:latin typeface="Nunito"/>
              <a:ea typeface="Nunito"/>
              <a:cs typeface="Nunito"/>
              <a:sym typeface="Nunito"/>
            </a:endParaRPr>
          </a:p>
        </p:txBody>
      </p:sp>
      <p:pic>
        <p:nvPicPr>
          <p:cNvPr id="228" name="Google Shape;228;p24"/>
          <p:cNvPicPr preferRelativeResize="0"/>
          <p:nvPr/>
        </p:nvPicPr>
        <p:blipFill>
          <a:blip r:embed="rId4">
            <a:alphaModFix/>
          </a:blip>
          <a:stretch>
            <a:fillRect/>
          </a:stretch>
        </p:blipFill>
        <p:spPr>
          <a:xfrm>
            <a:off x="6062723" y="254250"/>
            <a:ext cx="2783603" cy="1856642"/>
          </a:xfrm>
          <a:prstGeom prst="rect">
            <a:avLst/>
          </a:prstGeom>
          <a:noFill/>
          <a:ln>
            <a:noFill/>
          </a:ln>
        </p:spPr>
      </p:pic>
      <p:sp>
        <p:nvSpPr>
          <p:cNvPr id="229" name="Google Shape;229;p24"/>
          <p:cNvSpPr txBox="1"/>
          <p:nvPr/>
        </p:nvSpPr>
        <p:spPr>
          <a:xfrm>
            <a:off x="6081713" y="2110900"/>
            <a:ext cx="2898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Nunito"/>
                <a:ea typeface="Nunito"/>
                <a:cs typeface="Nunito"/>
                <a:sym typeface="Nunito"/>
              </a:rPr>
              <a:t>ITER (above) is a collaboration between 35 nations to build the largest fusor yet. It is hoped that this will be capable of producing more energy than is input.</a:t>
            </a:r>
            <a:endParaRPr sz="1100">
              <a:latin typeface="Nunito"/>
              <a:ea typeface="Nunito"/>
              <a:cs typeface="Nunito"/>
              <a:sym typeface="Nunito"/>
            </a:endParaRPr>
          </a:p>
          <a:p>
            <a:pPr indent="0" lvl="0" marL="0" rtl="0" algn="l">
              <a:spcBef>
                <a:spcPts val="0"/>
              </a:spcBef>
              <a:spcAft>
                <a:spcPts val="0"/>
              </a:spcAft>
              <a:buNone/>
            </a:pPr>
            <a:r>
              <a:rPr i="1" lang="en" sz="800" u="sng">
                <a:solidFill>
                  <a:schemeClr val="hlink"/>
                </a:solidFill>
                <a:latin typeface="Nunito"/>
                <a:ea typeface="Nunito"/>
                <a:cs typeface="Nunito"/>
                <a:sym typeface="Nunito"/>
                <a:hlinkClick r:id="rId5"/>
              </a:rPr>
              <a:t>https://www.iter.org/construction/TokamakAssembly</a:t>
            </a:r>
            <a:r>
              <a:rPr i="1" lang="en" sz="800">
                <a:latin typeface="Nunito"/>
                <a:ea typeface="Nunito"/>
                <a:cs typeface="Nunito"/>
                <a:sym typeface="Nunito"/>
              </a:rPr>
              <a:t> (accessed 22nd July)</a:t>
            </a:r>
            <a:endParaRPr i="1" sz="800">
              <a:latin typeface="Nunito"/>
              <a:ea typeface="Nunito"/>
              <a:cs typeface="Nunito"/>
              <a:sym typeface="Nunito"/>
            </a:endParaRPr>
          </a:p>
        </p:txBody>
      </p:sp>
      <p:pic>
        <p:nvPicPr>
          <p:cNvPr id="230" name="Google Shape;230;p24"/>
          <p:cNvPicPr preferRelativeResize="0"/>
          <p:nvPr/>
        </p:nvPicPr>
        <p:blipFill>
          <a:blip r:embed="rId6">
            <a:alphaModFix/>
          </a:blip>
          <a:stretch>
            <a:fillRect/>
          </a:stretch>
        </p:blipFill>
        <p:spPr>
          <a:xfrm>
            <a:off x="6554025" y="3219097"/>
            <a:ext cx="2216975" cy="1512003"/>
          </a:xfrm>
          <a:prstGeom prst="rect">
            <a:avLst/>
          </a:prstGeom>
          <a:noFill/>
          <a:ln>
            <a:noFill/>
          </a:ln>
        </p:spPr>
      </p:pic>
      <p:sp>
        <p:nvSpPr>
          <p:cNvPr id="231" name="Google Shape;231;p24"/>
          <p:cNvSpPr txBox="1"/>
          <p:nvPr/>
        </p:nvSpPr>
        <p:spPr>
          <a:xfrm>
            <a:off x="4770125" y="4457700"/>
            <a:ext cx="3169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 sz="800">
                <a:latin typeface="Nunito"/>
                <a:ea typeface="Nunito"/>
                <a:cs typeface="Nunito"/>
                <a:sym typeface="Nunito"/>
              </a:rPr>
              <a:t>Schematic of a Tokamak fusion reactor</a:t>
            </a:r>
            <a:endParaRPr b="1" sz="800">
              <a:latin typeface="Nunito"/>
              <a:ea typeface="Nunito"/>
              <a:cs typeface="Nunito"/>
              <a:sym typeface="Nunito"/>
            </a:endParaRPr>
          </a:p>
          <a:p>
            <a:pPr indent="0" lvl="0" marL="0" marR="0" rtl="0" algn="l">
              <a:lnSpc>
                <a:spcPct val="100000"/>
              </a:lnSpc>
              <a:spcBef>
                <a:spcPts val="0"/>
              </a:spcBef>
              <a:spcAft>
                <a:spcPts val="0"/>
              </a:spcAft>
              <a:buNone/>
            </a:pPr>
            <a:r>
              <a:rPr i="1" lang="en" sz="800">
                <a:uFill>
                  <a:noFill/>
                </a:uFill>
                <a:latin typeface="Nunito"/>
                <a:ea typeface="Nunito"/>
                <a:cs typeface="Nunito"/>
                <a:sym typeface="Nunito"/>
                <a:hlinkClick r:id="rId7"/>
              </a:rPr>
              <a:t>https://www.researchgate.net/figure/Schematic-of-tokamak-fusion-reactor_fig1_46267464</a:t>
            </a:r>
            <a:r>
              <a:rPr i="1" lang="en" sz="800">
                <a:latin typeface="Nunito"/>
                <a:ea typeface="Nunito"/>
                <a:cs typeface="Nunito"/>
                <a:sym typeface="Nunito"/>
              </a:rPr>
              <a:t> (accessed 22nd July)</a:t>
            </a:r>
            <a:endParaRPr sz="1100">
              <a:latin typeface="Nunito"/>
              <a:ea typeface="Nunito"/>
              <a:cs typeface="Nunito"/>
              <a:sym typeface="Nuni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5"/>
          <p:cNvSpPr txBox="1"/>
          <p:nvPr>
            <p:ph type="title"/>
          </p:nvPr>
        </p:nvSpPr>
        <p:spPr>
          <a:xfrm>
            <a:off x="311700" y="151150"/>
            <a:ext cx="8520600" cy="657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Renewable Energy Sources		</a:t>
            </a:r>
            <a:r>
              <a:rPr lang="en" sz="2777"/>
              <a:t>再生可能エネルギー源</a:t>
            </a:r>
            <a:endParaRPr sz="2777"/>
          </a:p>
        </p:txBody>
      </p:sp>
      <p:sp>
        <p:nvSpPr>
          <p:cNvPr id="237" name="Google Shape;237;p25"/>
          <p:cNvSpPr txBox="1"/>
          <p:nvPr>
            <p:ph idx="1" type="body"/>
          </p:nvPr>
        </p:nvSpPr>
        <p:spPr>
          <a:xfrm>
            <a:off x="1003400" y="2096275"/>
            <a:ext cx="1155600" cy="1710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graphicFrame>
        <p:nvGraphicFramePr>
          <p:cNvPr id="238" name="Google Shape;238;p25"/>
          <p:cNvGraphicFramePr/>
          <p:nvPr/>
        </p:nvGraphicFramePr>
        <p:xfrm>
          <a:off x="174150" y="808158"/>
          <a:ext cx="3000000" cy="3000000"/>
        </p:xfrm>
        <a:graphic>
          <a:graphicData uri="http://schemas.openxmlformats.org/drawingml/2006/table">
            <a:tbl>
              <a:tblPr>
                <a:noFill/>
                <a:tableStyleId>{60A879BE-2015-4C66-9F5B-397AF6E765B3}</a:tableStyleId>
              </a:tblPr>
              <a:tblGrid>
                <a:gridCol w="1682650"/>
                <a:gridCol w="1058175"/>
                <a:gridCol w="1472900"/>
                <a:gridCol w="1497475"/>
                <a:gridCol w="1575350"/>
                <a:gridCol w="1509150"/>
              </a:tblGrid>
              <a:tr h="2262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Nuclear</a:t>
                      </a:r>
                      <a:endParaRPr/>
                    </a:p>
                  </a:txBody>
                  <a:tcPr marT="91425" marB="91425" marR="91425" marL="91425"/>
                </a:tc>
                <a:tc>
                  <a:txBody>
                    <a:bodyPr/>
                    <a:lstStyle/>
                    <a:p>
                      <a:pPr indent="0" lvl="0" marL="0" rtl="0" algn="l">
                        <a:spcBef>
                          <a:spcPts val="0"/>
                        </a:spcBef>
                        <a:spcAft>
                          <a:spcPts val="0"/>
                        </a:spcAft>
                        <a:buNone/>
                      </a:pPr>
                      <a:r>
                        <a:rPr lang="en"/>
                        <a:t>Hydroelectric </a:t>
                      </a:r>
                      <a:endParaRPr/>
                    </a:p>
                  </a:txBody>
                  <a:tcPr marT="91425" marB="91425" marR="91425" marL="91425"/>
                </a:tc>
                <a:tc>
                  <a:txBody>
                    <a:bodyPr/>
                    <a:lstStyle/>
                    <a:p>
                      <a:pPr indent="0" lvl="0" marL="0" rtl="0" algn="l">
                        <a:spcBef>
                          <a:spcPts val="0"/>
                        </a:spcBef>
                        <a:spcAft>
                          <a:spcPts val="0"/>
                        </a:spcAft>
                        <a:buNone/>
                      </a:pPr>
                      <a:r>
                        <a:rPr lang="en"/>
                        <a:t>Geothermal</a:t>
                      </a:r>
                      <a:endParaRPr/>
                    </a:p>
                  </a:txBody>
                  <a:tcPr marT="91425" marB="91425" marR="91425" marL="91425"/>
                </a:tc>
                <a:tc>
                  <a:txBody>
                    <a:bodyPr/>
                    <a:lstStyle/>
                    <a:p>
                      <a:pPr indent="0" lvl="0" marL="0" rtl="0" algn="l">
                        <a:spcBef>
                          <a:spcPts val="0"/>
                        </a:spcBef>
                        <a:spcAft>
                          <a:spcPts val="0"/>
                        </a:spcAft>
                        <a:buNone/>
                      </a:pPr>
                      <a:r>
                        <a:rPr lang="en"/>
                        <a:t>Solar</a:t>
                      </a:r>
                      <a:endParaRPr/>
                    </a:p>
                  </a:txBody>
                  <a:tcPr marT="91425" marB="91425" marR="91425" marL="91425"/>
                </a:tc>
                <a:tc>
                  <a:txBody>
                    <a:bodyPr/>
                    <a:lstStyle/>
                    <a:p>
                      <a:pPr indent="0" lvl="0" marL="0" rtl="0" algn="l">
                        <a:spcBef>
                          <a:spcPts val="0"/>
                        </a:spcBef>
                        <a:spcAft>
                          <a:spcPts val="0"/>
                        </a:spcAft>
                        <a:buNone/>
                      </a:pPr>
                      <a:r>
                        <a:rPr lang="en"/>
                        <a:t>Wind</a:t>
                      </a:r>
                      <a:endParaRPr/>
                    </a:p>
                  </a:txBody>
                  <a:tcPr marT="91425" marB="91425" marR="91425" marL="91425"/>
                </a:tc>
              </a:tr>
              <a:tr h="295525">
                <a:tc>
                  <a:txBody>
                    <a:bodyPr/>
                    <a:lstStyle/>
                    <a:p>
                      <a:pPr indent="0" lvl="0" marL="0" rtl="0" algn="l">
                        <a:lnSpc>
                          <a:spcPct val="115000"/>
                        </a:lnSpc>
                        <a:spcBef>
                          <a:spcPts val="1200"/>
                        </a:spcBef>
                        <a:spcAft>
                          <a:spcPts val="1200"/>
                        </a:spcAft>
                        <a:buNone/>
                      </a:pPr>
                      <a:r>
                        <a:rPr lang="en" sz="1600">
                          <a:solidFill>
                            <a:srgbClr val="222222"/>
                          </a:solidFill>
                        </a:rPr>
                        <a:t>% </a:t>
                      </a:r>
                      <a:r>
                        <a:rPr lang="en" sz="1600">
                          <a:solidFill>
                            <a:srgbClr val="222222"/>
                          </a:solidFill>
                        </a:rPr>
                        <a:t>efficiency</a:t>
                      </a:r>
                      <a:endParaRPr sz="1600">
                        <a:solidFill>
                          <a:srgbClr val="222222"/>
                        </a:solidFill>
                      </a:endParaRPr>
                    </a:p>
                  </a:txBody>
                  <a:tcPr marT="91425" marB="91425" marR="91425" marL="91425"/>
                </a:tc>
                <a:tc>
                  <a:txBody>
                    <a:bodyPr/>
                    <a:lstStyle/>
                    <a:p>
                      <a:pPr indent="0" lvl="0" marL="0" rtl="0" algn="l">
                        <a:spcBef>
                          <a:spcPts val="0"/>
                        </a:spcBef>
                        <a:spcAft>
                          <a:spcPts val="0"/>
                        </a:spcAft>
                        <a:buNone/>
                      </a:pPr>
                      <a:r>
                        <a:rPr lang="en"/>
                        <a:t>37</a:t>
                      </a:r>
                      <a:endParaRPr/>
                    </a:p>
                  </a:txBody>
                  <a:tcPr marT="91425" marB="91425" marR="91425" marL="91425"/>
                </a:tc>
                <a:tc>
                  <a:txBody>
                    <a:bodyPr/>
                    <a:lstStyle/>
                    <a:p>
                      <a:pPr indent="0" lvl="0" marL="0" rtl="0" algn="l">
                        <a:spcBef>
                          <a:spcPts val="0"/>
                        </a:spcBef>
                        <a:spcAft>
                          <a:spcPts val="0"/>
                        </a:spcAft>
                        <a:buNone/>
                      </a:pPr>
                      <a:r>
                        <a:rPr lang="en"/>
                        <a:t>90</a:t>
                      </a:r>
                      <a:endParaRPr/>
                    </a:p>
                  </a:txBody>
                  <a:tcPr marT="91425" marB="91425" marR="91425" marL="91425"/>
                </a:tc>
                <a:tc>
                  <a:txBody>
                    <a:bodyPr/>
                    <a:lstStyle/>
                    <a:p>
                      <a:pPr indent="0" lvl="0" marL="0" rtl="0" algn="l">
                        <a:spcBef>
                          <a:spcPts val="0"/>
                        </a:spcBef>
                        <a:spcAft>
                          <a:spcPts val="0"/>
                        </a:spcAft>
                        <a:buNone/>
                      </a:pPr>
                      <a:r>
                        <a:rPr lang="en"/>
                        <a:t>10-23</a:t>
                      </a:r>
                      <a:endParaRPr/>
                    </a:p>
                  </a:txBody>
                  <a:tcPr marT="91425" marB="91425" marR="91425" marL="91425"/>
                </a:tc>
                <a:tc>
                  <a:txBody>
                    <a:bodyPr/>
                    <a:lstStyle/>
                    <a:p>
                      <a:pPr indent="0" lvl="0" marL="0" rtl="0" algn="l">
                        <a:spcBef>
                          <a:spcPts val="0"/>
                        </a:spcBef>
                        <a:spcAft>
                          <a:spcPts val="0"/>
                        </a:spcAft>
                        <a:buNone/>
                      </a:pPr>
                      <a:r>
                        <a:rPr baseline="30000" lang="en" sz="2600">
                          <a:latin typeface="Calibri"/>
                          <a:ea typeface="Calibri"/>
                          <a:cs typeface="Calibri"/>
                          <a:sym typeface="Calibri"/>
                        </a:rPr>
                        <a:t>15-42</a:t>
                      </a:r>
                      <a:endParaRPr baseline="30000" sz="26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a:t>35-45</a:t>
                      </a:r>
                      <a:endParaRPr/>
                    </a:p>
                  </a:txBody>
                  <a:tcPr marT="91425" marB="91425" marR="91425" marL="91425"/>
                </a:tc>
              </a:tr>
              <a:tr h="1137600">
                <a:tc>
                  <a:txBody>
                    <a:bodyPr/>
                    <a:lstStyle/>
                    <a:p>
                      <a:pPr indent="0" lvl="0" marL="0" rtl="0" algn="l">
                        <a:lnSpc>
                          <a:spcPct val="115000"/>
                        </a:lnSpc>
                        <a:spcBef>
                          <a:spcPts val="0"/>
                        </a:spcBef>
                        <a:spcAft>
                          <a:spcPts val="1200"/>
                        </a:spcAft>
                        <a:buNone/>
                      </a:pPr>
                      <a:r>
                        <a:rPr lang="en" sz="1800">
                          <a:solidFill>
                            <a:schemeClr val="dk2"/>
                          </a:solidFill>
                        </a:rPr>
                        <a:t>Cost per kilowatt hour (USD/kWh)</a:t>
                      </a:r>
                      <a:br>
                        <a:rPr lang="en" sz="1500">
                          <a:solidFill>
                            <a:schemeClr val="dk2"/>
                          </a:solidFill>
                        </a:rPr>
                      </a:br>
                      <a:r>
                        <a:rPr lang="en">
                          <a:solidFill>
                            <a:schemeClr val="dk2"/>
                          </a:solidFill>
                        </a:rPr>
                        <a:t>費用</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rPr lang="en"/>
                        <a:t>0.024</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rPr lang="en"/>
                        <a:t>0.05</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rPr lang="en"/>
                        <a:t>0.02</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rPr lang="en"/>
                        <a:t>0.06-0.08</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rPr lang="en"/>
                        <a:t>0.05</a:t>
                      </a:r>
                      <a:endParaRPr/>
                    </a:p>
                  </a:txBody>
                  <a:tcPr marT="91425" marB="91425" marR="91425" marL="91425"/>
                </a:tc>
              </a:tr>
              <a:tr h="1619950">
                <a:tc>
                  <a:txBody>
                    <a:bodyPr/>
                    <a:lstStyle/>
                    <a:p>
                      <a:pPr indent="0" lvl="0" marL="0" rtl="0" algn="l">
                        <a:lnSpc>
                          <a:spcPct val="115000"/>
                        </a:lnSpc>
                        <a:spcBef>
                          <a:spcPts val="0"/>
                        </a:spcBef>
                        <a:spcAft>
                          <a:spcPts val="0"/>
                        </a:spcAft>
                        <a:buNone/>
                      </a:pPr>
                      <a:r>
                        <a:rPr lang="en" sz="1800">
                          <a:solidFill>
                            <a:schemeClr val="dk2"/>
                          </a:solidFill>
                        </a:rPr>
                        <a:t>Environmental impact </a:t>
                      </a:r>
                      <a:endParaRPr sz="1800">
                        <a:solidFill>
                          <a:schemeClr val="dk2"/>
                        </a:solidFill>
                      </a:endParaRPr>
                    </a:p>
                    <a:p>
                      <a:pPr indent="0" lvl="0" marL="0" rtl="0" algn="l">
                        <a:lnSpc>
                          <a:spcPct val="115000"/>
                        </a:lnSpc>
                        <a:spcBef>
                          <a:spcPts val="1200"/>
                        </a:spcBef>
                        <a:spcAft>
                          <a:spcPts val="0"/>
                        </a:spcAft>
                        <a:buNone/>
                      </a:pPr>
                      <a:r>
                        <a:rPr lang="en">
                          <a:solidFill>
                            <a:schemeClr val="dk2"/>
                          </a:solidFill>
                        </a:rPr>
                        <a:t>設置</a:t>
                      </a:r>
                      <a:endParaRPr>
                        <a:solidFill>
                          <a:schemeClr val="dk2"/>
                        </a:solidFill>
                      </a:endParaRPr>
                    </a:p>
                    <a:p>
                      <a:pPr indent="0" lvl="0" marL="0" rtl="0" algn="l">
                        <a:lnSpc>
                          <a:spcPct val="115000"/>
                        </a:lnSpc>
                        <a:spcBef>
                          <a:spcPts val="1200"/>
                        </a:spcBef>
                        <a:spcAft>
                          <a:spcPts val="1200"/>
                        </a:spcAft>
                        <a:buNone/>
                      </a:pPr>
                      <a:r>
                        <a:t/>
                      </a:r>
                      <a:endParaRPr sz="1800">
                        <a:solidFill>
                          <a:schemeClr val="dk2"/>
                        </a:solidFill>
                      </a:endParaRPr>
                    </a:p>
                  </a:txBody>
                  <a:tcPr marT="91425" marB="91425" marR="91425" marL="91425"/>
                </a:tc>
                <a:tc>
                  <a:txBody>
                    <a:bodyPr/>
                    <a:lstStyle/>
                    <a:p>
                      <a:pPr indent="0" lvl="0" marL="0" rtl="0" algn="l">
                        <a:spcBef>
                          <a:spcPts val="0"/>
                        </a:spcBef>
                        <a:spcAft>
                          <a:spcPts val="0"/>
                        </a:spcAft>
                        <a:buNone/>
                      </a:pPr>
                      <a:r>
                        <a:rPr lang="en"/>
                        <a:t>Mining the uranium needed for fuel releases carbon dioxide.</a:t>
                      </a:r>
                      <a:endParaRPr/>
                    </a:p>
                  </a:txBody>
                  <a:tcPr marT="91425" marB="91425" marR="91425" marL="91425"/>
                </a:tc>
                <a:tc>
                  <a:txBody>
                    <a:bodyPr/>
                    <a:lstStyle/>
                    <a:p>
                      <a:pPr indent="0" lvl="0" marL="0" rtl="0" algn="l">
                        <a:spcBef>
                          <a:spcPts val="0"/>
                        </a:spcBef>
                        <a:spcAft>
                          <a:spcPts val="0"/>
                        </a:spcAft>
                        <a:buNone/>
                      </a:pPr>
                      <a:r>
                        <a:rPr lang="en"/>
                        <a:t>Can cause flooding, </a:t>
                      </a:r>
                      <a:r>
                        <a:rPr lang="en"/>
                        <a:t>impacting</a:t>
                      </a:r>
                      <a:r>
                        <a:rPr lang="en"/>
                        <a:t> wildlife, forest and agriculture.</a:t>
                      </a:r>
                      <a:endParaRPr/>
                    </a:p>
                  </a:txBody>
                  <a:tcPr marT="91425" marB="91425" marR="91425" marL="91425"/>
                </a:tc>
                <a:tc>
                  <a:txBody>
                    <a:bodyPr/>
                    <a:lstStyle/>
                    <a:p>
                      <a:pPr indent="0" lvl="0" marL="0" rtl="0" algn="l">
                        <a:spcBef>
                          <a:spcPts val="0"/>
                        </a:spcBef>
                        <a:spcAft>
                          <a:spcPts val="0"/>
                        </a:spcAft>
                        <a:buNone/>
                      </a:pPr>
                      <a:r>
                        <a:rPr lang="en"/>
                        <a:t>Extracting geothermal energy can cause a release small amounts of sulfur dioxide and carbon dioxide</a:t>
                      </a:r>
                      <a:endParaRPr/>
                    </a:p>
                  </a:txBody>
                  <a:tcPr marT="91425" marB="91425" marR="91425" marL="91425"/>
                </a:tc>
                <a:tc>
                  <a:txBody>
                    <a:bodyPr/>
                    <a:lstStyle/>
                    <a:p>
                      <a:pPr indent="0" lvl="0" marL="0" rtl="0" algn="l">
                        <a:spcBef>
                          <a:spcPts val="0"/>
                        </a:spcBef>
                        <a:spcAft>
                          <a:spcPts val="0"/>
                        </a:spcAft>
                        <a:buNone/>
                      </a:pPr>
                      <a:r>
                        <a:rPr lang="en"/>
                        <a:t>Can cause land degradation and habitat loss</a:t>
                      </a:r>
                      <a:endParaRPr/>
                    </a:p>
                  </a:txBody>
                  <a:tcPr marT="91425" marB="91425" marR="91425" marL="91425"/>
                </a:tc>
                <a:tc>
                  <a:txBody>
                    <a:bodyPr/>
                    <a:lstStyle/>
                    <a:p>
                      <a:pPr indent="0" lvl="0" marL="0" rtl="0" algn="l">
                        <a:spcBef>
                          <a:spcPts val="0"/>
                        </a:spcBef>
                        <a:spcAft>
                          <a:spcPts val="0"/>
                        </a:spcAft>
                        <a:buNone/>
                      </a:pPr>
                      <a:r>
                        <a:rPr lang="en"/>
                        <a:t>Can reduce local bird population and habitat loss.</a:t>
                      </a:r>
                      <a:endParaRPr/>
                    </a:p>
                  </a:txBody>
                  <a:tcPr marT="91425" marB="91425" marR="91425" marL="91425"/>
                </a:tc>
              </a:tr>
              <a:tr h="127700">
                <a:tc>
                  <a:txBody>
                    <a:bodyPr/>
                    <a:lstStyle/>
                    <a:p>
                      <a:pPr indent="0" lvl="0" marL="0" rtl="0" algn="l">
                        <a:lnSpc>
                          <a:spcPct val="115000"/>
                        </a:lnSpc>
                        <a:spcBef>
                          <a:spcPts val="0"/>
                        </a:spcBef>
                        <a:spcAft>
                          <a:spcPts val="1200"/>
                        </a:spcAft>
                        <a:buNone/>
                      </a:pPr>
                      <a:r>
                        <a:t/>
                      </a:r>
                      <a:endParaRPr>
                        <a:solidFill>
                          <a:schemeClr val="dk2"/>
                        </a:solidFill>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6"/>
          <p:cNvSpPr txBox="1"/>
          <p:nvPr>
            <p:ph idx="4294967295" type="title"/>
          </p:nvPr>
        </p:nvSpPr>
        <p:spPr>
          <a:xfrm>
            <a:off x="311700" y="2219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	</a:t>
            </a:r>
            <a:r>
              <a:rPr lang="en"/>
              <a:t>結論</a:t>
            </a:r>
            <a:endParaRPr/>
          </a:p>
        </p:txBody>
      </p:sp>
      <p:sp>
        <p:nvSpPr>
          <p:cNvPr id="244" name="Google Shape;244;p26"/>
          <p:cNvSpPr txBox="1"/>
          <p:nvPr/>
        </p:nvSpPr>
        <p:spPr>
          <a:xfrm>
            <a:off x="244450" y="710675"/>
            <a:ext cx="5130300" cy="4407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2"/>
                </a:solidFill>
              </a:rPr>
              <a:t>We would advise the governments in the UK and Japan to...</a:t>
            </a:r>
            <a:br>
              <a:rPr lang="en">
                <a:solidFill>
                  <a:schemeClr val="dk2"/>
                </a:solidFill>
              </a:rPr>
            </a:br>
            <a:r>
              <a:rPr lang="en" sz="1300">
                <a:solidFill>
                  <a:schemeClr val="dk2"/>
                </a:solidFill>
              </a:rPr>
              <a:t>英国と日本の政府に助言します。</a:t>
            </a:r>
            <a:endParaRPr sz="1300">
              <a:solidFill>
                <a:schemeClr val="dk2"/>
              </a:solidFill>
            </a:endParaRPr>
          </a:p>
          <a:p>
            <a:pPr indent="-317500" lvl="0" marL="457200" rtl="0" algn="l">
              <a:lnSpc>
                <a:spcPct val="115000"/>
              </a:lnSpc>
              <a:spcBef>
                <a:spcPts val="1200"/>
              </a:spcBef>
              <a:spcAft>
                <a:spcPts val="0"/>
              </a:spcAft>
              <a:buClr>
                <a:schemeClr val="dk2"/>
              </a:buClr>
              <a:buSzPts val="1400"/>
              <a:buChar char="●"/>
            </a:pPr>
            <a:r>
              <a:rPr lang="en">
                <a:solidFill>
                  <a:schemeClr val="dk2"/>
                </a:solidFill>
              </a:rPr>
              <a:t>B</a:t>
            </a:r>
            <a:r>
              <a:rPr lang="en">
                <a:solidFill>
                  <a:schemeClr val="dk2"/>
                </a:solidFill>
              </a:rPr>
              <a:t>uild new nuclear power plants, in order to phase out fossil fuels.</a:t>
            </a:r>
            <a:br>
              <a:rPr lang="en">
                <a:solidFill>
                  <a:schemeClr val="dk2"/>
                </a:solidFill>
              </a:rPr>
            </a:br>
            <a:r>
              <a:rPr lang="en" sz="1200">
                <a:solidFill>
                  <a:schemeClr val="dk2"/>
                </a:solidFill>
                <a:highlight>
                  <a:schemeClr val="dk1"/>
                </a:highlight>
              </a:rPr>
              <a:t>英国に原子力発電所を増やすことを政府に助言します。</a:t>
            </a:r>
            <a:endParaRPr sz="1200">
              <a:solidFill>
                <a:schemeClr val="dk2"/>
              </a:solidFill>
              <a:highlight>
                <a:schemeClr val="dk1"/>
              </a:highlight>
            </a:endParaRPr>
          </a:p>
          <a:p>
            <a:pPr indent="-317500" lvl="0" marL="457200" rtl="0" algn="l">
              <a:lnSpc>
                <a:spcPct val="115000"/>
              </a:lnSpc>
              <a:spcBef>
                <a:spcPts val="0"/>
              </a:spcBef>
              <a:spcAft>
                <a:spcPts val="0"/>
              </a:spcAft>
              <a:buClr>
                <a:schemeClr val="dk2"/>
              </a:buClr>
              <a:buSzPts val="1400"/>
              <a:buChar char="●"/>
            </a:pPr>
            <a:r>
              <a:rPr lang="en">
                <a:solidFill>
                  <a:schemeClr val="dk2"/>
                </a:solidFill>
              </a:rPr>
              <a:t>Improve public communication about the dangers (or lack thereof) of nuclear power.</a:t>
            </a:r>
            <a:br>
              <a:rPr lang="en">
                <a:solidFill>
                  <a:schemeClr val="dk2"/>
                </a:solidFill>
              </a:rPr>
            </a:br>
            <a:r>
              <a:rPr lang="en" sz="1200">
                <a:solidFill>
                  <a:schemeClr val="dk2"/>
                </a:solidFill>
                <a:highlight>
                  <a:schemeClr val="dk1"/>
                </a:highlight>
              </a:rPr>
              <a:t>原子力発電の危険性（またはその欠如）に関する一般の人々とのコミュニケーションを改善すること。</a:t>
            </a:r>
            <a:endParaRPr sz="1200">
              <a:solidFill>
                <a:schemeClr val="dk2"/>
              </a:solidFill>
              <a:highlight>
                <a:schemeClr val="dk1"/>
              </a:highlight>
            </a:endParaRPr>
          </a:p>
          <a:p>
            <a:pPr indent="-317500" lvl="0" marL="457200" rtl="0" algn="l">
              <a:lnSpc>
                <a:spcPct val="115000"/>
              </a:lnSpc>
              <a:spcBef>
                <a:spcPts val="0"/>
              </a:spcBef>
              <a:spcAft>
                <a:spcPts val="0"/>
              </a:spcAft>
              <a:buClr>
                <a:schemeClr val="dk2"/>
              </a:buClr>
              <a:buSzPts val="1400"/>
              <a:buChar char="●"/>
            </a:pPr>
            <a:r>
              <a:rPr lang="en">
                <a:solidFill>
                  <a:schemeClr val="dk2"/>
                </a:solidFill>
              </a:rPr>
              <a:t>Invest in research in new energy sources such as nuclear fusion and generation IV reactors.</a:t>
            </a:r>
            <a:br>
              <a:rPr lang="en">
                <a:solidFill>
                  <a:schemeClr val="dk2"/>
                </a:solidFill>
              </a:rPr>
            </a:br>
            <a:r>
              <a:rPr lang="en" sz="1200">
                <a:solidFill>
                  <a:schemeClr val="dk2"/>
                </a:solidFill>
                <a:highlight>
                  <a:schemeClr val="dk1"/>
                </a:highlight>
              </a:rPr>
              <a:t>核融合や第四世代原子炉などの新エネルギー源の研究に投資すること。</a:t>
            </a:r>
            <a:endParaRPr sz="1200">
              <a:solidFill>
                <a:schemeClr val="dk2"/>
              </a:solidFill>
              <a:highlight>
                <a:schemeClr val="dk1"/>
              </a:highlight>
            </a:endParaRPr>
          </a:p>
          <a:p>
            <a:pPr indent="-317500" lvl="0" marL="457200" rtl="0" algn="l">
              <a:lnSpc>
                <a:spcPct val="115000"/>
              </a:lnSpc>
              <a:spcBef>
                <a:spcPts val="0"/>
              </a:spcBef>
              <a:spcAft>
                <a:spcPts val="0"/>
              </a:spcAft>
              <a:buClr>
                <a:schemeClr val="dk2"/>
              </a:buClr>
              <a:buSzPts val="1400"/>
              <a:buChar char="●"/>
            </a:pPr>
            <a:r>
              <a:rPr lang="en">
                <a:solidFill>
                  <a:schemeClr val="dk2"/>
                </a:solidFill>
              </a:rPr>
              <a:t>Build underground nuclear waste disposal sites.</a:t>
            </a:r>
            <a:br>
              <a:rPr lang="en">
                <a:solidFill>
                  <a:schemeClr val="dk2"/>
                </a:solidFill>
              </a:rPr>
            </a:br>
            <a:r>
              <a:rPr lang="en" sz="1200">
                <a:solidFill>
                  <a:schemeClr val="dk2"/>
                </a:solidFill>
                <a:highlight>
                  <a:schemeClr val="dk1"/>
                </a:highlight>
              </a:rPr>
              <a:t>英国と日本に地下処分場を設置するための政策的措置を講じることも望ましいです。</a:t>
            </a:r>
            <a:endParaRPr sz="1200">
              <a:solidFill>
                <a:schemeClr val="dk2"/>
              </a:solidFill>
              <a:highlight>
                <a:schemeClr val="dk1"/>
              </a:highlight>
            </a:endParaRPr>
          </a:p>
          <a:p>
            <a:pPr indent="0" lvl="0" marL="0" rtl="0" algn="l">
              <a:lnSpc>
                <a:spcPct val="115000"/>
              </a:lnSpc>
              <a:spcBef>
                <a:spcPts val="1200"/>
              </a:spcBef>
              <a:spcAft>
                <a:spcPts val="1200"/>
              </a:spcAft>
              <a:buNone/>
            </a:pPr>
            <a:r>
              <a:t/>
            </a:r>
            <a:endParaRPr b="1">
              <a:solidFill>
                <a:schemeClr val="dk2"/>
              </a:solidFill>
            </a:endParaRPr>
          </a:p>
        </p:txBody>
      </p:sp>
      <p:pic>
        <p:nvPicPr>
          <p:cNvPr id="245" name="Google Shape;245;p26"/>
          <p:cNvPicPr preferRelativeResize="0"/>
          <p:nvPr/>
        </p:nvPicPr>
        <p:blipFill>
          <a:blip r:embed="rId3">
            <a:alphaModFix/>
          </a:blip>
          <a:stretch>
            <a:fillRect/>
          </a:stretch>
        </p:blipFill>
        <p:spPr>
          <a:xfrm>
            <a:off x="5374750" y="639199"/>
            <a:ext cx="3382799" cy="1932562"/>
          </a:xfrm>
          <a:prstGeom prst="rect">
            <a:avLst/>
          </a:prstGeom>
          <a:noFill/>
          <a:ln>
            <a:noFill/>
          </a:ln>
        </p:spPr>
      </p:pic>
      <p:sp>
        <p:nvSpPr>
          <p:cNvPr id="246" name="Google Shape;246;p26"/>
          <p:cNvSpPr txBox="1"/>
          <p:nvPr>
            <p:ph idx="1" type="body"/>
          </p:nvPr>
        </p:nvSpPr>
        <p:spPr>
          <a:xfrm>
            <a:off x="4253650" y="221925"/>
            <a:ext cx="4332900" cy="478500"/>
          </a:xfrm>
          <a:prstGeom prst="rect">
            <a:avLst/>
          </a:prstGeom>
        </p:spPr>
        <p:txBody>
          <a:bodyPr anchorCtr="0" anchor="b" bIns="91425" lIns="91425" spcFirstLastPara="1" rIns="91425" wrap="square" tIns="91425">
            <a:normAutofit/>
          </a:bodyPr>
          <a:lstStyle/>
          <a:p>
            <a:pPr indent="0" lvl="0" marL="0" rtl="0" algn="l">
              <a:lnSpc>
                <a:spcPct val="80000"/>
              </a:lnSpc>
              <a:spcBef>
                <a:spcPts val="0"/>
              </a:spcBef>
              <a:spcAft>
                <a:spcPts val="0"/>
              </a:spcAft>
              <a:buSzPts val="935"/>
              <a:buNone/>
            </a:pPr>
            <a:r>
              <a:rPr b="1" lang="en" sz="805"/>
              <a:t>Hinkley point C construction </a:t>
            </a:r>
            <a:r>
              <a:rPr lang="en" sz="805" u="sng">
                <a:solidFill>
                  <a:schemeClr val="hlink"/>
                </a:solidFill>
                <a:hlinkClick r:id="rId4"/>
              </a:rPr>
              <a:t>https://www.edfenergy.com/energy/nuclear-new-build-projects/hinkley-point-c/latest-updates</a:t>
            </a:r>
            <a:r>
              <a:rPr lang="en" sz="805"/>
              <a:t> (Accessed 22 July 2021)</a:t>
            </a:r>
            <a:endParaRPr sz="805"/>
          </a:p>
        </p:txBody>
      </p:sp>
      <p:pic>
        <p:nvPicPr>
          <p:cNvPr id="247" name="Google Shape;247;p26"/>
          <p:cNvPicPr preferRelativeResize="0"/>
          <p:nvPr/>
        </p:nvPicPr>
        <p:blipFill>
          <a:blip r:embed="rId5">
            <a:alphaModFix/>
          </a:blip>
          <a:stretch>
            <a:fillRect/>
          </a:stretch>
        </p:blipFill>
        <p:spPr>
          <a:xfrm>
            <a:off x="6120950" y="2709550"/>
            <a:ext cx="2636601" cy="2122800"/>
          </a:xfrm>
          <a:prstGeom prst="rect">
            <a:avLst/>
          </a:prstGeom>
          <a:noFill/>
          <a:ln>
            <a:noFill/>
          </a:ln>
        </p:spPr>
      </p:pic>
      <p:sp>
        <p:nvSpPr>
          <p:cNvPr id="248" name="Google Shape;248;p26"/>
          <p:cNvSpPr txBox="1"/>
          <p:nvPr>
            <p:ph idx="1" type="body"/>
          </p:nvPr>
        </p:nvSpPr>
        <p:spPr>
          <a:xfrm>
            <a:off x="3001975" y="4513625"/>
            <a:ext cx="3382800" cy="478500"/>
          </a:xfrm>
          <a:prstGeom prst="rect">
            <a:avLst/>
          </a:prstGeom>
        </p:spPr>
        <p:txBody>
          <a:bodyPr anchorCtr="0" anchor="b" bIns="91425" lIns="91425" spcFirstLastPara="1" rIns="91425" wrap="square" tIns="91425">
            <a:normAutofit/>
          </a:bodyPr>
          <a:lstStyle/>
          <a:p>
            <a:pPr indent="0" lvl="0" marL="0" rtl="0" algn="l">
              <a:lnSpc>
                <a:spcPct val="80000"/>
              </a:lnSpc>
              <a:spcBef>
                <a:spcPts val="0"/>
              </a:spcBef>
              <a:spcAft>
                <a:spcPts val="0"/>
              </a:spcAft>
              <a:buSzPts val="935"/>
              <a:buNone/>
            </a:pPr>
            <a:r>
              <a:rPr b="1" lang="en" sz="805"/>
              <a:t>The JET fusion laboratory in Oxford</a:t>
            </a:r>
            <a:endParaRPr b="1" sz="805"/>
          </a:p>
          <a:p>
            <a:pPr indent="0" lvl="0" marL="0" rtl="0" algn="l">
              <a:lnSpc>
                <a:spcPct val="80000"/>
              </a:lnSpc>
              <a:spcBef>
                <a:spcPts val="0"/>
              </a:spcBef>
              <a:spcAft>
                <a:spcPts val="0"/>
              </a:spcAft>
              <a:buSzPts val="935"/>
              <a:buNone/>
            </a:pPr>
            <a:r>
              <a:rPr lang="en" sz="805" u="sng">
                <a:solidFill>
                  <a:schemeClr val="hlink"/>
                </a:solidFill>
                <a:hlinkClick r:id="rId6"/>
              </a:rPr>
              <a:t>https://ccfe.ukaea.uk/research/joint-european-torus/</a:t>
            </a:r>
            <a:r>
              <a:rPr lang="en" sz="805"/>
              <a:t> (accessed 22 July 2021)</a:t>
            </a:r>
            <a:endParaRPr sz="805"/>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7"/>
          <p:cNvSpPr txBox="1"/>
          <p:nvPr>
            <p:ph idx="1" type="body"/>
          </p:nvPr>
        </p:nvSpPr>
        <p:spPr>
          <a:xfrm>
            <a:off x="1572600" y="149075"/>
            <a:ext cx="5998800" cy="605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2500">
                <a:solidFill>
                  <a:schemeClr val="lt1"/>
                </a:solidFill>
              </a:rPr>
              <a:t>Bibliography　　　</a:t>
            </a:r>
            <a:r>
              <a:rPr lang="en" sz="2500">
                <a:solidFill>
                  <a:schemeClr val="lt1"/>
                </a:solidFill>
              </a:rPr>
              <a:t>参考文献</a:t>
            </a:r>
            <a:endParaRPr sz="2500">
              <a:solidFill>
                <a:schemeClr val="lt1"/>
              </a:solidFill>
            </a:endParaRPr>
          </a:p>
        </p:txBody>
      </p:sp>
      <p:sp>
        <p:nvSpPr>
          <p:cNvPr id="254" name="Google Shape;254;p27"/>
          <p:cNvSpPr txBox="1"/>
          <p:nvPr/>
        </p:nvSpPr>
        <p:spPr>
          <a:xfrm>
            <a:off x="323475" y="652475"/>
            <a:ext cx="8714700" cy="4025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lang="en" sz="1000">
                <a:solidFill>
                  <a:schemeClr val="dk2"/>
                </a:solidFill>
              </a:rPr>
              <a:t>1.Do we Need Nuclear Energy to Stop Climate Change? </a:t>
            </a:r>
            <a:r>
              <a:rPr lang="en" sz="1000">
                <a:solidFill>
                  <a:schemeClr val="dk2"/>
                </a:solidFill>
                <a:uFill>
                  <a:noFill/>
                </a:uFill>
                <a:hlinkClick r:id="rId3">
                  <a:extLst>
                    <a:ext uri="{A12FA001-AC4F-418D-AE19-62706E023703}">
                      <ahyp:hlinkClr val="tx"/>
                    </a:ext>
                  </a:extLst>
                </a:hlinkClick>
              </a:rPr>
              <a:t>https://www.youtube.com/watch?v=EhAemz1v7dQ</a:t>
            </a:r>
            <a:r>
              <a:rPr lang="en" sz="1000">
                <a:solidFill>
                  <a:schemeClr val="dk2"/>
                </a:solidFill>
              </a:rPr>
              <a:t> Author: Kurzgesagt- in a nutshell. </a:t>
            </a:r>
            <a:br>
              <a:rPr lang="en" sz="1000">
                <a:solidFill>
                  <a:schemeClr val="dk2"/>
                </a:solidFill>
              </a:rPr>
            </a:br>
            <a:r>
              <a:rPr lang="en" sz="1000">
                <a:solidFill>
                  <a:schemeClr val="dk2"/>
                </a:solidFill>
              </a:rPr>
              <a:t>   Date:   13/04/2021</a:t>
            </a:r>
            <a:endParaRPr sz="1000">
              <a:solidFill>
                <a:schemeClr val="dk2"/>
              </a:solidFill>
            </a:endParaRPr>
          </a:p>
          <a:p>
            <a:pPr indent="0" lvl="0" marL="0" marR="0" rtl="0" algn="l">
              <a:lnSpc>
                <a:spcPct val="115000"/>
              </a:lnSpc>
              <a:spcBef>
                <a:spcPts val="1200"/>
              </a:spcBef>
              <a:spcAft>
                <a:spcPts val="0"/>
              </a:spcAft>
              <a:buNone/>
            </a:pPr>
            <a:r>
              <a:rPr lang="en" sz="1000">
                <a:solidFill>
                  <a:schemeClr val="dk2"/>
                </a:solidFill>
              </a:rPr>
              <a:t>2. University of Sydney’s radiation calculator </a:t>
            </a:r>
            <a:r>
              <a:rPr lang="en" sz="1000">
                <a:solidFill>
                  <a:schemeClr val="dk2"/>
                </a:solidFill>
                <a:uFill>
                  <a:noFill/>
                </a:uFill>
                <a:hlinkClick r:id="rId4">
                  <a:extLst>
                    <a:ext uri="{A12FA001-AC4F-418D-AE19-62706E023703}">
                      <ahyp:hlinkClr val="tx"/>
                    </a:ext>
                  </a:extLst>
                </a:hlinkClick>
              </a:rPr>
              <a:t>https://scilearn.sydney.edu.au/fychemistry/calculators/radiation_dose.shtml</a:t>
            </a:r>
            <a:r>
              <a:rPr lang="en" sz="1000">
                <a:solidFill>
                  <a:schemeClr val="dk2"/>
                </a:solidFill>
              </a:rPr>
              <a:t> </a:t>
            </a:r>
            <a:endParaRPr sz="1000">
              <a:solidFill>
                <a:schemeClr val="dk2"/>
              </a:solidFill>
            </a:endParaRPr>
          </a:p>
          <a:p>
            <a:pPr indent="0" lvl="0" marL="0" marR="0" rtl="0" algn="l">
              <a:lnSpc>
                <a:spcPct val="115000"/>
              </a:lnSpc>
              <a:spcBef>
                <a:spcPts val="1200"/>
              </a:spcBef>
              <a:spcAft>
                <a:spcPts val="0"/>
              </a:spcAft>
              <a:buNone/>
            </a:pPr>
            <a:r>
              <a:rPr lang="en" sz="1000">
                <a:solidFill>
                  <a:schemeClr val="dk2"/>
                </a:solidFill>
              </a:rPr>
              <a:t>3. “How many people did nuclear energy kill?” </a:t>
            </a:r>
            <a:r>
              <a:rPr lang="en" sz="1000">
                <a:solidFill>
                  <a:schemeClr val="dk2"/>
                </a:solidFill>
                <a:uFill>
                  <a:noFill/>
                </a:uFill>
                <a:hlinkClick r:id="rId5">
                  <a:extLst>
                    <a:ext uri="{A12FA001-AC4F-418D-AE19-62706E023703}">
                      <ahyp:hlinkClr val="tx"/>
                    </a:ext>
                  </a:extLst>
                </a:hlinkClick>
              </a:rPr>
              <a:t>https://www.youtube.com/watch?v=Jzfpyo-q-RM</a:t>
            </a:r>
            <a:r>
              <a:rPr lang="en" sz="1000">
                <a:solidFill>
                  <a:schemeClr val="dk2"/>
                </a:solidFill>
              </a:rPr>
              <a:t> Author:   </a:t>
            </a:r>
            <a:r>
              <a:rPr lang="en" sz="1000">
                <a:solidFill>
                  <a:schemeClr val="dk2"/>
                </a:solidFill>
              </a:rPr>
              <a:t>Kurzgesagt- in a nutshell. Date: 2/2/2021</a:t>
            </a:r>
            <a:endParaRPr sz="1000">
              <a:solidFill>
                <a:schemeClr val="dk2"/>
              </a:solidFill>
            </a:endParaRPr>
          </a:p>
          <a:p>
            <a:pPr indent="0" lvl="0" marL="0" marR="0" rtl="0" algn="l">
              <a:lnSpc>
                <a:spcPct val="115000"/>
              </a:lnSpc>
              <a:spcBef>
                <a:spcPts val="1200"/>
              </a:spcBef>
              <a:spcAft>
                <a:spcPts val="0"/>
              </a:spcAft>
              <a:buNone/>
            </a:pPr>
            <a:r>
              <a:rPr lang="en" sz="1000">
                <a:solidFill>
                  <a:schemeClr val="dk2"/>
                </a:solidFill>
              </a:rPr>
              <a:t>4.Introduction to radioactive waste management </a:t>
            </a:r>
            <a:r>
              <a:rPr lang="en" sz="1000">
                <a:solidFill>
                  <a:schemeClr val="dk2"/>
                </a:solidFill>
                <a:uFill>
                  <a:noFill/>
                </a:uFill>
                <a:hlinkClick r:id="rId6">
                  <a:extLst>
                    <a:ext uri="{A12FA001-AC4F-418D-AE19-62706E023703}">
                      <ahyp:hlinkClr val="tx"/>
                    </a:ext>
                  </a:extLst>
                </a:hlinkClick>
              </a:rPr>
              <a:t>https://www.youtube.com/watch?v=4j_wptct7kA</a:t>
            </a:r>
            <a:r>
              <a:rPr lang="en" sz="1000">
                <a:solidFill>
                  <a:schemeClr val="dk2"/>
                </a:solidFill>
              </a:rPr>
              <a:t> Author: IAEAvideo ,Date:5/7/2019</a:t>
            </a:r>
            <a:endParaRPr sz="1000">
              <a:solidFill>
                <a:schemeClr val="dk2"/>
              </a:solidFill>
            </a:endParaRPr>
          </a:p>
          <a:p>
            <a:pPr indent="0" lvl="0" marL="0" marR="0" rtl="0" algn="l">
              <a:lnSpc>
                <a:spcPct val="115000"/>
              </a:lnSpc>
              <a:spcBef>
                <a:spcPts val="1200"/>
              </a:spcBef>
              <a:spcAft>
                <a:spcPts val="0"/>
              </a:spcAft>
              <a:buNone/>
            </a:pPr>
            <a:r>
              <a:rPr lang="en" sz="1000">
                <a:solidFill>
                  <a:schemeClr val="dk2"/>
                </a:solidFill>
              </a:rPr>
              <a:t>5.Radioactive Waste- the journey to disposal </a:t>
            </a:r>
            <a:r>
              <a:rPr lang="en" sz="1000">
                <a:solidFill>
                  <a:schemeClr val="dk2"/>
                </a:solidFill>
                <a:uFill>
                  <a:noFill/>
                </a:uFill>
                <a:hlinkClick r:id="rId7">
                  <a:extLst>
                    <a:ext uri="{A12FA001-AC4F-418D-AE19-62706E023703}">
                      <ahyp:hlinkClr val="tx"/>
                    </a:ext>
                  </a:extLst>
                </a:hlinkClick>
              </a:rPr>
              <a:t>https://www.iaea.org/newscenter/multimedia/videos/radioactive-waste-journey-disposal</a:t>
            </a:r>
            <a:r>
              <a:rPr lang="en" sz="1000">
                <a:solidFill>
                  <a:schemeClr val="dk2"/>
                </a:solidFill>
              </a:rPr>
              <a:t> Author:</a:t>
            </a:r>
            <a:br>
              <a:rPr lang="en" sz="1000">
                <a:solidFill>
                  <a:schemeClr val="dk2"/>
                </a:solidFill>
              </a:rPr>
            </a:br>
            <a:r>
              <a:rPr lang="en" sz="1000">
                <a:solidFill>
                  <a:schemeClr val="dk2"/>
                </a:solidFill>
              </a:rPr>
              <a:t>    Louise Potterton Date: 23/9/2019</a:t>
            </a:r>
            <a:endParaRPr sz="1000">
              <a:solidFill>
                <a:schemeClr val="dk2"/>
              </a:solidFill>
            </a:endParaRPr>
          </a:p>
          <a:p>
            <a:pPr indent="0" lvl="0" marL="0" marR="0" rtl="0" algn="l">
              <a:lnSpc>
                <a:spcPct val="115000"/>
              </a:lnSpc>
              <a:spcBef>
                <a:spcPts val="1200"/>
              </a:spcBef>
              <a:spcAft>
                <a:spcPts val="0"/>
              </a:spcAft>
              <a:buNone/>
            </a:pPr>
            <a:r>
              <a:rPr lang="en" sz="1000">
                <a:solidFill>
                  <a:schemeClr val="dk2"/>
                </a:solidFill>
              </a:rPr>
              <a:t>6.Videos on GDF (RWM website) </a:t>
            </a:r>
            <a:r>
              <a:rPr lang="en" sz="1000">
                <a:solidFill>
                  <a:schemeClr val="dk2"/>
                </a:solidFill>
                <a:uFill>
                  <a:noFill/>
                </a:uFill>
                <a:hlinkClick r:id="rId8">
                  <a:extLst>
                    <a:ext uri="{A12FA001-AC4F-418D-AE19-62706E023703}">
                      <ahyp:hlinkClr val="tx"/>
                    </a:ext>
                  </a:extLst>
                </a:hlinkClick>
              </a:rPr>
              <a:t>https://www.gov.uk/guidance/geological-disposal</a:t>
            </a:r>
            <a:r>
              <a:rPr lang="en" sz="1000">
                <a:solidFill>
                  <a:schemeClr val="dk2"/>
                </a:solidFill>
              </a:rPr>
              <a:t> Author: Radioactive Waste Management. Date:3/11/2020</a:t>
            </a:r>
            <a:endParaRPr sz="1000">
              <a:solidFill>
                <a:schemeClr val="dk2"/>
              </a:solidFill>
            </a:endParaRPr>
          </a:p>
          <a:p>
            <a:pPr indent="0" lvl="0" marL="0" marR="0" rtl="0" algn="l">
              <a:lnSpc>
                <a:spcPct val="115000"/>
              </a:lnSpc>
              <a:spcBef>
                <a:spcPts val="1200"/>
              </a:spcBef>
              <a:spcAft>
                <a:spcPts val="0"/>
              </a:spcAft>
              <a:buNone/>
            </a:pPr>
            <a:r>
              <a:rPr lang="en" sz="1000">
                <a:solidFill>
                  <a:schemeClr val="dk2"/>
                </a:solidFill>
              </a:rPr>
              <a:t>7. “Is Nuclear Fusion The Answer To Clean Energy?” </a:t>
            </a:r>
            <a:r>
              <a:rPr lang="en" sz="1000">
                <a:solidFill>
                  <a:schemeClr val="dk2"/>
                </a:solidFill>
                <a:uFill>
                  <a:noFill/>
                </a:uFill>
                <a:hlinkClick r:id="rId9">
                  <a:extLst>
                    <a:ext uri="{A12FA001-AC4F-418D-AE19-62706E023703}">
                      <ahyp:hlinkClr val="tx"/>
                    </a:ext>
                  </a:extLst>
                </a:hlinkClick>
              </a:rPr>
              <a:t>https://www.youtube.com/watch?v=vPS-epGPJmg</a:t>
            </a:r>
            <a:r>
              <a:rPr lang="en" sz="1000">
                <a:solidFill>
                  <a:schemeClr val="dk2"/>
                </a:solidFill>
              </a:rPr>
              <a:t> Author: CNBC Date: 29/10/2019</a:t>
            </a:r>
            <a:endParaRPr sz="1000">
              <a:solidFill>
                <a:schemeClr val="dk2"/>
              </a:solidFill>
            </a:endParaRPr>
          </a:p>
          <a:p>
            <a:pPr indent="0" lvl="0" marL="0" marR="0" rtl="0" algn="l">
              <a:lnSpc>
                <a:spcPct val="115000"/>
              </a:lnSpc>
              <a:spcBef>
                <a:spcPts val="1200"/>
              </a:spcBef>
              <a:spcAft>
                <a:spcPts val="0"/>
              </a:spcAft>
              <a:buNone/>
            </a:pPr>
            <a:r>
              <a:rPr lang="en" sz="1000">
                <a:solidFill>
                  <a:schemeClr val="dk2"/>
                </a:solidFill>
              </a:rPr>
              <a:t>8.Electricity map </a:t>
            </a:r>
            <a:r>
              <a:rPr lang="en" sz="1000">
                <a:solidFill>
                  <a:schemeClr val="dk2"/>
                </a:solidFill>
                <a:uFill>
                  <a:noFill/>
                </a:uFill>
                <a:hlinkClick r:id="rId10">
                  <a:extLst>
                    <a:ext uri="{A12FA001-AC4F-418D-AE19-62706E023703}">
                      <ahyp:hlinkClr val="tx"/>
                    </a:ext>
                  </a:extLst>
                </a:hlinkClick>
              </a:rPr>
              <a:t>https://www.electricitymap.org/map</a:t>
            </a:r>
            <a:r>
              <a:rPr lang="en" sz="1000">
                <a:solidFill>
                  <a:schemeClr val="dk2"/>
                </a:solidFill>
              </a:rPr>
              <a:t> Author: ElectricityMap date:2021</a:t>
            </a:r>
            <a:endParaRPr sz="1000">
              <a:solidFill>
                <a:schemeClr val="dk2"/>
              </a:solidFill>
            </a:endParaRPr>
          </a:p>
          <a:p>
            <a:pPr indent="0" lvl="0" marL="0" marR="0" rtl="0" algn="l">
              <a:lnSpc>
                <a:spcPct val="115000"/>
              </a:lnSpc>
              <a:spcBef>
                <a:spcPts val="1200"/>
              </a:spcBef>
              <a:spcAft>
                <a:spcPts val="0"/>
              </a:spcAft>
              <a:buNone/>
            </a:pPr>
            <a:r>
              <a:rPr lang="en" sz="1000">
                <a:solidFill>
                  <a:schemeClr val="dk2"/>
                </a:solidFill>
              </a:rPr>
              <a:t>9.Nuclear Power in Japan </a:t>
            </a:r>
            <a:r>
              <a:rPr lang="en" sz="1000">
                <a:solidFill>
                  <a:schemeClr val="dk2"/>
                </a:solidFill>
                <a:uFill>
                  <a:noFill/>
                </a:uFill>
                <a:hlinkClick r:id="rId11">
                  <a:extLst>
                    <a:ext uri="{A12FA001-AC4F-418D-AE19-62706E023703}">
                      <ahyp:hlinkClr val="tx"/>
                    </a:ext>
                  </a:extLst>
                </a:hlinkClick>
              </a:rPr>
              <a:t>https://world-nuclear.org/information-library/country-profiles/countries-g-n/japan-nuclear-power.aspx</a:t>
            </a:r>
            <a:r>
              <a:rPr lang="en" sz="1000">
                <a:solidFill>
                  <a:schemeClr val="dk2"/>
                </a:solidFill>
              </a:rPr>
              <a:t>   Date:June 2021</a:t>
            </a:r>
            <a:br>
              <a:rPr lang="en" sz="1000">
                <a:solidFill>
                  <a:schemeClr val="dk2"/>
                </a:solidFill>
              </a:rPr>
            </a:br>
            <a:br>
              <a:rPr lang="en" sz="1000">
                <a:solidFill>
                  <a:schemeClr val="dk2"/>
                </a:solidFill>
              </a:rPr>
            </a:br>
            <a:r>
              <a:rPr lang="en" sz="1000">
                <a:solidFill>
                  <a:schemeClr val="dk2"/>
                </a:solidFill>
              </a:rPr>
              <a:t>10:State of Japanese policy about  nuclear power plant </a:t>
            </a:r>
            <a:r>
              <a:rPr lang="en" sz="1000">
                <a:solidFill>
                  <a:schemeClr val="dk2"/>
                </a:solidFill>
                <a:uFill>
                  <a:noFill/>
                </a:uFill>
                <a:hlinkClick r:id="rId12">
                  <a:extLst>
                    <a:ext uri="{A12FA001-AC4F-418D-AE19-62706E023703}">
                      <ahyp:hlinkClr val="tx"/>
                    </a:ext>
                  </a:extLst>
                </a:hlinkClick>
              </a:rPr>
              <a:t>https://www.enecho.meti.go.jp/about/special/johoteikyo/qa_nuclear.html</a:t>
            </a:r>
            <a:r>
              <a:rPr lang="en" sz="1000">
                <a:solidFill>
                  <a:schemeClr val="dk2"/>
                </a:solidFill>
              </a:rPr>
              <a:t> Date:March 2021</a:t>
            </a:r>
            <a:endParaRPr sz="1000">
              <a:solidFill>
                <a:schemeClr val="dk2"/>
              </a:solidFill>
            </a:endParaRPr>
          </a:p>
          <a:p>
            <a:pPr indent="0" lvl="0" marL="0" marR="0" rtl="0" algn="l">
              <a:lnSpc>
                <a:spcPct val="115000"/>
              </a:lnSpc>
              <a:spcBef>
                <a:spcPts val="1200"/>
              </a:spcBef>
              <a:spcAft>
                <a:spcPts val="1200"/>
              </a:spcAft>
              <a:buNone/>
            </a:pPr>
            <a:r>
              <a:rPr lang="en" sz="1000">
                <a:solidFill>
                  <a:schemeClr val="dk2"/>
                </a:solidFill>
              </a:rPr>
              <a:t>11. Comparison of cost per KW </a:t>
            </a:r>
            <a:r>
              <a:rPr lang="en" sz="1000">
                <a:solidFill>
                  <a:srgbClr val="222222"/>
                </a:solidFill>
                <a:uFill>
                  <a:noFill/>
                </a:uFill>
                <a:hlinkClick r:id="rId13">
                  <a:extLst>
                    <a:ext uri="{A12FA001-AC4F-418D-AE19-62706E023703}">
                      <ahyp:hlinkClr val="tx"/>
                    </a:ext>
                  </a:extLst>
                </a:hlinkClick>
              </a:rPr>
              <a:t>https://en.wikipedia.org/wiki/Cost_of_electricity_by_source</a:t>
            </a:r>
            <a:r>
              <a:rPr lang="en" sz="1000">
                <a:solidFill>
                  <a:schemeClr val="dk2"/>
                </a:solidFill>
              </a:rPr>
              <a:t> date:2019</a:t>
            </a:r>
            <a:endParaRPr sz="10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8"/>
          <p:cNvSpPr txBox="1"/>
          <p:nvPr>
            <p:ph idx="1" type="body"/>
          </p:nvPr>
        </p:nvSpPr>
        <p:spPr>
          <a:xfrm>
            <a:off x="1457000" y="239325"/>
            <a:ext cx="5998800" cy="605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700"/>
              <a:t>Any questions?</a:t>
            </a:r>
            <a:endParaRPr b="1" sz="3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5" name="Shape 135"/>
        <p:cNvGrpSpPr/>
        <p:nvPr/>
      </p:nvGrpSpPr>
      <p:grpSpPr>
        <a:xfrm>
          <a:off x="0" y="0"/>
          <a:ext cx="0" cy="0"/>
          <a:chOff x="0" y="0"/>
          <a:chExt cx="0" cy="0"/>
        </a:xfrm>
      </p:grpSpPr>
      <p:sp>
        <p:nvSpPr>
          <p:cNvPr id="136" name="Google Shape;136;p14"/>
          <p:cNvSpPr txBox="1"/>
          <p:nvPr>
            <p:ph type="title"/>
          </p:nvPr>
        </p:nvSpPr>
        <p:spPr>
          <a:xfrm>
            <a:off x="311700" y="2095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Table of Contents</a:t>
            </a:r>
            <a:endParaRPr/>
          </a:p>
        </p:txBody>
      </p:sp>
      <p:sp>
        <p:nvSpPr>
          <p:cNvPr id="137" name="Google Shape;137;p14"/>
          <p:cNvSpPr txBox="1"/>
          <p:nvPr>
            <p:ph idx="1" type="body"/>
          </p:nvPr>
        </p:nvSpPr>
        <p:spPr>
          <a:xfrm>
            <a:off x="311700" y="713775"/>
            <a:ext cx="8376600" cy="41769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852"/>
              <a:buNone/>
            </a:pPr>
            <a:r>
              <a:rPr lang="en" sz="1595"/>
              <a:t>１、　</a:t>
            </a:r>
            <a:r>
              <a:rPr lang="en" sz="1595"/>
              <a:t>Personal Goals＋Aim　　　	       個人の目標と目的</a:t>
            </a:r>
            <a:endParaRPr sz="1595"/>
          </a:p>
          <a:p>
            <a:pPr indent="0" lvl="0" marL="0" rtl="0" algn="l">
              <a:lnSpc>
                <a:spcPct val="95000"/>
              </a:lnSpc>
              <a:spcBef>
                <a:spcPts val="1200"/>
              </a:spcBef>
              <a:spcAft>
                <a:spcPts val="0"/>
              </a:spcAft>
              <a:buSzPts val="852"/>
              <a:buNone/>
            </a:pPr>
            <a:r>
              <a:rPr lang="en" sz="1595"/>
              <a:t>２、　Climate Change　　　	           　</a:t>
            </a:r>
            <a:r>
              <a:rPr lang="en"/>
              <a:t>  </a:t>
            </a:r>
            <a:r>
              <a:rPr lang="en" sz="1595"/>
              <a:t>気候変動　　　　　　　　　　　</a:t>
            </a:r>
            <a:endParaRPr sz="1595"/>
          </a:p>
          <a:p>
            <a:pPr indent="0" lvl="0" marL="0" rtl="0" algn="l">
              <a:lnSpc>
                <a:spcPct val="95000"/>
              </a:lnSpc>
              <a:spcBef>
                <a:spcPts val="1200"/>
              </a:spcBef>
              <a:spcAft>
                <a:spcPts val="0"/>
              </a:spcAft>
              <a:buSzPts val="852"/>
              <a:buNone/>
            </a:pPr>
            <a:r>
              <a:rPr lang="en" sz="1595"/>
              <a:t>３、　Introduction To Nuclear Energy　    原子力入門</a:t>
            </a:r>
            <a:endParaRPr sz="1595"/>
          </a:p>
          <a:p>
            <a:pPr indent="0" lvl="0" marL="0" rtl="0" algn="l">
              <a:lnSpc>
                <a:spcPct val="95000"/>
              </a:lnSpc>
              <a:spcBef>
                <a:spcPts val="1200"/>
              </a:spcBef>
              <a:spcAft>
                <a:spcPts val="0"/>
              </a:spcAft>
              <a:buSzPts val="852"/>
              <a:buNone/>
            </a:pPr>
            <a:r>
              <a:rPr lang="en" sz="1595"/>
              <a:t>４、　</a:t>
            </a:r>
            <a:r>
              <a:rPr lang="en" sz="1550"/>
              <a:t>Nuclear Energy Policies　　　           原子力政策</a:t>
            </a:r>
            <a:endParaRPr sz="1550"/>
          </a:p>
          <a:p>
            <a:pPr indent="0" lvl="0" marL="0" rtl="0" algn="l">
              <a:lnSpc>
                <a:spcPct val="95000"/>
              </a:lnSpc>
              <a:spcBef>
                <a:spcPts val="1200"/>
              </a:spcBef>
              <a:spcAft>
                <a:spcPts val="0"/>
              </a:spcAft>
              <a:buSzPts val="852"/>
              <a:buNone/>
            </a:pPr>
            <a:r>
              <a:rPr lang="en" sz="1595"/>
              <a:t>５、　More On Nuclear?　　　                  原子力をもっと知ろう　　　</a:t>
            </a:r>
            <a:endParaRPr sz="1595"/>
          </a:p>
          <a:p>
            <a:pPr indent="0" lvl="0" marL="0" rtl="0" algn="l">
              <a:lnSpc>
                <a:spcPct val="95000"/>
              </a:lnSpc>
              <a:spcBef>
                <a:spcPts val="1200"/>
              </a:spcBef>
              <a:spcAft>
                <a:spcPts val="0"/>
              </a:spcAft>
              <a:buSzPts val="852"/>
              <a:buNone/>
            </a:pPr>
            <a:r>
              <a:rPr lang="en" sz="1595"/>
              <a:t>６、　4 Kinds Of Renewable Energy　　   4種類の再生可能エネルギー　　</a:t>
            </a:r>
            <a:endParaRPr sz="1595"/>
          </a:p>
          <a:p>
            <a:pPr indent="0" lvl="0" marL="0" rtl="0" algn="l">
              <a:lnSpc>
                <a:spcPct val="95000"/>
              </a:lnSpc>
              <a:spcBef>
                <a:spcPts val="1200"/>
              </a:spcBef>
              <a:spcAft>
                <a:spcPts val="0"/>
              </a:spcAft>
              <a:buSzPts val="852"/>
              <a:buNone/>
            </a:pPr>
            <a:r>
              <a:rPr lang="en" sz="1595"/>
              <a:t>７、　Nuclear Fusion　　　  　　　　    核融合　　　</a:t>
            </a:r>
            <a:endParaRPr sz="1595"/>
          </a:p>
          <a:p>
            <a:pPr indent="0" lvl="0" marL="0" rtl="0" algn="l">
              <a:lnSpc>
                <a:spcPct val="95000"/>
              </a:lnSpc>
              <a:spcBef>
                <a:spcPts val="1200"/>
              </a:spcBef>
              <a:spcAft>
                <a:spcPts val="0"/>
              </a:spcAft>
              <a:buSzPts val="852"/>
              <a:buNone/>
            </a:pPr>
            <a:r>
              <a:rPr lang="en" sz="1595"/>
              <a:t>８、　Renewable Energy Sources　　　  再生可能エネルギー源　　</a:t>
            </a:r>
            <a:endParaRPr sz="1595"/>
          </a:p>
          <a:p>
            <a:pPr indent="0" lvl="0" marL="0" rtl="0" algn="l">
              <a:lnSpc>
                <a:spcPct val="95000"/>
              </a:lnSpc>
              <a:spcBef>
                <a:spcPts val="1200"/>
              </a:spcBef>
              <a:spcAft>
                <a:spcPts val="0"/>
              </a:spcAft>
              <a:buSzPts val="852"/>
              <a:buNone/>
            </a:pPr>
            <a:r>
              <a:rPr lang="en" sz="1595"/>
              <a:t>９、　</a:t>
            </a:r>
            <a:r>
              <a:rPr lang="en" sz="1601"/>
              <a:t>Conclusion　　　  　　　　　      結論　　　</a:t>
            </a:r>
            <a:endParaRPr sz="1601"/>
          </a:p>
          <a:p>
            <a:pPr indent="0" lvl="0" marL="0" rtl="0" algn="l">
              <a:lnSpc>
                <a:spcPct val="95000"/>
              </a:lnSpc>
              <a:spcBef>
                <a:spcPts val="1200"/>
              </a:spcBef>
              <a:spcAft>
                <a:spcPts val="0"/>
              </a:spcAft>
              <a:buSzPts val="852"/>
              <a:buNone/>
            </a:pPr>
            <a:r>
              <a:rPr lang="en" sz="1601"/>
              <a:t>１０、</a:t>
            </a:r>
            <a:r>
              <a:rPr lang="en" sz="1600"/>
              <a:t>Bibliography　　　  　　　　　   参考文献　　　</a:t>
            </a:r>
            <a:endParaRPr sz="1600"/>
          </a:p>
          <a:p>
            <a:pPr indent="0" lvl="0" marL="0" rtl="0" algn="l">
              <a:lnSpc>
                <a:spcPct val="95000"/>
              </a:lnSpc>
              <a:spcBef>
                <a:spcPts val="1200"/>
              </a:spcBef>
              <a:spcAft>
                <a:spcPts val="1200"/>
              </a:spcAft>
              <a:buSzPts val="852"/>
              <a:buNone/>
            </a:pPr>
            <a:r>
              <a:rPr lang="en" sz="1600"/>
              <a:t>１１、Questions　　　　　　　　　     質問　　　</a:t>
            </a:r>
            <a:endParaRPr sz="1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5"/>
          <p:cNvSpPr txBox="1"/>
          <p:nvPr>
            <p:ph type="title"/>
          </p:nvPr>
        </p:nvSpPr>
        <p:spPr>
          <a:xfrm>
            <a:off x="819150" y="845600"/>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Personal Goals + Aim		</a:t>
            </a:r>
            <a:r>
              <a:rPr lang="en"/>
              <a:t>個人の目標と目的</a:t>
            </a:r>
            <a:endParaRPr/>
          </a:p>
        </p:txBody>
      </p:sp>
      <p:sp>
        <p:nvSpPr>
          <p:cNvPr id="143" name="Google Shape;143;p15"/>
          <p:cNvSpPr txBox="1"/>
          <p:nvPr>
            <p:ph idx="1" type="body"/>
          </p:nvPr>
        </p:nvSpPr>
        <p:spPr>
          <a:xfrm>
            <a:off x="311700" y="1660625"/>
            <a:ext cx="8520600" cy="3829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t>Our Goal: Communicate across cultures in a scientific environment, and try hard to express our own opinions beyond the language barrier.</a:t>
            </a:r>
            <a:br>
              <a:rPr lang="en" sz="1500"/>
            </a:br>
            <a:r>
              <a:rPr lang="en" sz="1500"/>
              <a:t>科学的な環境の中で、文化を超えたコミュニケーションを行い、言葉の壁を越えて自分の意見を表現することを心がけ</a:t>
            </a:r>
            <a:r>
              <a:rPr lang="en" sz="1500"/>
              <a:t>ます。</a:t>
            </a:r>
            <a:endParaRPr sz="1500"/>
          </a:p>
          <a:p>
            <a:pPr indent="0" lvl="0" marL="0" rtl="0" algn="l">
              <a:spcBef>
                <a:spcPts val="1200"/>
              </a:spcBef>
              <a:spcAft>
                <a:spcPts val="0"/>
              </a:spcAft>
              <a:buNone/>
            </a:pPr>
            <a:r>
              <a:t/>
            </a:r>
            <a:endParaRPr/>
          </a:p>
          <a:p>
            <a:pPr indent="0" lvl="0" marL="0" rtl="0" algn="l">
              <a:spcBef>
                <a:spcPts val="1200"/>
              </a:spcBef>
              <a:spcAft>
                <a:spcPts val="0"/>
              </a:spcAft>
              <a:buNone/>
            </a:pPr>
            <a:r>
              <a:rPr lang="en" sz="1700"/>
              <a:t>Our Aim: Extend our knowledge of</a:t>
            </a:r>
            <a:r>
              <a:rPr lang="en" sz="1700"/>
              <a:t> nuclear energy, compare it to alternative energy sources and advise a government minister to agree to building more nuclear power plants as a suitable solution for climate change.</a:t>
            </a:r>
            <a:br>
              <a:rPr lang="en" sz="1500"/>
            </a:br>
            <a:r>
              <a:rPr lang="en" sz="1500"/>
              <a:t>原子力に関する知識の幅を広げ、代わりになるエネルギー源と比較し、政府大臣に、適切な一時的解決策として、より多くの原子力発電所の設置に同意するよう説得します。</a:t>
            </a:r>
            <a:endParaRPr sz="1300">
              <a:solidFill>
                <a:srgbClr val="202124"/>
              </a:solidFill>
              <a:highlight>
                <a:srgbClr val="F8F9FA"/>
              </a:highlight>
            </a:endParaRPr>
          </a:p>
          <a:p>
            <a:pPr indent="0" lvl="0" marL="0" rtl="0" algn="l">
              <a:spcBef>
                <a:spcPts val="120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6"/>
          <p:cNvSpPr txBox="1"/>
          <p:nvPr>
            <p:ph type="title"/>
          </p:nvPr>
        </p:nvSpPr>
        <p:spPr>
          <a:xfrm>
            <a:off x="1058700" y="343200"/>
            <a:ext cx="6448200" cy="615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Climate Change				</a:t>
            </a:r>
            <a:r>
              <a:rPr lang="en"/>
              <a:t>気候変動</a:t>
            </a:r>
            <a:endParaRPr/>
          </a:p>
        </p:txBody>
      </p:sp>
      <p:sp>
        <p:nvSpPr>
          <p:cNvPr id="149" name="Google Shape;149;p16"/>
          <p:cNvSpPr txBox="1"/>
          <p:nvPr>
            <p:ph idx="1" type="body"/>
          </p:nvPr>
        </p:nvSpPr>
        <p:spPr>
          <a:xfrm>
            <a:off x="6701250" y="3192175"/>
            <a:ext cx="2331600" cy="19512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sz="974"/>
              <a:t>Electricity Map (2021). A map of live energy consumption sources worldwide. (online) Available at: </a:t>
            </a:r>
            <a:r>
              <a:rPr lang="en" sz="974" u="sng">
                <a:solidFill>
                  <a:schemeClr val="hlink"/>
                </a:solidFill>
                <a:hlinkClick r:id="rId3"/>
              </a:rPr>
              <a:t>https://www.electricitymap.org/map</a:t>
            </a:r>
            <a:r>
              <a:rPr lang="en" sz="974"/>
              <a:t>. Accessed: 21st July 2021</a:t>
            </a:r>
            <a:endParaRPr sz="974"/>
          </a:p>
          <a:p>
            <a:pPr indent="0" lvl="0" marL="0" rtl="0" algn="l">
              <a:spcBef>
                <a:spcPts val="1200"/>
              </a:spcBef>
              <a:spcAft>
                <a:spcPts val="1200"/>
              </a:spcAft>
              <a:buNone/>
            </a:pPr>
            <a:r>
              <a:rPr lang="en" sz="974"/>
              <a:t>世界各国の様々な発電方法、その割合を見ることができるマップ（2021年版）</a:t>
            </a:r>
            <a:br>
              <a:rPr lang="en" sz="974"/>
            </a:br>
            <a:r>
              <a:rPr lang="en" sz="974"/>
              <a:t>現在世界で使われているエネルギーの消費源をマップで紹介</a:t>
            </a:r>
            <a:r>
              <a:rPr lang="en" sz="1300"/>
              <a:t>　</a:t>
            </a:r>
            <a:br>
              <a:rPr lang="en" sz="1300"/>
            </a:br>
            <a:endParaRPr sz="1300"/>
          </a:p>
        </p:txBody>
      </p:sp>
      <p:pic>
        <p:nvPicPr>
          <p:cNvPr id="150" name="Google Shape;150;p16"/>
          <p:cNvPicPr preferRelativeResize="0"/>
          <p:nvPr/>
        </p:nvPicPr>
        <p:blipFill rotWithShape="1">
          <a:blip r:embed="rId4">
            <a:alphaModFix/>
          </a:blip>
          <a:srcRect b="16632" l="31182" r="36376" t="12015"/>
          <a:stretch/>
        </p:blipFill>
        <p:spPr>
          <a:xfrm>
            <a:off x="293725" y="958788"/>
            <a:ext cx="1824941" cy="2257799"/>
          </a:xfrm>
          <a:prstGeom prst="rect">
            <a:avLst/>
          </a:prstGeom>
          <a:noFill/>
          <a:ln>
            <a:noFill/>
          </a:ln>
        </p:spPr>
      </p:pic>
      <p:pic>
        <p:nvPicPr>
          <p:cNvPr id="151" name="Google Shape;151;p16"/>
          <p:cNvPicPr preferRelativeResize="0"/>
          <p:nvPr/>
        </p:nvPicPr>
        <p:blipFill rotWithShape="1">
          <a:blip r:embed="rId5">
            <a:alphaModFix/>
          </a:blip>
          <a:srcRect b="16100" l="33071" r="26093" t="14111"/>
          <a:stretch/>
        </p:blipFill>
        <p:spPr>
          <a:xfrm>
            <a:off x="2118675" y="958800"/>
            <a:ext cx="2331600" cy="2282569"/>
          </a:xfrm>
          <a:prstGeom prst="rect">
            <a:avLst/>
          </a:prstGeom>
          <a:noFill/>
          <a:ln>
            <a:noFill/>
          </a:ln>
        </p:spPr>
      </p:pic>
      <p:sp>
        <p:nvSpPr>
          <p:cNvPr id="152" name="Google Shape;152;p16"/>
          <p:cNvSpPr txBox="1"/>
          <p:nvPr/>
        </p:nvSpPr>
        <p:spPr>
          <a:xfrm>
            <a:off x="293725" y="2876638"/>
            <a:ext cx="27726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Nunito"/>
                <a:ea typeface="Nunito"/>
                <a:cs typeface="Nunito"/>
                <a:sym typeface="Nunito"/>
              </a:rPr>
              <a:t>UK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41% low carbon</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15% nuclear</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 </a:t>
            </a:r>
            <a:endParaRPr>
              <a:latin typeface="Nunito"/>
              <a:ea typeface="Nunito"/>
              <a:cs typeface="Nunito"/>
              <a:sym typeface="Nunito"/>
            </a:endParaRPr>
          </a:p>
        </p:txBody>
      </p:sp>
      <p:sp>
        <p:nvSpPr>
          <p:cNvPr id="153" name="Google Shape;153;p16"/>
          <p:cNvSpPr txBox="1"/>
          <p:nvPr/>
        </p:nvSpPr>
        <p:spPr>
          <a:xfrm>
            <a:off x="1864350" y="2876650"/>
            <a:ext cx="48369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Nunito"/>
                <a:ea typeface="Nunito"/>
                <a:cs typeface="Nunito"/>
                <a:sym typeface="Nunito"/>
              </a:rPr>
              <a:t>               Japan</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Kyushu                        Kansai</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40% low carbon        32% low carbon</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29% nuclear              23% nuclear</a:t>
            </a:r>
            <a:endParaRPr>
              <a:latin typeface="Nunito"/>
              <a:ea typeface="Nunito"/>
              <a:cs typeface="Nunito"/>
              <a:sym typeface="Nunito"/>
            </a:endParaRPr>
          </a:p>
          <a:p>
            <a:pPr indent="0" lvl="0" marL="0" rtl="0" algn="l">
              <a:spcBef>
                <a:spcPts val="0"/>
              </a:spcBef>
              <a:spcAft>
                <a:spcPts val="0"/>
              </a:spcAft>
              <a:buNone/>
            </a:pPr>
            <a:r>
              <a:t/>
            </a:r>
            <a:endParaRPr sz="1200">
              <a:latin typeface="Nunito"/>
              <a:ea typeface="Nunito"/>
              <a:cs typeface="Nunito"/>
              <a:sym typeface="Nunito"/>
            </a:endParaRPr>
          </a:p>
          <a:p>
            <a:pPr indent="0" lvl="0" marL="0" rtl="0" algn="l">
              <a:spcBef>
                <a:spcPts val="0"/>
              </a:spcBef>
              <a:spcAft>
                <a:spcPts val="0"/>
              </a:spcAft>
              <a:buNone/>
            </a:pPr>
            <a:r>
              <a:t/>
            </a:r>
            <a:endParaRPr sz="1200">
              <a:latin typeface="Nunito"/>
              <a:ea typeface="Nunito"/>
              <a:cs typeface="Nunito"/>
              <a:sym typeface="Nunito"/>
            </a:endParaRPr>
          </a:p>
        </p:txBody>
      </p:sp>
      <p:sp>
        <p:nvSpPr>
          <p:cNvPr id="154" name="Google Shape;154;p16"/>
          <p:cNvSpPr txBox="1"/>
          <p:nvPr/>
        </p:nvSpPr>
        <p:spPr>
          <a:xfrm>
            <a:off x="3974150" y="1510525"/>
            <a:ext cx="5070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p:txBody>
      </p:sp>
      <p:sp>
        <p:nvSpPr>
          <p:cNvPr id="155" name="Google Shape;155;p16"/>
          <p:cNvSpPr txBox="1"/>
          <p:nvPr/>
        </p:nvSpPr>
        <p:spPr>
          <a:xfrm>
            <a:off x="4450275" y="958800"/>
            <a:ext cx="4272900" cy="207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Nunito"/>
                <a:ea typeface="Nunito"/>
                <a:cs typeface="Nunito"/>
                <a:sym typeface="Nunito"/>
              </a:rPr>
              <a:t>The burning of fossil fuels causes environmental and health problems. These include sea level rise, air pollution and increased </a:t>
            </a:r>
            <a:r>
              <a:rPr lang="en" sz="1300">
                <a:latin typeface="Nunito"/>
                <a:ea typeface="Nunito"/>
                <a:cs typeface="Nunito"/>
                <a:sym typeface="Nunito"/>
              </a:rPr>
              <a:t>frequency</a:t>
            </a:r>
            <a:r>
              <a:rPr lang="en" sz="1300">
                <a:latin typeface="Nunito"/>
                <a:ea typeface="Nunito"/>
                <a:cs typeface="Nunito"/>
                <a:sym typeface="Nunito"/>
              </a:rPr>
              <a:t> of extreme weather events. To reduce this governments </a:t>
            </a:r>
            <a:r>
              <a:rPr lang="en" sz="1300">
                <a:latin typeface="Nunito"/>
                <a:ea typeface="Nunito"/>
                <a:cs typeface="Nunito"/>
                <a:sym typeface="Nunito"/>
              </a:rPr>
              <a:t>need</a:t>
            </a:r>
            <a:r>
              <a:rPr lang="en" sz="1300">
                <a:latin typeface="Nunito"/>
                <a:ea typeface="Nunito"/>
                <a:cs typeface="Nunito"/>
                <a:sym typeface="Nunito"/>
              </a:rPr>
              <a:t> to replace them with lower carbon methods. </a:t>
            </a:r>
            <a:br>
              <a:rPr lang="en" sz="1300">
                <a:latin typeface="Nunito"/>
                <a:ea typeface="Nunito"/>
                <a:cs typeface="Nunito"/>
                <a:sym typeface="Nunito"/>
              </a:rPr>
            </a:br>
            <a:r>
              <a:rPr lang="en" sz="1100">
                <a:latin typeface="Nunito"/>
                <a:ea typeface="Nunito"/>
                <a:cs typeface="Nunito"/>
                <a:sym typeface="Nunito"/>
              </a:rPr>
              <a:t>化石燃料の燃焼は、環境問題や健康問題を引き起こします。例えば、海面上昇、大気汚染、異常気象の発生頻度の増加などです。この問題を解決するために、政府は化石燃料をより低炭素な方法に置き換える必要があります。</a:t>
            </a:r>
            <a:endParaRPr sz="1100">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p:txBody>
      </p:sp>
      <p:cxnSp>
        <p:nvCxnSpPr>
          <p:cNvPr id="156" name="Google Shape;156;p16"/>
          <p:cNvCxnSpPr/>
          <p:nvPr/>
        </p:nvCxnSpPr>
        <p:spPr>
          <a:xfrm>
            <a:off x="2993800" y="2311375"/>
            <a:ext cx="699600" cy="880800"/>
          </a:xfrm>
          <a:prstGeom prst="straightConnector1">
            <a:avLst/>
          </a:prstGeom>
          <a:noFill/>
          <a:ln cap="flat" cmpd="sng" w="9525">
            <a:solidFill>
              <a:schemeClr val="dk2"/>
            </a:solidFill>
            <a:prstDash val="solid"/>
            <a:round/>
            <a:headEnd len="med" w="med" type="none"/>
            <a:tailEnd len="med" w="med" type="none"/>
          </a:ln>
        </p:spPr>
      </p:cxnSp>
      <p:cxnSp>
        <p:nvCxnSpPr>
          <p:cNvPr id="157" name="Google Shape;157;p16"/>
          <p:cNvCxnSpPr/>
          <p:nvPr/>
        </p:nvCxnSpPr>
        <p:spPr>
          <a:xfrm flipH="1">
            <a:off x="2316800" y="2658775"/>
            <a:ext cx="99600" cy="533400"/>
          </a:xfrm>
          <a:prstGeom prst="straightConnector1">
            <a:avLst/>
          </a:prstGeom>
          <a:noFill/>
          <a:ln cap="flat" cmpd="sng" w="9525">
            <a:solidFill>
              <a:schemeClr val="dk2"/>
            </a:solidFill>
            <a:prstDash val="solid"/>
            <a:round/>
            <a:headEnd len="med" w="med" type="none"/>
            <a:tailEnd len="med" w="med" type="none"/>
          </a:ln>
        </p:spPr>
      </p:cxnSp>
      <p:sp>
        <p:nvSpPr>
          <p:cNvPr id="158" name="Google Shape;158;p16"/>
          <p:cNvSpPr txBox="1"/>
          <p:nvPr/>
        </p:nvSpPr>
        <p:spPr>
          <a:xfrm>
            <a:off x="293725" y="3880725"/>
            <a:ext cx="36804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Nunito"/>
                <a:ea typeface="Nunito"/>
                <a:cs typeface="Nunito"/>
                <a:sym typeface="Nunito"/>
              </a:rPr>
              <a:t>Before 2011, Japan sourced 30% of its energy from nuclear and had policies in place to increase this to 40% by 2017. However in 2019 nuclear only contributed 7.5% of energy.</a:t>
            </a:r>
            <a:endParaRPr>
              <a:latin typeface="Calibri"/>
              <a:ea typeface="Calibri"/>
              <a:cs typeface="Calibri"/>
              <a:sym typeface="Calibri"/>
            </a:endParaRPr>
          </a:p>
        </p:txBody>
      </p:sp>
      <p:sp>
        <p:nvSpPr>
          <p:cNvPr id="159" name="Google Shape;159;p16"/>
          <p:cNvSpPr txBox="1"/>
          <p:nvPr/>
        </p:nvSpPr>
        <p:spPr>
          <a:xfrm>
            <a:off x="3693400" y="3880725"/>
            <a:ext cx="3119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2</a:t>
            </a:r>
            <a:r>
              <a:rPr lang="en" sz="1100">
                <a:latin typeface="Calibri"/>
                <a:ea typeface="Calibri"/>
                <a:cs typeface="Calibri"/>
                <a:sym typeface="Calibri"/>
              </a:rPr>
              <a:t>011年以前、日本はエネルギーの30％を原子力でまかなっており、2017年までに40％に引き上げる政策をとっていました。しかし、2019年には原子力のエネルギー貢献度は7.5％にとどまりました</a:t>
            </a:r>
            <a:r>
              <a:rPr lang="en" sz="1600">
                <a:latin typeface="Calibri"/>
                <a:ea typeface="Calibri"/>
                <a:cs typeface="Calibri"/>
                <a:sym typeface="Calibri"/>
              </a:rPr>
              <a:t>。</a:t>
            </a:r>
            <a:endParaRPr sz="16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7"/>
          <p:cNvSpPr txBox="1"/>
          <p:nvPr>
            <p:ph type="title"/>
          </p:nvPr>
        </p:nvSpPr>
        <p:spPr>
          <a:xfrm>
            <a:off x="819150" y="406525"/>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Introduction To Nuclear Energy	</a:t>
            </a:r>
            <a:r>
              <a:rPr lang="en"/>
              <a:t>原子力入門</a:t>
            </a:r>
            <a:r>
              <a:rPr lang="en"/>
              <a:t> </a:t>
            </a:r>
            <a:endParaRPr/>
          </a:p>
        </p:txBody>
      </p:sp>
      <p:sp>
        <p:nvSpPr>
          <p:cNvPr id="165" name="Google Shape;165;p17"/>
          <p:cNvSpPr txBox="1"/>
          <p:nvPr>
            <p:ph idx="1" type="body"/>
          </p:nvPr>
        </p:nvSpPr>
        <p:spPr>
          <a:xfrm>
            <a:off x="819150" y="847825"/>
            <a:ext cx="8520600" cy="131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500"/>
              <a:t>Covering how this works and positives and negatives</a:t>
            </a:r>
            <a:br>
              <a:rPr lang="en"/>
            </a:br>
            <a:r>
              <a:rPr lang="en"/>
              <a:t>核エネルギーの長所と短所をどのように補うか</a:t>
            </a:r>
            <a:br>
              <a:rPr lang="en"/>
            </a:br>
            <a:endParaRPr sz="1500"/>
          </a:p>
        </p:txBody>
      </p:sp>
      <p:sp>
        <p:nvSpPr>
          <p:cNvPr id="166" name="Google Shape;166;p17"/>
          <p:cNvSpPr txBox="1"/>
          <p:nvPr/>
        </p:nvSpPr>
        <p:spPr>
          <a:xfrm>
            <a:off x="278800" y="3198675"/>
            <a:ext cx="2873400" cy="24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Advantages（</a:t>
            </a:r>
            <a:r>
              <a:rPr lang="en"/>
              <a:t>長所）</a:t>
            </a:r>
            <a:endParaRPr/>
          </a:p>
          <a:p>
            <a:pPr indent="-317500" lvl="0" marL="457200" rtl="0" algn="l">
              <a:spcBef>
                <a:spcPts val="0"/>
              </a:spcBef>
              <a:spcAft>
                <a:spcPts val="0"/>
              </a:spcAft>
              <a:buSzPts val="1400"/>
              <a:buChar char="●"/>
            </a:pPr>
            <a:r>
              <a:rPr lang="en"/>
              <a:t>Carbon-free</a:t>
            </a:r>
            <a:endParaRPr/>
          </a:p>
          <a:p>
            <a:pPr indent="0" lvl="0" marL="457200" rtl="0" algn="l">
              <a:spcBef>
                <a:spcPts val="0"/>
              </a:spcBef>
              <a:spcAft>
                <a:spcPts val="0"/>
              </a:spcAft>
              <a:buNone/>
            </a:pPr>
            <a:r>
              <a:rPr lang="en" sz="1200"/>
              <a:t>脱炭素</a:t>
            </a:r>
            <a:r>
              <a:rPr lang="en" sz="1200"/>
              <a:t> </a:t>
            </a:r>
            <a:endParaRPr sz="1200"/>
          </a:p>
          <a:p>
            <a:pPr indent="-317500" lvl="0" marL="457200" rtl="0" algn="l">
              <a:spcBef>
                <a:spcPts val="0"/>
              </a:spcBef>
              <a:spcAft>
                <a:spcPts val="0"/>
              </a:spcAft>
              <a:buSzPts val="1400"/>
              <a:buChar char="●"/>
            </a:pPr>
            <a:r>
              <a:rPr lang="en"/>
              <a:t>High Energy Conversion Efficiency</a:t>
            </a:r>
            <a:endParaRPr/>
          </a:p>
          <a:p>
            <a:pPr indent="0" lvl="0" marL="457200" rtl="0" algn="l">
              <a:spcBef>
                <a:spcPts val="0"/>
              </a:spcBef>
              <a:spcAft>
                <a:spcPts val="0"/>
              </a:spcAft>
              <a:buNone/>
            </a:pPr>
            <a:r>
              <a:rPr lang="en" sz="1200"/>
              <a:t>高いエネルギー変換効率</a:t>
            </a:r>
            <a:endParaRPr sz="12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67" name="Google Shape;167;p17"/>
          <p:cNvPicPr preferRelativeResize="0"/>
          <p:nvPr/>
        </p:nvPicPr>
        <p:blipFill>
          <a:blip r:embed="rId3">
            <a:alphaModFix/>
          </a:blip>
          <a:stretch>
            <a:fillRect/>
          </a:stretch>
        </p:blipFill>
        <p:spPr>
          <a:xfrm>
            <a:off x="6114350" y="3144525"/>
            <a:ext cx="3029649" cy="1949200"/>
          </a:xfrm>
          <a:prstGeom prst="rect">
            <a:avLst/>
          </a:prstGeom>
          <a:noFill/>
          <a:ln>
            <a:noFill/>
          </a:ln>
        </p:spPr>
      </p:pic>
      <p:sp>
        <p:nvSpPr>
          <p:cNvPr id="168" name="Google Shape;168;p17"/>
          <p:cNvSpPr txBox="1"/>
          <p:nvPr/>
        </p:nvSpPr>
        <p:spPr>
          <a:xfrm>
            <a:off x="311700" y="1452425"/>
            <a:ext cx="85206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latin typeface="Nunito"/>
                <a:ea typeface="Nunito"/>
                <a:cs typeface="Nunito"/>
                <a:sym typeface="Nunito"/>
              </a:rPr>
              <a:t>Nuclear power plants use a fissile isotope of Uranium as fuel. As the Uranium undergoes fission within the reactor, the cooling water of the reactor is passed </a:t>
            </a:r>
            <a:r>
              <a:rPr lang="en" sz="1500">
                <a:latin typeface="Nunito"/>
                <a:ea typeface="Nunito"/>
                <a:cs typeface="Nunito"/>
                <a:sym typeface="Nunito"/>
              </a:rPr>
              <a:t>through</a:t>
            </a:r>
            <a:r>
              <a:rPr lang="en" sz="1500">
                <a:latin typeface="Nunito"/>
                <a:ea typeface="Nunito"/>
                <a:cs typeface="Nunito"/>
                <a:sym typeface="Nunito"/>
              </a:rPr>
              <a:t> a heat exchanger and turns water into steam, driving a turbine. It is designed this way so that water that is in contact with the core never enters the </a:t>
            </a:r>
            <a:r>
              <a:rPr lang="en" sz="1500">
                <a:latin typeface="Nunito"/>
                <a:ea typeface="Nunito"/>
                <a:cs typeface="Nunito"/>
                <a:sym typeface="Nunito"/>
              </a:rPr>
              <a:t>environment</a:t>
            </a:r>
            <a:r>
              <a:rPr lang="en" sz="1500">
                <a:latin typeface="Nunito"/>
                <a:ea typeface="Nunito"/>
                <a:cs typeface="Nunito"/>
                <a:sym typeface="Nunito"/>
              </a:rPr>
              <a:t>.</a:t>
            </a:r>
            <a:endParaRPr sz="1500">
              <a:latin typeface="Nunito"/>
              <a:ea typeface="Nunito"/>
              <a:cs typeface="Nunito"/>
              <a:sym typeface="Nunito"/>
            </a:endParaRPr>
          </a:p>
          <a:p>
            <a:pPr indent="0" lvl="0" marL="0" rtl="0" algn="l">
              <a:spcBef>
                <a:spcPts val="0"/>
              </a:spcBef>
              <a:spcAft>
                <a:spcPts val="0"/>
              </a:spcAft>
              <a:buNone/>
            </a:pPr>
            <a:r>
              <a:rPr lang="en" sz="1200">
                <a:latin typeface="Nunito"/>
                <a:ea typeface="Nunito"/>
                <a:cs typeface="Nunito"/>
                <a:sym typeface="Nunito"/>
              </a:rPr>
              <a:t>原子力発電所では、核分裂性同位元素であるウランを燃料として使用する。ウランが原子炉内で核分裂を起こすと、原子炉の冷却水が熱交換器を通過して水を蒸気に変え、タービンを回します。このように設計されているので、炉心に接触した水が環境に入ることはありません。</a:t>
            </a:r>
            <a:endParaRPr sz="1200">
              <a:latin typeface="Nunito"/>
              <a:ea typeface="Nunito"/>
              <a:cs typeface="Nunito"/>
              <a:sym typeface="Nunito"/>
            </a:endParaRPr>
          </a:p>
        </p:txBody>
      </p:sp>
      <p:sp>
        <p:nvSpPr>
          <p:cNvPr id="169" name="Google Shape;169;p17"/>
          <p:cNvSpPr txBox="1"/>
          <p:nvPr/>
        </p:nvSpPr>
        <p:spPr>
          <a:xfrm>
            <a:off x="3135300" y="2933825"/>
            <a:ext cx="28734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Disadvantages（短所）</a:t>
            </a:r>
            <a:endParaRPr/>
          </a:p>
          <a:p>
            <a:pPr indent="-317500" lvl="0" marL="457200" rtl="0" algn="l">
              <a:spcBef>
                <a:spcPts val="0"/>
              </a:spcBef>
              <a:spcAft>
                <a:spcPts val="0"/>
              </a:spcAft>
              <a:buSzPts val="1400"/>
              <a:buChar char="●"/>
            </a:pPr>
            <a:r>
              <a:rPr lang="en"/>
              <a:t>Nuclear waste</a:t>
            </a:r>
            <a:endParaRPr/>
          </a:p>
          <a:p>
            <a:pPr indent="0" lvl="0" marL="457200" rtl="0" algn="l">
              <a:spcBef>
                <a:spcPts val="0"/>
              </a:spcBef>
              <a:spcAft>
                <a:spcPts val="0"/>
              </a:spcAft>
              <a:buNone/>
            </a:pPr>
            <a:r>
              <a:rPr lang="en" sz="1200"/>
              <a:t>放射性廃棄物</a:t>
            </a:r>
            <a:endParaRPr sz="1200"/>
          </a:p>
          <a:p>
            <a:pPr indent="-317500" lvl="0" marL="457200" rtl="0" algn="l">
              <a:spcBef>
                <a:spcPts val="0"/>
              </a:spcBef>
              <a:spcAft>
                <a:spcPts val="0"/>
              </a:spcAft>
              <a:buSzPts val="1400"/>
              <a:buChar char="●"/>
            </a:pPr>
            <a:r>
              <a:rPr lang="en"/>
              <a:t>Very High Upfront Cost</a:t>
            </a:r>
            <a:endParaRPr/>
          </a:p>
          <a:p>
            <a:pPr indent="0" lvl="0" marL="457200" rtl="0" algn="l">
              <a:spcBef>
                <a:spcPts val="0"/>
              </a:spcBef>
              <a:spcAft>
                <a:spcPts val="0"/>
              </a:spcAft>
              <a:buNone/>
            </a:pPr>
            <a:r>
              <a:rPr lang="en" sz="1200"/>
              <a:t>初期費用が非常に高い</a:t>
            </a:r>
            <a:endParaRPr sz="1200"/>
          </a:p>
          <a:p>
            <a:pPr indent="-317500" lvl="0" marL="457200" rtl="0" algn="l">
              <a:spcBef>
                <a:spcPts val="0"/>
              </a:spcBef>
              <a:spcAft>
                <a:spcPts val="0"/>
              </a:spcAft>
              <a:buSzPts val="1400"/>
              <a:buChar char="●"/>
            </a:pPr>
            <a:r>
              <a:rPr lang="en"/>
              <a:t>Many people feel fear</a:t>
            </a:r>
            <a:endParaRPr/>
          </a:p>
          <a:p>
            <a:pPr indent="0" lvl="0" marL="0" rtl="0" algn="l">
              <a:spcBef>
                <a:spcPts val="0"/>
              </a:spcBef>
              <a:spcAft>
                <a:spcPts val="0"/>
              </a:spcAft>
              <a:buNone/>
            </a:pPr>
            <a:r>
              <a:rPr lang="en"/>
              <a:t>         </a:t>
            </a:r>
            <a:r>
              <a:rPr lang="en" sz="1200"/>
              <a:t>恐怖を感じている人が多い</a:t>
            </a: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8"/>
          <p:cNvSpPr txBox="1"/>
          <p:nvPr>
            <p:ph type="title"/>
          </p:nvPr>
        </p:nvSpPr>
        <p:spPr>
          <a:xfrm>
            <a:off x="426700" y="4337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Nuclear Energy Policies          原子力政策</a:t>
            </a:r>
            <a:endParaRPr/>
          </a:p>
          <a:p>
            <a:pPr indent="0" lvl="0" marL="0" rtl="0" algn="l">
              <a:spcBef>
                <a:spcPts val="0"/>
              </a:spcBef>
              <a:spcAft>
                <a:spcPts val="0"/>
              </a:spcAft>
              <a:buNone/>
            </a:pPr>
            <a:r>
              <a:t/>
            </a:r>
            <a:endParaRPr/>
          </a:p>
        </p:txBody>
      </p:sp>
      <p:sp>
        <p:nvSpPr>
          <p:cNvPr id="175" name="Google Shape;175;p18"/>
          <p:cNvSpPr txBox="1"/>
          <p:nvPr>
            <p:ph idx="1" type="body"/>
          </p:nvPr>
        </p:nvSpPr>
        <p:spPr>
          <a:xfrm>
            <a:off x="264025" y="1241075"/>
            <a:ext cx="4120200" cy="357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018"/>
              <a:buNone/>
            </a:pPr>
            <a:r>
              <a:rPr lang="en" sz="2235">
                <a:solidFill>
                  <a:srgbClr val="202124"/>
                </a:solidFill>
                <a:latin typeface="Arial"/>
                <a:ea typeface="Arial"/>
                <a:cs typeface="Arial"/>
                <a:sym typeface="Arial"/>
              </a:rPr>
              <a:t>UK　</a:t>
            </a:r>
            <a:r>
              <a:rPr lang="en" sz="2235">
                <a:solidFill>
                  <a:srgbClr val="202124"/>
                </a:solidFill>
                <a:latin typeface="Arial"/>
                <a:ea typeface="Arial"/>
                <a:cs typeface="Arial"/>
                <a:sym typeface="Arial"/>
              </a:rPr>
              <a:t>英国</a:t>
            </a:r>
            <a:endParaRPr sz="1535">
              <a:solidFill>
                <a:srgbClr val="202124"/>
              </a:solidFill>
              <a:latin typeface="Arial"/>
              <a:ea typeface="Arial"/>
              <a:cs typeface="Arial"/>
              <a:sym typeface="Arial"/>
            </a:endParaRPr>
          </a:p>
          <a:p>
            <a:pPr indent="0" lvl="0" marL="0" rtl="0" algn="l">
              <a:lnSpc>
                <a:spcPct val="100000"/>
              </a:lnSpc>
              <a:spcBef>
                <a:spcPts val="1200"/>
              </a:spcBef>
              <a:spcAft>
                <a:spcPts val="0"/>
              </a:spcAft>
              <a:buSzPts val="1018"/>
              <a:buNone/>
            </a:pPr>
            <a:r>
              <a:rPr lang="en" sz="1600">
                <a:solidFill>
                  <a:srgbClr val="202124"/>
                </a:solidFill>
                <a:latin typeface="Arial"/>
                <a:ea typeface="Arial"/>
                <a:cs typeface="Arial"/>
                <a:sym typeface="Arial"/>
              </a:rPr>
              <a:t>The UK government considers nuclear energy as a way to achieve net zero.</a:t>
            </a:r>
            <a:br>
              <a:rPr lang="en" sz="1600">
                <a:solidFill>
                  <a:srgbClr val="202124"/>
                </a:solidFill>
                <a:latin typeface="Arial"/>
                <a:ea typeface="Arial"/>
                <a:cs typeface="Arial"/>
                <a:sym typeface="Arial"/>
              </a:rPr>
            </a:br>
            <a:r>
              <a:rPr lang="en" sz="1200">
                <a:solidFill>
                  <a:srgbClr val="202124"/>
                </a:solidFill>
                <a:latin typeface="Arial"/>
                <a:ea typeface="Arial"/>
                <a:cs typeface="Arial"/>
                <a:sym typeface="Arial"/>
              </a:rPr>
              <a:t>イギリス政府は、ネットゼロ（温室効果ガスあるいは二酸化炭素（CO2）の排出量から吸収量と除去量を差し引いた合計をゼロにすること)を実現する方法として原子力を考えています。</a:t>
            </a:r>
            <a:endParaRPr sz="1000">
              <a:solidFill>
                <a:srgbClr val="202124"/>
              </a:solidFill>
              <a:latin typeface="Arial"/>
              <a:ea typeface="Arial"/>
              <a:cs typeface="Arial"/>
              <a:sym typeface="Arial"/>
            </a:endParaRPr>
          </a:p>
          <a:p>
            <a:pPr indent="0" lvl="0" marL="0" rtl="0" algn="l">
              <a:lnSpc>
                <a:spcPct val="100000"/>
              </a:lnSpc>
              <a:spcBef>
                <a:spcPts val="1200"/>
              </a:spcBef>
              <a:spcAft>
                <a:spcPts val="0"/>
              </a:spcAft>
              <a:buSzPts val="1018"/>
              <a:buNone/>
            </a:pPr>
            <a:r>
              <a:rPr lang="en" sz="1600">
                <a:solidFill>
                  <a:srgbClr val="202124"/>
                </a:solidFill>
                <a:latin typeface="Arial"/>
                <a:ea typeface="Arial"/>
                <a:cs typeface="Arial"/>
                <a:sym typeface="Arial"/>
              </a:rPr>
              <a:t>The UK approved ten sites for nuclear reactors in 2010, including Hinkley Point C, where there are two 1600 MW reactors under construction</a:t>
            </a:r>
            <a:br>
              <a:rPr lang="en" sz="1600">
                <a:solidFill>
                  <a:srgbClr val="202124"/>
                </a:solidFill>
                <a:latin typeface="Arial"/>
                <a:ea typeface="Arial"/>
                <a:cs typeface="Arial"/>
                <a:sym typeface="Arial"/>
              </a:rPr>
            </a:br>
            <a:r>
              <a:rPr lang="en" sz="1200">
                <a:solidFill>
                  <a:srgbClr val="202124"/>
                </a:solidFill>
                <a:latin typeface="Arial"/>
                <a:ea typeface="Arial"/>
                <a:cs typeface="Arial"/>
                <a:sym typeface="Arial"/>
              </a:rPr>
              <a:t>英国は2010年に、1600MWの原子炉を2基建設中のヒンクリーポイントCを含む10カ所の原子炉建設を承認しました。</a:t>
            </a:r>
            <a:br>
              <a:rPr lang="en" sz="1600">
                <a:solidFill>
                  <a:srgbClr val="202124"/>
                </a:solidFill>
                <a:latin typeface="Arial"/>
                <a:ea typeface="Arial"/>
                <a:cs typeface="Arial"/>
                <a:sym typeface="Arial"/>
              </a:rPr>
            </a:br>
            <a:endParaRPr sz="1600">
              <a:solidFill>
                <a:srgbClr val="202124"/>
              </a:solidFill>
              <a:latin typeface="Arial"/>
              <a:ea typeface="Arial"/>
              <a:cs typeface="Arial"/>
              <a:sym typeface="Arial"/>
            </a:endParaRPr>
          </a:p>
          <a:p>
            <a:pPr indent="0" lvl="0" marL="0" rtl="0" algn="l">
              <a:lnSpc>
                <a:spcPct val="100000"/>
              </a:lnSpc>
              <a:spcBef>
                <a:spcPts val="1200"/>
              </a:spcBef>
              <a:spcAft>
                <a:spcPts val="0"/>
              </a:spcAft>
              <a:buSzPts val="1018"/>
              <a:buNone/>
            </a:pPr>
            <a:r>
              <a:t/>
            </a:r>
            <a:endParaRPr sz="1580">
              <a:solidFill>
                <a:srgbClr val="202124"/>
              </a:solidFill>
              <a:latin typeface="Arial"/>
              <a:ea typeface="Arial"/>
              <a:cs typeface="Arial"/>
              <a:sym typeface="Arial"/>
            </a:endParaRPr>
          </a:p>
          <a:p>
            <a:pPr indent="0" lvl="0" marL="0" rtl="0" algn="l">
              <a:lnSpc>
                <a:spcPct val="100000"/>
              </a:lnSpc>
              <a:spcBef>
                <a:spcPts val="1200"/>
              </a:spcBef>
              <a:spcAft>
                <a:spcPts val="0"/>
              </a:spcAft>
              <a:buSzPts val="1018"/>
              <a:buNone/>
            </a:pPr>
            <a:r>
              <a:t/>
            </a:r>
            <a:endParaRPr sz="2135">
              <a:solidFill>
                <a:srgbClr val="202124"/>
              </a:solidFill>
              <a:latin typeface="Arial"/>
              <a:ea typeface="Arial"/>
              <a:cs typeface="Arial"/>
              <a:sym typeface="Arial"/>
            </a:endParaRPr>
          </a:p>
          <a:p>
            <a:pPr indent="0" lvl="0" marL="0" rtl="0" algn="l">
              <a:lnSpc>
                <a:spcPct val="100000"/>
              </a:lnSpc>
              <a:spcBef>
                <a:spcPts val="1200"/>
              </a:spcBef>
              <a:spcAft>
                <a:spcPts val="1200"/>
              </a:spcAft>
              <a:buSzPts val="1018"/>
              <a:buNone/>
            </a:pPr>
            <a:r>
              <a:t/>
            </a:r>
            <a:endParaRPr sz="2135">
              <a:solidFill>
                <a:srgbClr val="202124"/>
              </a:solidFill>
              <a:latin typeface="Arial"/>
              <a:ea typeface="Arial"/>
              <a:cs typeface="Arial"/>
              <a:sym typeface="Arial"/>
            </a:endParaRPr>
          </a:p>
        </p:txBody>
      </p:sp>
      <p:sp>
        <p:nvSpPr>
          <p:cNvPr id="176" name="Google Shape;176;p18"/>
          <p:cNvSpPr txBox="1"/>
          <p:nvPr/>
        </p:nvSpPr>
        <p:spPr>
          <a:xfrm>
            <a:off x="4325500" y="1053275"/>
            <a:ext cx="4621800" cy="39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200"/>
              <a:t>Japan　日本</a:t>
            </a:r>
            <a:endParaRPr sz="2200"/>
          </a:p>
          <a:p>
            <a:pPr indent="0" lvl="0" marL="0" rtl="0" algn="l">
              <a:spcBef>
                <a:spcPts val="0"/>
              </a:spcBef>
              <a:spcAft>
                <a:spcPts val="0"/>
              </a:spcAft>
              <a:buNone/>
            </a:pPr>
            <a:br>
              <a:rPr lang="en" sz="1500"/>
            </a:br>
            <a:r>
              <a:rPr lang="en" sz="1600">
                <a:solidFill>
                  <a:srgbClr val="202124"/>
                </a:solidFill>
              </a:rPr>
              <a:t>After the Fuku</a:t>
            </a:r>
            <a:r>
              <a:rPr lang="en" sz="1600">
                <a:solidFill>
                  <a:srgbClr val="202124"/>
                </a:solidFill>
              </a:rPr>
              <a:t>shima </a:t>
            </a:r>
            <a:r>
              <a:rPr lang="en" sz="1600">
                <a:solidFill>
                  <a:srgbClr val="202124"/>
                </a:solidFill>
              </a:rPr>
              <a:t>accident, the Japanese </a:t>
            </a:r>
            <a:r>
              <a:rPr lang="en" sz="1600">
                <a:solidFill>
                  <a:srgbClr val="202124"/>
                </a:solidFill>
              </a:rPr>
              <a:t>g</a:t>
            </a:r>
            <a:r>
              <a:rPr lang="en" sz="1600">
                <a:solidFill>
                  <a:srgbClr val="202124"/>
                </a:solidFill>
              </a:rPr>
              <a:t>overnment  decided to reduce the amount </a:t>
            </a:r>
            <a:br>
              <a:rPr lang="en" sz="1600">
                <a:solidFill>
                  <a:srgbClr val="202124"/>
                </a:solidFill>
              </a:rPr>
            </a:br>
            <a:r>
              <a:rPr lang="en" sz="1600">
                <a:solidFill>
                  <a:srgbClr val="202124"/>
                </a:solidFill>
              </a:rPr>
              <a:t>o</a:t>
            </a:r>
            <a:r>
              <a:rPr lang="en" sz="1600">
                <a:solidFill>
                  <a:srgbClr val="202124"/>
                </a:solidFill>
              </a:rPr>
              <a:t>f reactors.</a:t>
            </a:r>
            <a:br>
              <a:rPr lang="en" sz="1600"/>
            </a:br>
            <a:r>
              <a:rPr lang="en" sz="1200">
                <a:solidFill>
                  <a:srgbClr val="202124"/>
                </a:solidFill>
              </a:rPr>
              <a:t>福島の事故の後、日本政府は原子炉の数を削減することを決めました。</a:t>
            </a:r>
            <a:br>
              <a:rPr lang="en" sz="1900"/>
            </a:br>
            <a:endParaRPr sz="1900"/>
          </a:p>
          <a:p>
            <a:pPr indent="0" lvl="0" marL="0" marR="0" rtl="0" algn="l">
              <a:lnSpc>
                <a:spcPct val="100000"/>
              </a:lnSpc>
              <a:spcBef>
                <a:spcPts val="0"/>
              </a:spcBef>
              <a:spcAft>
                <a:spcPts val="1200"/>
              </a:spcAft>
              <a:buClr>
                <a:srgbClr val="000000"/>
              </a:buClr>
              <a:buSzPts val="1018"/>
              <a:buFont typeface="Arial"/>
              <a:buNone/>
            </a:pPr>
            <a:r>
              <a:rPr lang="en" sz="1600">
                <a:solidFill>
                  <a:srgbClr val="202124"/>
                </a:solidFill>
              </a:rPr>
              <a:t>First, two reactors were restarted, with a further eight having restarted since.</a:t>
            </a:r>
            <a:br>
              <a:rPr lang="en" sz="1600">
                <a:solidFill>
                  <a:srgbClr val="202124"/>
                </a:solidFill>
              </a:rPr>
            </a:br>
            <a:r>
              <a:rPr lang="en" sz="1600">
                <a:solidFill>
                  <a:srgbClr val="202124"/>
                </a:solidFill>
              </a:rPr>
              <a:t>16 reactors are currently in the process of restart approval.</a:t>
            </a:r>
            <a:br>
              <a:rPr lang="en" sz="1900"/>
            </a:br>
            <a:r>
              <a:rPr lang="en" sz="1200">
                <a:solidFill>
                  <a:srgbClr val="202124"/>
                </a:solidFill>
              </a:rPr>
              <a:t>最初の2基が再稼働し、その後さらに8基が再稼働しました。現在、16基の原子炉が再稼働の承認を受けています。</a:t>
            </a:r>
            <a:endParaRPr sz="1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9"/>
          <p:cNvSpPr txBox="1"/>
          <p:nvPr>
            <p:ph type="title"/>
          </p:nvPr>
        </p:nvSpPr>
        <p:spPr>
          <a:xfrm>
            <a:off x="819150" y="424750"/>
            <a:ext cx="7505700" cy="690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More On Nuclear    </a:t>
            </a:r>
            <a:r>
              <a:rPr lang="en"/>
              <a:t>原子力をもっと知ろう</a:t>
            </a:r>
            <a:endParaRPr/>
          </a:p>
        </p:txBody>
      </p:sp>
      <p:sp>
        <p:nvSpPr>
          <p:cNvPr id="182" name="Google Shape;182;p19"/>
          <p:cNvSpPr txBox="1"/>
          <p:nvPr>
            <p:ph idx="1" type="body"/>
          </p:nvPr>
        </p:nvSpPr>
        <p:spPr>
          <a:xfrm>
            <a:off x="527650" y="1181050"/>
            <a:ext cx="4547700" cy="38787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 sz="1700"/>
              <a:t>A major problem with nuclear is the bad press it has </a:t>
            </a:r>
            <a:r>
              <a:rPr lang="en" sz="1700"/>
              <a:t>received</a:t>
            </a:r>
            <a:r>
              <a:rPr lang="en" sz="1700"/>
              <a:t> in the past.</a:t>
            </a:r>
            <a:br>
              <a:rPr lang="en" sz="1500"/>
            </a:br>
            <a:r>
              <a:rPr lang="en" sz="1200"/>
              <a:t>原子力の大きな問題点は、過去に受けた悪評です。</a:t>
            </a:r>
            <a:endParaRPr sz="1200"/>
          </a:p>
          <a:p>
            <a:pPr indent="0" lvl="0" marL="0" rtl="0" algn="l">
              <a:lnSpc>
                <a:spcPct val="95000"/>
              </a:lnSpc>
              <a:spcBef>
                <a:spcPts val="1200"/>
              </a:spcBef>
              <a:spcAft>
                <a:spcPts val="1200"/>
              </a:spcAft>
              <a:buNone/>
            </a:pPr>
            <a:r>
              <a:rPr lang="en" sz="1700"/>
              <a:t>On Monday we played a game where we matched a radiation dose to an activity.</a:t>
            </a:r>
            <a:br>
              <a:rPr lang="en" sz="1500"/>
            </a:br>
            <a:r>
              <a:rPr lang="en" sz="1200"/>
              <a:t>月曜日には、放射線量と活動内容を一致させるゲームを行いました。</a:t>
            </a:r>
            <a:br>
              <a:rPr lang="en" sz="1500"/>
            </a:br>
            <a:br>
              <a:rPr lang="en" sz="1500"/>
            </a:br>
            <a:r>
              <a:rPr lang="en" sz="1700"/>
              <a:t>No one died directly from the Fukushima Daiichi nuclear disaster. Only 31 emergency workers died in Chernobyl nuclear disaster and we would predict a further 160 deaths from thyroid cancer.</a:t>
            </a:r>
            <a:br>
              <a:rPr lang="en" sz="1500"/>
            </a:br>
            <a:r>
              <a:rPr lang="en" sz="1200"/>
              <a:t>福島第一原発の事故の影響で直接亡くなった人はいません。チェルノブイリ原発事故での緊急作業員の死亡者数は31名に過ぎず、甲状腺がんによる死亡者数はさらに160名に上ると予測されます。</a:t>
            </a:r>
            <a:endParaRPr sz="1200"/>
          </a:p>
        </p:txBody>
      </p:sp>
      <p:pic>
        <p:nvPicPr>
          <p:cNvPr id="183" name="Google Shape;183;p19"/>
          <p:cNvPicPr preferRelativeResize="0"/>
          <p:nvPr/>
        </p:nvPicPr>
        <p:blipFill rotWithShape="1">
          <a:blip r:embed="rId3">
            <a:alphaModFix/>
          </a:blip>
          <a:srcRect b="11190" l="2124" r="4268" t="4229"/>
          <a:stretch/>
        </p:blipFill>
        <p:spPr>
          <a:xfrm>
            <a:off x="5018750" y="2709550"/>
            <a:ext cx="3847598" cy="1955451"/>
          </a:xfrm>
          <a:prstGeom prst="rect">
            <a:avLst/>
          </a:prstGeom>
          <a:noFill/>
          <a:ln>
            <a:noFill/>
          </a:ln>
        </p:spPr>
      </p:pic>
      <p:sp>
        <p:nvSpPr>
          <p:cNvPr id="184" name="Google Shape;184;p19"/>
          <p:cNvSpPr txBox="1"/>
          <p:nvPr>
            <p:ph idx="1" type="body"/>
          </p:nvPr>
        </p:nvSpPr>
        <p:spPr>
          <a:xfrm>
            <a:off x="5488200" y="4665000"/>
            <a:ext cx="3655800" cy="478500"/>
          </a:xfrm>
          <a:prstGeom prst="rect">
            <a:avLst/>
          </a:prstGeom>
        </p:spPr>
        <p:txBody>
          <a:bodyPr anchorCtr="0" anchor="t" bIns="91425" lIns="91425" spcFirstLastPara="1" rIns="91425" wrap="square" tIns="91425">
            <a:normAutofit/>
          </a:bodyPr>
          <a:lstStyle/>
          <a:p>
            <a:pPr indent="0" lvl="0" marL="0" rtl="0" algn="l">
              <a:lnSpc>
                <a:spcPct val="80000"/>
              </a:lnSpc>
              <a:spcBef>
                <a:spcPts val="0"/>
              </a:spcBef>
              <a:spcAft>
                <a:spcPts val="1200"/>
              </a:spcAft>
              <a:buSzPts val="935"/>
              <a:buNone/>
            </a:pPr>
            <a:r>
              <a:rPr lang="en" sz="805"/>
              <a:t>Kurzgesagt - In a Nutshell. (2021). How Many People Did Nuclear Energy Kill? Nuclear Death Toll. [video]. Available at: </a:t>
            </a:r>
            <a:r>
              <a:rPr lang="en" sz="805" u="sng">
                <a:solidFill>
                  <a:schemeClr val="hlink"/>
                </a:solidFill>
                <a:hlinkClick r:id="rId4"/>
              </a:rPr>
              <a:t>https://www.youtube.com/watch?v=Jzfpyo-q-RM</a:t>
            </a:r>
            <a:r>
              <a:rPr lang="en" sz="805"/>
              <a:t> (Accessed: 21 July 2021)</a:t>
            </a:r>
            <a:endParaRPr sz="805"/>
          </a:p>
        </p:txBody>
      </p:sp>
      <p:sp>
        <p:nvSpPr>
          <p:cNvPr id="185" name="Google Shape;185;p19"/>
          <p:cNvSpPr txBox="1"/>
          <p:nvPr/>
        </p:nvSpPr>
        <p:spPr>
          <a:xfrm>
            <a:off x="5075350" y="1064700"/>
            <a:ext cx="3734400" cy="160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The number of deaths </a:t>
            </a:r>
            <a:r>
              <a:rPr lang="en">
                <a:latin typeface="Calibri"/>
                <a:ea typeface="Calibri"/>
                <a:cs typeface="Calibri"/>
                <a:sym typeface="Calibri"/>
              </a:rPr>
              <a:t>every</a:t>
            </a:r>
            <a:r>
              <a:rPr lang="en">
                <a:latin typeface="Calibri"/>
                <a:ea typeface="Calibri"/>
                <a:cs typeface="Calibri"/>
                <a:sym typeface="Calibri"/>
              </a:rPr>
              <a:t> 50 years if 1 </a:t>
            </a:r>
            <a:r>
              <a:rPr lang="en">
                <a:latin typeface="Calibri"/>
                <a:ea typeface="Calibri"/>
                <a:cs typeface="Calibri"/>
                <a:sym typeface="Calibri"/>
              </a:rPr>
              <a:t>Terawatt Hour is produced every year. (20 Terawatt Hours is equivalent to the annual energy consumed by 27000 EU citizens)</a:t>
            </a:r>
            <a:r>
              <a:rPr lang="en">
                <a:latin typeface="Calibri"/>
                <a:ea typeface="Calibri"/>
                <a:cs typeface="Calibri"/>
                <a:sym typeface="Calibri"/>
              </a:rPr>
              <a:t> </a:t>
            </a:r>
            <a:br>
              <a:rPr lang="en">
                <a:latin typeface="Calibri"/>
                <a:ea typeface="Calibri"/>
                <a:cs typeface="Calibri"/>
                <a:sym typeface="Calibri"/>
              </a:rPr>
            </a:br>
            <a:r>
              <a:rPr lang="en" sz="1200">
                <a:latin typeface="Calibri"/>
                <a:ea typeface="Calibri"/>
                <a:cs typeface="Calibri"/>
                <a:sym typeface="Calibri"/>
              </a:rPr>
              <a:t>毎年1TWhを生産した場合の50年ごとの死亡者数。(20TWhは、EU市民27000人が1年間に消費するエネルギーに相当する）。</a:t>
            </a:r>
            <a:endParaRPr sz="1200">
              <a:latin typeface="Calibri"/>
              <a:ea typeface="Calibri"/>
              <a:cs typeface="Calibri"/>
              <a:sym typeface="Calibri"/>
            </a:endParaRPr>
          </a:p>
        </p:txBody>
      </p:sp>
      <p:cxnSp>
        <p:nvCxnSpPr>
          <p:cNvPr id="186" name="Google Shape;186;p19"/>
          <p:cNvCxnSpPr/>
          <p:nvPr/>
        </p:nvCxnSpPr>
        <p:spPr>
          <a:xfrm>
            <a:off x="6766275" y="2478000"/>
            <a:ext cx="48600" cy="1875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0"/>
          <p:cNvSpPr txBox="1"/>
          <p:nvPr>
            <p:ph type="title"/>
          </p:nvPr>
        </p:nvSpPr>
        <p:spPr>
          <a:xfrm>
            <a:off x="819150" y="437900"/>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Hydroelectric Energy			</a:t>
            </a:r>
            <a:r>
              <a:rPr lang="en"/>
              <a:t>水力エネルギー</a:t>
            </a:r>
            <a:endParaRPr/>
          </a:p>
        </p:txBody>
      </p:sp>
      <p:sp>
        <p:nvSpPr>
          <p:cNvPr id="192" name="Google Shape;192;p20"/>
          <p:cNvSpPr txBox="1"/>
          <p:nvPr>
            <p:ph idx="1" type="body"/>
          </p:nvPr>
        </p:nvSpPr>
        <p:spPr>
          <a:xfrm>
            <a:off x="311700" y="1152475"/>
            <a:ext cx="8520600" cy="3834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1500"/>
              <a:t>Hydroelectric power stations use a dam to convert the potential energy of water to electricity.</a:t>
            </a:r>
            <a:br>
              <a:rPr lang="en"/>
            </a:br>
            <a:r>
              <a:rPr lang="en" sz="1200"/>
              <a:t>水力発電所は、ダムを利用して水の位置エネルギーを電気に変換します。</a:t>
            </a:r>
            <a:endParaRPr sz="1200"/>
          </a:p>
          <a:p>
            <a:pPr indent="0" lvl="0" marL="0" rtl="0" algn="l">
              <a:spcBef>
                <a:spcPts val="1200"/>
              </a:spcBef>
              <a:spcAft>
                <a:spcPts val="0"/>
              </a:spcAft>
              <a:buNone/>
            </a:pPr>
            <a:r>
              <a:rPr lang="en" sz="1500"/>
              <a:t>In locations where the geography allows their use they are a preferable </a:t>
            </a:r>
            <a:r>
              <a:rPr lang="en" sz="1500"/>
              <a:t>type of renewable energy due to their low cost and consistent energy production.</a:t>
            </a:r>
            <a:br>
              <a:rPr lang="en" sz="1500"/>
            </a:br>
            <a:r>
              <a:rPr lang="en" sz="1200"/>
              <a:t>地理的に使用可能な場所では、低コストで安定したエネルギー生産が可能なため、再生可能エネルギーとして好まれています。</a:t>
            </a:r>
            <a:endParaRPr sz="1200"/>
          </a:p>
          <a:p>
            <a:pPr indent="0" lvl="0" marL="0" rtl="0" algn="l">
              <a:lnSpc>
                <a:spcPct val="95000"/>
              </a:lnSpc>
              <a:spcBef>
                <a:spcPts val="1200"/>
              </a:spcBef>
              <a:spcAft>
                <a:spcPts val="0"/>
              </a:spcAft>
              <a:buNone/>
            </a:pPr>
            <a:r>
              <a:rPr lang="en" sz="1400"/>
              <a:t>Advantages</a:t>
            </a:r>
            <a:endParaRPr sz="1400"/>
          </a:p>
          <a:p>
            <a:pPr indent="-317500" lvl="0" marL="457200" marR="0" rtl="0" algn="l">
              <a:lnSpc>
                <a:spcPct val="95000"/>
              </a:lnSpc>
              <a:spcBef>
                <a:spcPts val="0"/>
              </a:spcBef>
              <a:spcAft>
                <a:spcPts val="0"/>
              </a:spcAft>
              <a:buSzPts val="1400"/>
              <a:buChar char="●"/>
            </a:pPr>
            <a:r>
              <a:rPr lang="en" sz="1400"/>
              <a:t>Renewable 　</a:t>
            </a:r>
            <a:r>
              <a:rPr lang="en" sz="1200"/>
              <a:t>再生可能</a:t>
            </a:r>
            <a:endParaRPr sz="1200"/>
          </a:p>
          <a:p>
            <a:pPr indent="-317500" lvl="0" marL="457200" marR="0" rtl="0" algn="l">
              <a:lnSpc>
                <a:spcPct val="95000"/>
              </a:lnSpc>
              <a:spcBef>
                <a:spcPts val="0"/>
              </a:spcBef>
              <a:spcAft>
                <a:spcPts val="0"/>
              </a:spcAft>
              <a:buSzPts val="1400"/>
              <a:buChar char="●"/>
            </a:pPr>
            <a:r>
              <a:rPr lang="en" sz="1400"/>
              <a:t>Low Ongoing Cost 　</a:t>
            </a:r>
            <a:r>
              <a:rPr lang="en" sz="1200"/>
              <a:t>安い運用費</a:t>
            </a:r>
            <a:endParaRPr sz="1200"/>
          </a:p>
          <a:p>
            <a:pPr indent="-317500" lvl="0" marL="457200" marR="0" rtl="0" algn="l">
              <a:lnSpc>
                <a:spcPct val="95000"/>
              </a:lnSpc>
              <a:spcBef>
                <a:spcPts val="0"/>
              </a:spcBef>
              <a:spcAft>
                <a:spcPts val="0"/>
              </a:spcAft>
              <a:buSzPts val="1400"/>
              <a:buChar char="●"/>
            </a:pPr>
            <a:r>
              <a:rPr lang="en" sz="1400"/>
              <a:t>Consistent energy production 　</a:t>
            </a:r>
            <a:r>
              <a:rPr lang="en" sz="1200"/>
              <a:t>継続的なエネルギー生産</a:t>
            </a:r>
            <a:endParaRPr sz="1200"/>
          </a:p>
          <a:p>
            <a:pPr indent="0" lvl="0" marL="0" rtl="0" algn="l">
              <a:lnSpc>
                <a:spcPct val="95000"/>
              </a:lnSpc>
              <a:spcBef>
                <a:spcPts val="0"/>
              </a:spcBef>
              <a:spcAft>
                <a:spcPts val="0"/>
              </a:spcAft>
              <a:buNone/>
            </a:pPr>
            <a:r>
              <a:t/>
            </a:r>
            <a:endParaRPr sz="1400"/>
          </a:p>
          <a:p>
            <a:pPr indent="0" lvl="0" marL="0" rtl="0" algn="l">
              <a:lnSpc>
                <a:spcPct val="95000"/>
              </a:lnSpc>
              <a:spcBef>
                <a:spcPts val="0"/>
              </a:spcBef>
              <a:spcAft>
                <a:spcPts val="0"/>
              </a:spcAft>
              <a:buNone/>
            </a:pPr>
            <a:r>
              <a:rPr lang="en" sz="1400"/>
              <a:t>Disadvantages</a:t>
            </a:r>
            <a:endParaRPr sz="1400"/>
          </a:p>
          <a:p>
            <a:pPr indent="-317500" lvl="0" marL="457200" marR="0" rtl="0" algn="l">
              <a:lnSpc>
                <a:spcPct val="95000"/>
              </a:lnSpc>
              <a:spcBef>
                <a:spcPts val="0"/>
              </a:spcBef>
              <a:spcAft>
                <a:spcPts val="0"/>
              </a:spcAft>
              <a:buSzPts val="1400"/>
              <a:buChar char="●"/>
            </a:pPr>
            <a:r>
              <a:rPr lang="en" sz="1400"/>
              <a:t>Limited Plant Locations </a:t>
            </a:r>
            <a:endParaRPr sz="1400"/>
          </a:p>
          <a:p>
            <a:pPr indent="0" lvl="0" marL="457200" marR="0" rtl="0" algn="l">
              <a:lnSpc>
                <a:spcPct val="95000"/>
              </a:lnSpc>
              <a:spcBef>
                <a:spcPts val="0"/>
              </a:spcBef>
              <a:spcAft>
                <a:spcPts val="0"/>
              </a:spcAft>
              <a:buNone/>
            </a:pPr>
            <a:r>
              <a:rPr lang="en" sz="1200"/>
              <a:t>建設可能な場所が限られる </a:t>
            </a:r>
            <a:endParaRPr sz="1200"/>
          </a:p>
          <a:p>
            <a:pPr indent="-317500" lvl="0" marL="457200" marR="0" rtl="0" algn="l">
              <a:lnSpc>
                <a:spcPct val="95000"/>
              </a:lnSpc>
              <a:spcBef>
                <a:spcPts val="0"/>
              </a:spcBef>
              <a:spcAft>
                <a:spcPts val="0"/>
              </a:spcAft>
              <a:buSzPts val="1400"/>
              <a:buChar char="●"/>
            </a:pPr>
            <a:r>
              <a:rPr lang="en" sz="1400"/>
              <a:t>Flood Risk</a:t>
            </a:r>
            <a:r>
              <a:rPr lang="en"/>
              <a:t> 　</a:t>
            </a:r>
            <a:r>
              <a:rPr lang="en" sz="1200"/>
              <a:t>洪水の恐れ</a:t>
            </a:r>
            <a:endParaRPr sz="1200"/>
          </a:p>
          <a:p>
            <a:pPr indent="-317500" lvl="0" marL="457200" marR="0" rtl="0" algn="l">
              <a:lnSpc>
                <a:spcPct val="95000"/>
              </a:lnSpc>
              <a:spcBef>
                <a:spcPts val="0"/>
              </a:spcBef>
              <a:spcAft>
                <a:spcPts val="0"/>
              </a:spcAft>
              <a:buSzPts val="1400"/>
              <a:buChar char="●"/>
            </a:pPr>
            <a:r>
              <a:rPr lang="en" sz="1400"/>
              <a:t>Release  carbon dioxide and methane</a:t>
            </a:r>
            <a:endParaRPr sz="1400"/>
          </a:p>
          <a:p>
            <a:pPr indent="0" lvl="0" marL="457200" marR="0" rtl="0" algn="l">
              <a:lnSpc>
                <a:spcPct val="95000"/>
              </a:lnSpc>
              <a:spcBef>
                <a:spcPts val="0"/>
              </a:spcBef>
              <a:spcAft>
                <a:spcPts val="0"/>
              </a:spcAft>
              <a:buNone/>
            </a:pPr>
            <a:r>
              <a:rPr lang="en" sz="1200"/>
              <a:t>二酸化炭素やメタンの排出</a:t>
            </a:r>
            <a:endParaRPr sz="1200"/>
          </a:p>
        </p:txBody>
      </p:sp>
      <p:pic>
        <p:nvPicPr>
          <p:cNvPr id="193" name="Google Shape;193;p20"/>
          <p:cNvPicPr preferRelativeResize="0"/>
          <p:nvPr/>
        </p:nvPicPr>
        <p:blipFill>
          <a:blip r:embed="rId3">
            <a:alphaModFix/>
          </a:blip>
          <a:stretch>
            <a:fillRect/>
          </a:stretch>
        </p:blipFill>
        <p:spPr>
          <a:xfrm>
            <a:off x="5463500" y="2671825"/>
            <a:ext cx="3554274" cy="2369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1"/>
          <p:cNvSpPr txBox="1"/>
          <p:nvPr>
            <p:ph type="title"/>
          </p:nvPr>
        </p:nvSpPr>
        <p:spPr>
          <a:xfrm>
            <a:off x="1279000" y="375475"/>
            <a:ext cx="7030500" cy="99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Geothermal Energy			</a:t>
            </a:r>
            <a:r>
              <a:rPr lang="en"/>
              <a:t>地熱エネルギー</a:t>
            </a:r>
            <a:endParaRPr/>
          </a:p>
        </p:txBody>
      </p:sp>
      <p:sp>
        <p:nvSpPr>
          <p:cNvPr id="199" name="Google Shape;199;p21"/>
          <p:cNvSpPr txBox="1"/>
          <p:nvPr>
            <p:ph idx="1" type="body"/>
          </p:nvPr>
        </p:nvSpPr>
        <p:spPr>
          <a:xfrm>
            <a:off x="311700" y="904200"/>
            <a:ext cx="8520600" cy="4040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500"/>
              <a:t>Geothermal energy is produced from below ground heat. This heat can be used to </a:t>
            </a:r>
            <a:r>
              <a:rPr lang="en" sz="1500"/>
              <a:t>evaporate</a:t>
            </a:r>
            <a:r>
              <a:rPr lang="en" sz="1500"/>
              <a:t> water which is then used to turn a turbine and generate </a:t>
            </a:r>
            <a:r>
              <a:rPr lang="en" sz="1500"/>
              <a:t>electricity</a:t>
            </a:r>
            <a:r>
              <a:rPr lang="en" sz="1500"/>
              <a:t>.</a:t>
            </a:r>
            <a:br>
              <a:rPr lang="en"/>
            </a:br>
            <a:r>
              <a:rPr lang="en" sz="1200"/>
              <a:t>地熱は地下の熱を利用しています。この熱を利用して水を蒸発させ、その水でタービンを回転させて発電することができます。</a:t>
            </a:r>
            <a:endParaRPr sz="1200"/>
          </a:p>
        </p:txBody>
      </p:sp>
      <p:pic>
        <p:nvPicPr>
          <p:cNvPr id="200" name="Google Shape;200;p21"/>
          <p:cNvPicPr preferRelativeResize="0"/>
          <p:nvPr/>
        </p:nvPicPr>
        <p:blipFill>
          <a:blip r:embed="rId3">
            <a:alphaModFix/>
          </a:blip>
          <a:stretch>
            <a:fillRect/>
          </a:stretch>
        </p:blipFill>
        <p:spPr>
          <a:xfrm>
            <a:off x="4572000" y="2130475"/>
            <a:ext cx="4343400" cy="2438400"/>
          </a:xfrm>
          <a:prstGeom prst="rect">
            <a:avLst/>
          </a:prstGeom>
          <a:noFill/>
          <a:ln>
            <a:noFill/>
          </a:ln>
        </p:spPr>
      </p:pic>
      <p:sp>
        <p:nvSpPr>
          <p:cNvPr id="201" name="Google Shape;201;p21"/>
          <p:cNvSpPr txBox="1"/>
          <p:nvPr/>
        </p:nvSpPr>
        <p:spPr>
          <a:xfrm>
            <a:off x="990600" y="2724150"/>
            <a:ext cx="548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2" name="Google Shape;202;p21"/>
          <p:cNvSpPr txBox="1"/>
          <p:nvPr/>
        </p:nvSpPr>
        <p:spPr>
          <a:xfrm>
            <a:off x="311700" y="2006000"/>
            <a:ext cx="4038600" cy="347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2"/>
                </a:solidFill>
              </a:rPr>
              <a:t>Advantages </a:t>
            </a:r>
            <a:r>
              <a:rPr lang="en" sz="1300">
                <a:solidFill>
                  <a:schemeClr val="dk2"/>
                </a:solidFill>
              </a:rPr>
              <a:t>(長所）</a:t>
            </a:r>
            <a:endParaRPr sz="1300">
              <a:solidFill>
                <a:schemeClr val="dk2"/>
              </a:solidFill>
            </a:endParaRPr>
          </a:p>
          <a:p>
            <a:pPr indent="0" lvl="0" marL="0" rtl="0" algn="l">
              <a:spcBef>
                <a:spcPts val="0"/>
              </a:spcBef>
              <a:spcAft>
                <a:spcPts val="0"/>
              </a:spcAft>
              <a:buNone/>
            </a:pPr>
            <a:r>
              <a:rPr lang="en">
                <a:solidFill>
                  <a:schemeClr val="dk2"/>
                </a:solidFill>
              </a:rPr>
              <a:t>・Reliable and renewable</a:t>
            </a:r>
            <a:endParaRPr>
              <a:solidFill>
                <a:schemeClr val="dk2"/>
              </a:solidFill>
            </a:endParaRPr>
          </a:p>
          <a:p>
            <a:pPr indent="0" lvl="0" marL="0" rtl="0" algn="l">
              <a:spcBef>
                <a:spcPts val="0"/>
              </a:spcBef>
              <a:spcAft>
                <a:spcPts val="0"/>
              </a:spcAft>
              <a:buNone/>
            </a:pPr>
            <a:r>
              <a:rPr lang="en" sz="1200">
                <a:solidFill>
                  <a:schemeClr val="dk2"/>
                </a:solidFill>
              </a:rPr>
              <a:t>安定していて再生可能である</a:t>
            </a:r>
            <a:endParaRPr sz="1200">
              <a:solidFill>
                <a:schemeClr val="dk2"/>
              </a:solidFill>
            </a:endParaRPr>
          </a:p>
          <a:p>
            <a:pPr indent="0" lvl="0" marL="0" rtl="0" algn="l">
              <a:spcBef>
                <a:spcPts val="0"/>
              </a:spcBef>
              <a:spcAft>
                <a:spcPts val="0"/>
              </a:spcAft>
              <a:buNone/>
            </a:pPr>
            <a:r>
              <a:rPr lang="en">
                <a:solidFill>
                  <a:schemeClr val="dk2"/>
                </a:solidFill>
              </a:rPr>
              <a:t>・There is no need to import the </a:t>
            </a:r>
            <a:r>
              <a:rPr lang="en">
                <a:solidFill>
                  <a:schemeClr val="dk2"/>
                </a:solidFill>
              </a:rPr>
              <a:t>energy</a:t>
            </a:r>
            <a:r>
              <a:rPr lang="en">
                <a:solidFill>
                  <a:schemeClr val="dk2"/>
                </a:solidFill>
              </a:rPr>
              <a:t> like you would with coal.                                                  </a:t>
            </a:r>
            <a:endParaRPr>
              <a:solidFill>
                <a:schemeClr val="dk2"/>
              </a:solidFill>
            </a:endParaRPr>
          </a:p>
          <a:p>
            <a:pPr indent="0" lvl="0" marL="0" rtl="0" algn="l">
              <a:spcBef>
                <a:spcPts val="0"/>
              </a:spcBef>
              <a:spcAft>
                <a:spcPts val="0"/>
              </a:spcAft>
              <a:buNone/>
            </a:pPr>
            <a:r>
              <a:rPr lang="en" sz="1200">
                <a:solidFill>
                  <a:schemeClr val="dk2"/>
                </a:solidFill>
              </a:rPr>
              <a:t>石炭のようにエネルギーを輸入する必要がない。</a:t>
            </a:r>
            <a:endParaRPr sz="1200">
              <a:solidFill>
                <a:schemeClr val="dk2"/>
              </a:solidFill>
            </a:endParaRPr>
          </a:p>
          <a:p>
            <a:pPr indent="0" lvl="0" marL="0" rtl="0" algn="l">
              <a:spcBef>
                <a:spcPts val="0"/>
              </a:spcBef>
              <a:spcAft>
                <a:spcPts val="0"/>
              </a:spcAft>
              <a:buNone/>
            </a:pPr>
            <a:r>
              <a:t/>
            </a:r>
            <a:endParaRPr sz="1600">
              <a:solidFill>
                <a:schemeClr val="dk2"/>
              </a:solidFill>
            </a:endParaRPr>
          </a:p>
          <a:p>
            <a:pPr indent="0" lvl="0" marL="0" rtl="0" algn="l">
              <a:spcBef>
                <a:spcPts val="0"/>
              </a:spcBef>
              <a:spcAft>
                <a:spcPts val="0"/>
              </a:spcAft>
              <a:buNone/>
            </a:pPr>
            <a:r>
              <a:rPr lang="en" sz="1600">
                <a:solidFill>
                  <a:schemeClr val="dk2"/>
                </a:solidFill>
              </a:rPr>
              <a:t>Disadvantages </a:t>
            </a:r>
            <a:r>
              <a:rPr lang="en" sz="1300">
                <a:solidFill>
                  <a:schemeClr val="dk2"/>
                </a:solidFill>
              </a:rPr>
              <a:t>(短所）</a:t>
            </a:r>
            <a:endParaRPr sz="1300">
              <a:solidFill>
                <a:schemeClr val="dk2"/>
              </a:solidFill>
            </a:endParaRPr>
          </a:p>
          <a:p>
            <a:pPr indent="0" lvl="0" marL="0" rtl="0" algn="l">
              <a:spcBef>
                <a:spcPts val="0"/>
              </a:spcBef>
              <a:spcAft>
                <a:spcPts val="0"/>
              </a:spcAft>
              <a:buNone/>
            </a:pPr>
            <a:r>
              <a:rPr lang="en">
                <a:solidFill>
                  <a:schemeClr val="dk2"/>
                </a:solidFill>
              </a:rPr>
              <a:t>・Specific location required.</a:t>
            </a:r>
            <a:endParaRPr>
              <a:solidFill>
                <a:schemeClr val="dk2"/>
              </a:solidFill>
            </a:endParaRPr>
          </a:p>
          <a:p>
            <a:pPr indent="0" lvl="0" marL="0" rtl="0" algn="l">
              <a:spcBef>
                <a:spcPts val="0"/>
              </a:spcBef>
              <a:spcAft>
                <a:spcPts val="0"/>
              </a:spcAft>
              <a:buNone/>
            </a:pPr>
            <a:r>
              <a:rPr lang="en">
                <a:solidFill>
                  <a:schemeClr val="dk2"/>
                </a:solidFill>
              </a:rPr>
              <a:t>　</a:t>
            </a:r>
            <a:r>
              <a:rPr lang="en" sz="1200">
                <a:solidFill>
                  <a:schemeClr val="dk2"/>
                </a:solidFill>
              </a:rPr>
              <a:t>地面の振動を引き起こすことがある。</a:t>
            </a:r>
            <a:endParaRPr sz="1200">
              <a:solidFill>
                <a:schemeClr val="dk2"/>
              </a:solidFill>
            </a:endParaRPr>
          </a:p>
          <a:p>
            <a:pPr indent="0" lvl="0" marL="0" rtl="0" algn="l">
              <a:spcBef>
                <a:spcPts val="0"/>
              </a:spcBef>
              <a:spcAft>
                <a:spcPts val="0"/>
              </a:spcAft>
              <a:buNone/>
            </a:pPr>
            <a:r>
              <a:rPr lang="en">
                <a:solidFill>
                  <a:schemeClr val="dk2"/>
                </a:solidFill>
              </a:rPr>
              <a:t>・</a:t>
            </a:r>
            <a:r>
              <a:rPr lang="en">
                <a:solidFill>
                  <a:schemeClr val="dk2"/>
                </a:solidFill>
              </a:rPr>
              <a:t>Destroys natural landscape and can cause tremors.</a:t>
            </a:r>
            <a:endParaRPr>
              <a:solidFill>
                <a:schemeClr val="dk2"/>
              </a:solidFill>
            </a:endParaRPr>
          </a:p>
          <a:p>
            <a:pPr indent="0" lvl="0" marL="0" rtl="0" algn="l">
              <a:spcBef>
                <a:spcPts val="0"/>
              </a:spcBef>
              <a:spcAft>
                <a:spcPts val="0"/>
              </a:spcAft>
              <a:buNone/>
            </a:pPr>
            <a:r>
              <a:rPr lang="en">
                <a:solidFill>
                  <a:schemeClr val="dk2"/>
                </a:solidFill>
              </a:rPr>
              <a:t>　</a:t>
            </a:r>
            <a:r>
              <a:rPr lang="en" sz="1200">
                <a:solidFill>
                  <a:schemeClr val="dk2"/>
                </a:solidFill>
              </a:rPr>
              <a:t>自然の景観を壊す。</a:t>
            </a:r>
            <a:endParaRPr sz="1200">
              <a:solidFill>
                <a:schemeClr val="dk2"/>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600"/>
          </a:p>
        </p:txBody>
      </p:sp>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