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embeddedFontLst>
    <p:embeddedFont>
      <p:font typeface="Economica"/>
      <p:regular r:id="rId26"/>
      <p:bold r:id="rId27"/>
      <p:italic r:id="rId28"/>
      <p:boldItalic r:id="rId29"/>
    </p:embeddedFont>
    <p:embeddedFont>
      <p:font typeface="Lato"/>
      <p:regular r:id="rId30"/>
      <p:bold r:id="rId31"/>
      <p:italic r:id="rId32"/>
      <p:boldItalic r:id="rId33"/>
    </p:embeddedFont>
    <p:embeddedFont>
      <p:font typeface="Helvetica Neue"/>
      <p:regular r:id="rId34"/>
      <p:bold r:id="rId35"/>
      <p:italic r:id="rId36"/>
      <p:boldItalic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2" roundtripDataSignature="AMtx7mifo2PgXYBg7s+UB26Wr7MgXf58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53786F-4BB8-43CB-9F91-063356EE2AA7}">
  <a:tblStyle styleId="{D553786F-4BB8-43CB-9F91-063356EE2AA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regular.fntdata"/><Relationship Id="rId25" Type="http://schemas.openxmlformats.org/officeDocument/2006/relationships/slide" Target="slides/slide19.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39" Type="http://schemas.openxmlformats.org/officeDocument/2006/relationships/font" Target="fonts/OpenSans-bold.fntdata"/><Relationship Id="rId16" Type="http://schemas.openxmlformats.org/officeDocument/2006/relationships/slide" Target="slides/slide10.xml"/><Relationship Id="rId38" Type="http://schemas.openxmlformats.org/officeDocument/2006/relationships/font" Target="fonts/Open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Jane:</a:t>
            </a:r>
            <a:r>
              <a:rPr b="1" lang="en-US">
                <a:solidFill>
                  <a:schemeClr val="dk1"/>
                </a:solidFill>
              </a:rPr>
              <a:t> </a:t>
            </a:r>
            <a:r>
              <a:rPr lang="en-US">
                <a:solidFill>
                  <a:schemeClr val="dk1"/>
                </a:solidFill>
              </a:rPr>
              <a:t>This is our project, seeing the unseen - using big data analysis. </a:t>
            </a:r>
            <a:endParaRPr>
              <a:solidFill>
                <a:schemeClr val="dk1"/>
              </a:solidFill>
            </a:endParaRPr>
          </a:p>
          <a:p>
            <a:pPr indent="0" lvl="0" marL="0" rtl="0" algn="l">
              <a:spcBef>
                <a:spcPts val="0"/>
              </a:spcBef>
              <a:spcAft>
                <a:spcPts val="0"/>
              </a:spcAft>
              <a:buNone/>
            </a:pPr>
            <a:r>
              <a:rPr lang="en-US">
                <a:solidFill>
                  <a:schemeClr val="dk1"/>
                </a:solidFill>
              </a:rPr>
              <a:t>By Eni, Sophie, Aaron, Lucy, Jane, Yuto, Jinnosuke, Kanon and Ayumi. </a:t>
            </a:r>
            <a:endParaRPr>
              <a:solidFill>
                <a:schemeClr val="dk1"/>
              </a:solidFill>
            </a:endParaRPr>
          </a:p>
          <a:p>
            <a:pPr indent="0" lvl="0" marL="0" rtl="0" algn="l">
              <a:spcBef>
                <a:spcPts val="0"/>
              </a:spcBef>
              <a:spcAft>
                <a:spcPts val="0"/>
              </a:spcAft>
              <a:buNone/>
            </a:pPr>
            <a:r>
              <a:rPr lang="en-US">
                <a:solidFill>
                  <a:schemeClr val="dk1"/>
                </a:solidFill>
              </a:rPr>
              <a:t>With huge thanks to DR. GP and </a:t>
            </a:r>
            <a:r>
              <a:rPr lang="en-US">
                <a:solidFill>
                  <a:schemeClr val="dk1"/>
                </a:solidFill>
                <a:highlight>
                  <a:srgbClr val="FFFFFF"/>
                </a:highlight>
              </a:rPr>
              <a:t>DR.</a:t>
            </a:r>
            <a:r>
              <a:rPr lang="en-US">
                <a:solidFill>
                  <a:schemeClr val="dk1"/>
                </a:solidFill>
              </a:rPr>
              <a:t> Sanga. and our wonderful facilitators Ga and Nagi.</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e5df5d538a_1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e5df5d538a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Sophie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big data has potential uses and applications in many </a:t>
            </a:r>
            <a:r>
              <a:rPr lang="en-US"/>
              <a:t>fiel</a:t>
            </a:r>
            <a:r>
              <a:rPr lang="en-US"/>
              <a:t>ds and situations. </a:t>
            </a:r>
            <a:endParaRPr/>
          </a:p>
          <a:p>
            <a:pPr indent="0" lvl="0" marL="0" rtl="0" algn="l">
              <a:spcBef>
                <a:spcPts val="0"/>
              </a:spcBef>
              <a:spcAft>
                <a:spcPts val="0"/>
              </a:spcAft>
              <a:buNone/>
            </a:pPr>
            <a:r>
              <a:rPr lang="en-US">
                <a:solidFill>
                  <a:schemeClr val="dk1"/>
                </a:solidFill>
              </a:rPr>
              <a:t>Case study one – project oxygen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 major spike in COVID cases in India led to a shortage of oxygen in hospitals – ventilators were not available for COVID patients that needed them which resulted in the loss of many lives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order to try and counteract this issue the Indian Institute of Technology Bombay developed a new process to generate oxygen that converts existing nitrogen plants into oxygen plants using zeolite in the place of carbon in molecular sieves.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This new process requires huge amounts of zeolite to be run at the level needed to try and meet the oxygen demand, which leads to a new problem - where to source the zeolite. A reliable source needed to be found. While a general search on the internet would turn up a lot of results, the data is unstructured and </a:t>
            </a:r>
            <a:r>
              <a:rPr lang="en-US">
                <a:solidFill>
                  <a:schemeClr val="dk1"/>
                </a:solidFill>
              </a:rPr>
              <a:t>unreliable</a:t>
            </a:r>
            <a:r>
              <a:rPr lang="en-US">
                <a:solidFill>
                  <a:schemeClr val="dk1"/>
                </a:solidFill>
              </a:rPr>
              <a:t>. This is big data. A technique called web scrapping is used to take the unstructured data and convert it into structured data – country of origin, type of zeolite, phone numbers and emails for the suppliers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Indian government made the request get the structured data from the unstructured on 3</a:t>
            </a:r>
            <a:r>
              <a:rPr baseline="30000" lang="en-US" sz="1800">
                <a:solidFill>
                  <a:schemeClr val="dk1"/>
                </a:solidFill>
              </a:rPr>
              <a:t>rd</a:t>
            </a:r>
            <a:r>
              <a:rPr lang="en-US">
                <a:solidFill>
                  <a:schemeClr val="dk1"/>
                </a:solidFill>
              </a:rPr>
              <a:t> May 2021 and it took 24 hours to create a useable, reliable set of data</a:t>
            </a:r>
            <a:endParaRPr>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US" sz="1000">
                <a:solidFill>
                  <a:schemeClr val="dk1"/>
                </a:solidFill>
              </a:rPr>
              <a:t>Sophie</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e60089f1f8_13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e60089f1f8_13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So as we saw, this</a:t>
            </a:r>
            <a:r>
              <a:rPr lang="en-US"/>
              <a:t> is what big data really looks like. Bit hard to understand what’s going on, so we have to find a way to analyse and </a:t>
            </a:r>
            <a:r>
              <a:rPr lang="en-US"/>
              <a:t>visualize</a:t>
            </a:r>
            <a:r>
              <a:rPr lang="en-US"/>
              <a:t> what we’ve collected before we can actually go on to use it for anything helpful.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Lucy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5df5d538a_1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5df5d538a_1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Lucy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For this we’ve used the programming language R, breaking the programs into three key steps: Data entry, Data frame, and Data analysis/presentation. Data entry involves simply inputting the collected data in such a way that the program can understand, and the data frame section organises the data ready for processing, the equivalent of structuring the data in a table and loading that into the computer, the process for which practically doesn’t vary between whichever plots you are hoping to create. The final data analysis and presentation stage varies a little more; R has extensive built in capacity to plot many different graphs and perform calculations to do so behind the scenes, so this stage is still relatively simple. You select which graph you want, and input into the function the data you want on each axis along with presentation information like colour and general design, so this is where you select whether you are creating a scatter graph, box plot, or one of many other potential graphs. We enjoyed practising these codes to plot and visualize our favorites like music, holiday destination, Japanese food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Lucy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5df5d538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5df5d538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 plot the same data in lost of different ways to understand different things about it. Showing the full distribution with things like scatter plots can be useful for </a:t>
            </a:r>
            <a:r>
              <a:rPr lang="en-US"/>
              <a:t>understanding</a:t>
            </a:r>
            <a:r>
              <a:rPr lang="en-US"/>
              <a:t> everything that is going on, especially if the correlation is </a:t>
            </a:r>
            <a:r>
              <a:rPr lang="en-US"/>
              <a:t>sporadic</a:t>
            </a:r>
            <a:r>
              <a:rPr lang="en-US"/>
              <a:t> and not easily shown in summary diagrams, however can be overwhelming and difficult to comprehend if the correlation is weak.The summary diagrams such as box plots are effectively the opposite for pros and cons, they are useful for reducing the extent of the information shown to the user and to highlight weaker correlations simplifying down to just the </a:t>
            </a:r>
            <a:r>
              <a:rPr lang="en-US"/>
              <a:t>essential</a:t>
            </a:r>
            <a:r>
              <a:rPr lang="en-US"/>
              <a:t> data, however they can be criticized for over simplifying, hiding some trend which may not be visible the way that graph frames it, for instance a box plot would not identify a logarithmic relationship, where a scatter plot might.</a:t>
            </a:r>
            <a:endParaRPr/>
          </a:p>
          <a:p>
            <a:pPr indent="0" lvl="0" marL="0" rtl="0" algn="l">
              <a:spcBef>
                <a:spcPts val="0"/>
              </a:spcBef>
              <a:spcAft>
                <a:spcPts val="0"/>
              </a:spcAft>
              <a:buNone/>
            </a:pPr>
            <a:r>
              <a:rPr lang="en-US"/>
              <a:t>Scatter graphs and box plots are generally useful for data with one to three variables, as we as humans live in a 3-</a:t>
            </a:r>
            <a:r>
              <a:rPr lang="en-US"/>
              <a:t>dimensional</a:t>
            </a:r>
            <a:r>
              <a:rPr lang="en-US"/>
              <a:t> world, but once we start collecting data with many more (say 9 or 10 variables), it becomes hard to visualize, let alone analyse. For this we use </a:t>
            </a:r>
            <a:r>
              <a:rPr lang="en-US"/>
              <a:t>Principal</a:t>
            </a:r>
            <a:r>
              <a:rPr lang="en-US"/>
              <a:t> Component Analysis (PCA), a method of </a:t>
            </a:r>
            <a:r>
              <a:rPr lang="en-US"/>
              <a:t>mathematical</a:t>
            </a:r>
            <a:r>
              <a:rPr lang="en-US"/>
              <a:t> manipulation by which you can find correlation in multi-variable data and represent this on a 2D plot, effectively </a:t>
            </a:r>
            <a:r>
              <a:rPr lang="en-US"/>
              <a:t>condensing</a:t>
            </a:r>
            <a:r>
              <a:rPr lang="en-US"/>
              <a:t> </a:t>
            </a:r>
            <a:r>
              <a:rPr lang="en-US"/>
              <a:t>multidimensional</a:t>
            </a:r>
            <a:r>
              <a:rPr lang="en-US"/>
              <a:t> data into something more </a:t>
            </a:r>
            <a:r>
              <a:rPr lang="en-US"/>
              <a:t>manageable.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Ayumi</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5df5d538a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5df5d538a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60"/>
              </a:spcBef>
              <a:spcAft>
                <a:spcPts val="0"/>
              </a:spcAft>
              <a:buClr>
                <a:schemeClr val="dk1"/>
              </a:buClr>
              <a:buSzPts val="1100"/>
              <a:buFont typeface="Arial"/>
              <a:buNone/>
            </a:pPr>
            <a:r>
              <a:rPr lang="en-US" sz="1200">
                <a:solidFill>
                  <a:schemeClr val="dk1"/>
                </a:solidFill>
                <a:latin typeface="Lato"/>
                <a:ea typeface="Lato"/>
                <a:cs typeface="Lato"/>
                <a:sym typeface="Lato"/>
              </a:rPr>
              <a:t>Jane</a:t>
            </a:r>
            <a:endParaRPr sz="12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latin typeface="Lato"/>
                <a:ea typeface="Lato"/>
                <a:cs typeface="Lato"/>
                <a:sym typeface="Lato"/>
              </a:rPr>
              <a:t>We wanted to use our new found knowledge of big  data to answer questions in our life.  A prominent factor in the news and in everyone’s lives during the past year has been covid-19 so we discussed what we wanted to find out, and came up with our question, which is what impact has covid-19 had on social life in the UK and Japan.  We then set up a survey to obtain our data,  which we then sent out to our friends, classmates and people doing this project, trying to get as many responses as possible.  Our hypothesis is that Covid-19 has had a worse effect on social life in the UK than Japan, as Japan has never been in lockdown. But what does the data look like?</a:t>
            </a:r>
            <a:endParaRPr sz="1200">
              <a:solidFill>
                <a:schemeClr val="dk1"/>
              </a:solidFill>
              <a:latin typeface="Lato"/>
              <a:ea typeface="Lato"/>
              <a:cs typeface="Lato"/>
              <a:sym typeface="Lato"/>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latin typeface="Lato"/>
              <a:ea typeface="Lato"/>
              <a:cs typeface="Lato"/>
              <a:sym typeface="Lato"/>
            </a:endParaRPr>
          </a:p>
          <a:p>
            <a:pPr indent="0" lvl="0" marL="0" rtl="0" algn="l">
              <a:lnSpc>
                <a:spcPct val="115000"/>
              </a:lnSpc>
              <a:spcBef>
                <a:spcPts val="1200"/>
              </a:spcBef>
              <a:spcAft>
                <a:spcPts val="1200"/>
              </a:spcAft>
              <a:buClr>
                <a:schemeClr val="dk1"/>
              </a:buClr>
              <a:buSzPts val="1100"/>
              <a:buFont typeface="Arial"/>
              <a:buNone/>
            </a:pPr>
            <a:r>
              <a:t/>
            </a:r>
            <a:endParaRPr sz="1200">
              <a:solidFill>
                <a:schemeClr val="dk1"/>
              </a:solidFill>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e60089f1f8_8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e60089f1f8_8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60"/>
              </a:spcBef>
              <a:spcAft>
                <a:spcPts val="1200"/>
              </a:spcAft>
              <a:buNone/>
            </a:pPr>
            <a:r>
              <a:rPr lang="en-US" sz="900">
                <a:solidFill>
                  <a:schemeClr val="dk1"/>
                </a:solidFill>
                <a:latin typeface="Open Sans"/>
                <a:ea typeface="Open Sans"/>
                <a:cs typeface="Open Sans"/>
                <a:sym typeface="Open Sans"/>
              </a:rPr>
              <a:t>To gather the information to test our hypothesis; we asked a series of questions via google forms, sending this form to be surveyed to participants and their friends/ family. The Questions we asked were: (use the slide.) We believe the main aspects of social life are social contact with friends, going out, enjoying hobbies and other elements. Therefore we asked questions regarding that. Due to the different way in which  each country has experienced Covid-19, we needed to know what country the surveyed individual has come from.  The results from these questions were then exported to an excel sheet to be manipulated and analysed. </a:t>
            </a:r>
            <a:endParaRPr sz="900">
              <a:solidFill>
                <a:schemeClr val="dk1"/>
              </a:solidFill>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get our results we cleaned the data to make it more accessible. We did this using Principal Component Analysis, </a:t>
            </a:r>
            <a:r>
              <a:rPr lang="en-US"/>
              <a:t>which is where you simplify high dimensional data (data with lots of factors) so that it has fewer dimensions making it easier to visualise and analyse. We got a total of 155 responses which are shown in the table above. This clean data we then put in a program to make graphs and visualise.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Yuto</a:t>
            </a:r>
            <a:endParaRPr/>
          </a:p>
        </p:txBody>
      </p:sp>
      <p:sp>
        <p:nvSpPr>
          <p:cNvPr id="262" name="Google Shape;2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e60089f1f8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These results were visualised into a heat map where 1 represents yes and 0 </a:t>
            </a:r>
            <a:r>
              <a:rPr lang="en-US"/>
              <a:t>represents</a:t>
            </a:r>
            <a:r>
              <a:rPr lang="en-US"/>
              <a:t> no for each category. From this, we can see that the increase of social media use and screen time</a:t>
            </a:r>
            <a:r>
              <a:rPr lang="en-US"/>
              <a:t> can affect our body’s natural clock and have future implications on our health.  This is because of how much red there is. It shows us that the majority of peoples’ eyesight and education has been affected by lockdown and this may have negative effects in the future.The scattering of the frequency of the colours in these categories suggests that it’s prevalent in both countries. We know that education in the UK has been greatly affected due to the severity of lockdown which could be the cause of the large area of red at the end of the ‘education affected’ section. 67.5% of people said yes to it being affected which is 104 people. Also, 69.7% or 108 people said yes to wanting to go out more after lockdown. We suspect the majority of these are British people as lockdown here was stricter.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Eni</a:t>
            </a:r>
            <a:endParaRPr/>
          </a:p>
        </p:txBody>
      </p:sp>
      <p:sp>
        <p:nvSpPr>
          <p:cNvPr id="269" name="Google Shape;269;ge60089f1f8_4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 During this week, we’ve learned about different ways big data has been analysed and visualised to create solutions for problems in the world. We’ve also used existing data to create boxplots using a coding programme using R. To create pie and bar graphs, we made google forms and collected data from family and friends and used it to plot the graphs.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 Through the </a:t>
            </a:r>
            <a:r>
              <a:rPr lang="en-US"/>
              <a:t>communication</a:t>
            </a:r>
            <a:r>
              <a:rPr lang="en-US"/>
              <a:t> of Japanese and British students, we’ve </a:t>
            </a:r>
            <a:r>
              <a:rPr lang="en-US"/>
              <a:t>overcome</a:t>
            </a:r>
            <a:r>
              <a:rPr lang="en-US"/>
              <a:t> language barriers and learned new things about each others’ cultures and exchanged different ideas.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 We’ve all enjoyed learning with our group throughout the week. Some things have been challenging but </a:t>
            </a:r>
            <a:r>
              <a:rPr lang="en-US"/>
              <a:t>interesting</a:t>
            </a:r>
            <a:r>
              <a:rPr lang="en-US"/>
              <a:t> and we’d like to use what we’ve learnt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Eni</a:t>
            </a:r>
            <a:endParaRPr/>
          </a:p>
        </p:txBody>
      </p:sp>
      <p:sp>
        <p:nvSpPr>
          <p:cNvPr id="291" name="Google Shape;2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Jane: So at the start of this week, Eric emphasized the importance of questions, so in this workshop, we tried to ask lots of questions and hopefully today, by the end of this presentation you’ll know the answers to these questions. But you’re probably wondering what I mean by ‘Big Data’ and what does Big Data actually look like?</a:t>
            </a:r>
            <a:endParaRPr/>
          </a:p>
          <a:p>
            <a:pPr indent="0" lvl="0" marL="0" rtl="0" algn="l">
              <a:spcBef>
                <a:spcPts val="0"/>
              </a:spcBef>
              <a:spcAft>
                <a:spcPts val="0"/>
              </a:spcAft>
              <a:buNone/>
            </a:pPr>
            <a:r>
              <a:t/>
            </a:r>
            <a:endParaRPr/>
          </a:p>
        </p:txBody>
      </p:sp>
      <p:sp>
        <p:nvSpPr>
          <p:cNvPr id="64" name="Google Shape;6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60089f1f8_8_2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60089f1f8_8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Jane:</a:t>
            </a:r>
            <a:r>
              <a:rPr lang="en-US">
                <a:solidFill>
                  <a:schemeClr val="dk1"/>
                </a:solidFill>
              </a:rPr>
              <a:t>This is what Big Data looks like. It’s quite a lot to take in and a bit </a:t>
            </a:r>
            <a:r>
              <a:rPr lang="en-US">
                <a:solidFill>
                  <a:schemeClr val="dk1"/>
                </a:solidFill>
              </a:rPr>
              <a:t> hard to understand what’s going on, so we have to find a way to analyse and visualize what we’ve collected before we can actually go on to use it for anything helpful. S</a:t>
            </a:r>
            <a:r>
              <a:rPr lang="en-US">
                <a:solidFill>
                  <a:schemeClr val="dk1"/>
                </a:solidFill>
              </a:rPr>
              <a:t>o what actually is Big Data?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60089f1f8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Sophie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Small data is measured in megabytes, may contain a few hundred thousand records, and is used for things like the customer databases for a small company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Large data is measured in gigabytes or terabytes, may contain a few million records, and is used for things like the customer databases for a large company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Big data is measured in gigabytes to petabytes, contains over several million records, and is used things like customer interactions and social media sites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
        <p:nvSpPr>
          <p:cNvPr id="76" name="Google Shape;76;ge60089f1f8_8_0: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60089f1f8_8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Jinnosuke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Big Data’s main features are “ Five V ”.  They are volume, variety, veracity, velocity, and value.</a:t>
            </a:r>
            <a:endParaRPr/>
          </a:p>
          <a:p>
            <a:pPr indent="0" lvl="0" marL="0" rtl="0" algn="l">
              <a:spcBef>
                <a:spcPts val="0"/>
              </a:spcBef>
              <a:spcAft>
                <a:spcPts val="0"/>
              </a:spcAft>
              <a:buNone/>
            </a:pPr>
            <a:r>
              <a:rPr lang="en-US"/>
              <a:t>Let me introduce one by one.</a:t>
            </a:r>
            <a:endParaRPr/>
          </a:p>
          <a:p>
            <a:pPr indent="0" lvl="0" marL="0" rtl="0" algn="l">
              <a:spcBef>
                <a:spcPts val="0"/>
              </a:spcBef>
              <a:spcAft>
                <a:spcPts val="0"/>
              </a:spcAft>
              <a:buNone/>
            </a:pPr>
            <a:r>
              <a:rPr lang="en-US"/>
              <a:t>First, volume. Of course, Big Data is big as its name suggests. So,we can get so many information.  But,  it is difficult to treat it by the too large size.</a:t>
            </a:r>
            <a:endParaRPr/>
          </a:p>
          <a:p>
            <a:pPr indent="0" lvl="0" marL="0" rtl="0" algn="l">
              <a:spcBef>
                <a:spcPts val="0"/>
              </a:spcBef>
              <a:spcAft>
                <a:spcPts val="0"/>
              </a:spcAft>
              <a:buNone/>
            </a:pPr>
            <a:r>
              <a:rPr lang="en-US"/>
              <a:t>Second,variety. Big Data has various information. No matter how many ,it doesn’t make sense if they are same things. So, variation is important too.</a:t>
            </a:r>
            <a:endParaRPr/>
          </a:p>
          <a:p>
            <a:pPr indent="0" lvl="0" marL="0" rtl="0" algn="l">
              <a:spcBef>
                <a:spcPts val="0"/>
              </a:spcBef>
              <a:spcAft>
                <a:spcPts val="0"/>
              </a:spcAft>
              <a:buNone/>
            </a:pPr>
            <a:r>
              <a:rPr lang="en-US"/>
              <a:t>Third, veracity. Big Data must have veracity. </a:t>
            </a:r>
            <a:r>
              <a:rPr lang="en-US"/>
              <a:t>Because of  what Big Data is accurate, we can  believe it.</a:t>
            </a:r>
            <a:endParaRPr/>
          </a:p>
          <a:p>
            <a:pPr indent="0" lvl="0" marL="0" rtl="0" algn="l">
              <a:spcBef>
                <a:spcPts val="0"/>
              </a:spcBef>
              <a:spcAft>
                <a:spcPts val="0"/>
              </a:spcAft>
              <a:buNone/>
            </a:pPr>
            <a:r>
              <a:rPr lang="en-US"/>
              <a:t>Fourth, velocity. Various technologies developed in recent years have made it possible to use big data more quickly.</a:t>
            </a:r>
            <a:endParaRPr/>
          </a:p>
          <a:p>
            <a:pPr indent="0" lvl="0" marL="0" rtl="0" algn="l">
              <a:spcBef>
                <a:spcPts val="0"/>
              </a:spcBef>
              <a:spcAft>
                <a:spcPts val="0"/>
              </a:spcAft>
              <a:buNone/>
            </a:pPr>
            <a:r>
              <a:rPr lang="en-US"/>
              <a:t>Finally, value. From the above, big data is valuable.</a:t>
            </a:r>
            <a:endParaRPr/>
          </a:p>
        </p:txBody>
      </p:sp>
      <p:sp>
        <p:nvSpPr>
          <p:cNvPr id="100" name="Google Shape;100;ge60089f1f8_8_54: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5df5d538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5df5d538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60"/>
              </a:spcBef>
              <a:spcAft>
                <a:spcPts val="0"/>
              </a:spcAft>
              <a:buClr>
                <a:schemeClr val="dk1"/>
              </a:buClr>
              <a:buSzPts val="1100"/>
              <a:buFont typeface="Arial"/>
              <a:buNone/>
            </a:pPr>
            <a:r>
              <a:rPr lang="en-US" sz="1400">
                <a:solidFill>
                  <a:schemeClr val="dk1"/>
                </a:solidFill>
                <a:latin typeface="Open Sans"/>
                <a:ea typeface="Open Sans"/>
                <a:cs typeface="Open Sans"/>
                <a:sym typeface="Open Sans"/>
              </a:rPr>
              <a:t>Aaron</a:t>
            </a:r>
            <a:endParaRPr sz="1400">
              <a:solidFill>
                <a:schemeClr val="dk1"/>
              </a:solidFill>
              <a:latin typeface="Open Sans"/>
              <a:ea typeface="Open Sans"/>
              <a:cs typeface="Open Sans"/>
              <a:sym typeface="Open Sans"/>
            </a:endParaRPr>
          </a:p>
          <a:p>
            <a:pPr indent="0" lvl="0" marL="0" rtl="0" algn="l">
              <a:lnSpc>
                <a:spcPct val="115000"/>
              </a:lnSpc>
              <a:spcBef>
                <a:spcPts val="1200"/>
              </a:spcBef>
              <a:spcAft>
                <a:spcPts val="1200"/>
              </a:spcAft>
              <a:buClr>
                <a:schemeClr val="dk1"/>
              </a:buClr>
              <a:buSzPts val="1100"/>
              <a:buFont typeface="Arial"/>
              <a:buNone/>
            </a:pPr>
            <a:r>
              <a:rPr lang="en-US" sz="1400">
                <a:solidFill>
                  <a:schemeClr val="dk1"/>
                </a:solidFill>
                <a:latin typeface="Open Sans"/>
                <a:ea typeface="Open Sans"/>
                <a:cs typeface="Open Sans"/>
                <a:sym typeface="Open Sans"/>
              </a:rPr>
              <a:t>Big data like all data is needed to solve problems, just on a larger scale. It is the</a:t>
            </a:r>
            <a:r>
              <a:rPr lang="en-US" sz="1400">
                <a:solidFill>
                  <a:schemeClr val="dk1"/>
                </a:solidFill>
                <a:latin typeface="Open Sans"/>
                <a:ea typeface="Open Sans"/>
                <a:cs typeface="Open Sans"/>
                <a:sym typeface="Open Sans"/>
              </a:rPr>
              <a:t> information which can change a problem with lots of unclear results into a clear route and a suitable solution. With Big Data, we can tailor solutions to fit near any problem but without it, all future development is slowed down, all services are less efficient and our world is less.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60089f1f8_8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Kanon</a:t>
            </a:r>
            <a:endParaRPr/>
          </a:p>
          <a:p>
            <a:pPr indent="0" lvl="0" marL="0" rtl="0" algn="l">
              <a:spcBef>
                <a:spcPts val="0"/>
              </a:spcBef>
              <a:spcAft>
                <a:spcPts val="0"/>
              </a:spcAft>
              <a:buNone/>
            </a:pPr>
            <a:r>
              <a:rPr lang="en-US"/>
              <a:t>So we’ve talked about what Big Data is, and how it can be used to solve problems, but let’s take a step back and look at where data collection started. </a:t>
            </a:r>
            <a:r>
              <a:rPr lang="en-US">
                <a:solidFill>
                  <a:schemeClr val="dk1"/>
                </a:solidFill>
              </a:rPr>
              <a:t>Big data is often used to solve problems in medicine, even before computer had been developed.</a:t>
            </a:r>
            <a:endParaRPr/>
          </a:p>
        </p:txBody>
      </p:sp>
      <p:sp>
        <p:nvSpPr>
          <p:cNvPr id="139" name="Google Shape;139;ge60089f1f8_8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60089f1f8_8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60089f1f8_8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Kanon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In the 18 century, Edward Jenner invented the first vaccine in the world. He did this by collecting </a:t>
            </a:r>
            <a:r>
              <a:rPr lang="en-US" u="sng">
                <a:solidFill>
                  <a:schemeClr val="dk1"/>
                </a:solidFill>
              </a:rPr>
              <a:t>DATA </a:t>
            </a:r>
            <a:r>
              <a:rPr lang="en-US">
                <a:solidFill>
                  <a:schemeClr val="dk1"/>
                </a:solidFill>
              </a:rPr>
              <a:t>(emphasise) but on a much smaller scale than what we can collect today.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Jenner was looking for a cure for smallpox which was an incredibly deadly disease at the time, and medicine was failing to provide good solutions.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It was during his research that he observed that milkmaids exposed to cowpox, a much less deadly disease, were immune to smallpox.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Jenner proceeded to test his hypothesis. He </a:t>
            </a:r>
            <a:r>
              <a:rPr lang="en-US" u="sng">
                <a:solidFill>
                  <a:schemeClr val="dk1"/>
                </a:solidFill>
              </a:rPr>
              <a:t>collected data</a:t>
            </a:r>
            <a:r>
              <a:rPr lang="en-US">
                <a:solidFill>
                  <a:schemeClr val="dk1"/>
                </a:solidFill>
              </a:rPr>
              <a:t> by injecting people with cowpox, letting the disease run its course, then injecting them with smallpox, and he too observed what the milkmaids claimed: those who first had cowpox would not become ill to smallpox.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He proceeded to take this idea further, developing the first vaccination and saving many lives. Jenner was able to perform the first ever vaccination in 1798, and centuries later in 1980 his dream has finally come true as the World Health Organisation declared smallpox eradicated for good.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This was one of the first instances in medicine where </a:t>
            </a:r>
            <a:r>
              <a:rPr lang="en-US" u="sng">
                <a:solidFill>
                  <a:schemeClr val="dk1"/>
                </a:solidFill>
              </a:rPr>
              <a:t>observation</a:t>
            </a:r>
            <a:r>
              <a:rPr lang="en-US">
                <a:solidFill>
                  <a:schemeClr val="dk1"/>
                </a:solidFill>
              </a:rPr>
              <a:t> and </a:t>
            </a:r>
            <a:r>
              <a:rPr lang="en-US" u="sng">
                <a:solidFill>
                  <a:schemeClr val="dk1"/>
                </a:solidFill>
              </a:rPr>
              <a:t>data collection</a:t>
            </a:r>
            <a:r>
              <a:rPr lang="en-US">
                <a:solidFill>
                  <a:schemeClr val="dk1"/>
                </a:solidFill>
              </a:rPr>
              <a:t> were used to prevent disease.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60089f1f8_8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Jinnosuke</a:t>
            </a:r>
            <a:endParaRPr/>
          </a:p>
          <a:p>
            <a:pPr indent="0" lvl="0" marL="0" rtl="0" algn="l">
              <a:spcBef>
                <a:spcPts val="0"/>
              </a:spcBef>
              <a:spcAft>
                <a:spcPts val="0"/>
              </a:spcAft>
              <a:buNone/>
            </a:pPr>
            <a:r>
              <a:rPr lang="en-US"/>
              <a:t>A long time ago, d</a:t>
            </a:r>
            <a:r>
              <a:rPr lang="en-US"/>
              <a:t>octors judged everything from the symptoms when treating the patient. But, the symptoms tell few things if the doctors have few knowledge.</a:t>
            </a:r>
            <a:endParaRPr/>
          </a:p>
          <a:p>
            <a:pPr indent="0" lvl="0" marL="0" rtl="0" algn="l">
              <a:spcBef>
                <a:spcPts val="0"/>
              </a:spcBef>
              <a:spcAft>
                <a:spcPts val="0"/>
              </a:spcAft>
              <a:buNone/>
            </a:pPr>
            <a:r>
              <a:rPr lang="en-US"/>
              <a:t>After that,various doctors, including Edward Jenner, gathered evidence through treatment. Now, doctors treat patients based on evidence.It reduced failures and increased effectiveness.</a:t>
            </a:r>
            <a:endParaRPr/>
          </a:p>
          <a:p>
            <a:pPr indent="0" lvl="0" marL="0" rtl="0" algn="l">
              <a:spcBef>
                <a:spcPts val="0"/>
              </a:spcBef>
              <a:spcAft>
                <a:spcPts val="0"/>
              </a:spcAft>
              <a:buNone/>
            </a:pPr>
            <a:r>
              <a:rPr lang="en-US"/>
              <a:t>Also, recently “Omics-based medicine” has come out.</a:t>
            </a:r>
            <a:r>
              <a:rPr lang="en-US">
                <a:solidFill>
                  <a:schemeClr val="dk1"/>
                </a:solidFill>
              </a:rPr>
              <a:t> Omics is comprehensive information in the body.Omics-based medicine makes illnesses that were supposed to be incurable to cure illnesses.</a:t>
            </a:r>
            <a:endParaRPr/>
          </a:p>
        </p:txBody>
      </p:sp>
      <p:sp>
        <p:nvSpPr>
          <p:cNvPr id="153" name="Google Shape;153;ge60089f1f8_8_114:notes"/>
          <p:cNvSpPr/>
          <p:nvPr>
            <p:ph idx="2" type="sldImg"/>
          </p:nvPr>
        </p:nvSpPr>
        <p:spPr>
          <a:xfrm>
            <a:off x="1143225" y="685800"/>
            <a:ext cx="45723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e5349de73e_8_4"/>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ge5349de73e_8_4"/>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ge5349de73e_8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e5349de73e_8_39"/>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e5349de73e_8_39"/>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ge5349de73e_8_3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e5349de73e_8_4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ge5349de73e_8_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ge5349de73e_8_4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3" name="Google Shape;53;ge5349de73e_8_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ge5349de73e_8_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ge5349de73e_8_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e5349de73e_8_8"/>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ge5349de73e_8_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e5349de73e_8_1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ge5349de73e_8_11"/>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ge5349de73e_8_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e5349de73e_8_1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ge5349de73e_8_1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ge5349de73e_8_1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e5349de73e_8_1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e5349de73e_8_20"/>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ge5349de73e_8_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e5349de73e_8_23"/>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ge5349de73e_8_23"/>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ge5349de73e_8_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e5349de73e_8_27"/>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ge5349de73e_8_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e5349de73e_8_30"/>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e5349de73e_8_30"/>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ge5349de73e_8_30"/>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ge5349de73e_8_30"/>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ge5349de73e_8_3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e5349de73e_8_36"/>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ge5349de73e_8_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e5349de73e_8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e5349de73e_8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e5349de73e_8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311708" y="992767"/>
            <a:ext cx="8520600" cy="27369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84615"/>
              <a:buFont typeface="Arial"/>
              <a:buNone/>
            </a:pPr>
            <a:r>
              <a:rPr lang="en-US"/>
              <a:t>Report by the ‘See The Unseen’ Group</a:t>
            </a:r>
            <a:br>
              <a:rPr lang="en-US"/>
            </a:br>
            <a:r>
              <a:rPr lang="en-US"/>
              <a:t>‘See The Unseen’ グループのレポート</a:t>
            </a:r>
            <a:endParaRPr/>
          </a:p>
        </p:txBody>
      </p:sp>
      <p:sp>
        <p:nvSpPr>
          <p:cNvPr id="61" name="Google Shape;61;p1"/>
          <p:cNvSpPr txBox="1"/>
          <p:nvPr>
            <p:ph idx="1" type="subTitle"/>
          </p:nvPr>
        </p:nvSpPr>
        <p:spPr>
          <a:xfrm>
            <a:off x="1371600" y="4515700"/>
            <a:ext cx="6400800" cy="1752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Clr>
                <a:srgbClr val="888888"/>
              </a:buClr>
              <a:buSzPct val="114285"/>
              <a:buNone/>
            </a:pPr>
            <a:r>
              <a:rPr i="1" lang="en-US">
                <a:solidFill>
                  <a:schemeClr val="dk1"/>
                </a:solidFill>
              </a:rPr>
              <a:t>Thanks to Dr. GP Namasivayam, </a:t>
            </a:r>
            <a:r>
              <a:rPr i="1" lang="en-US">
                <a:solidFill>
                  <a:schemeClr val="dk1"/>
                </a:solidFill>
                <a:highlight>
                  <a:schemeClr val="lt1"/>
                </a:highlight>
              </a:rPr>
              <a:t>Dr.</a:t>
            </a:r>
            <a:r>
              <a:rPr i="1" lang="en-US">
                <a:solidFill>
                  <a:schemeClr val="dk1"/>
                </a:solidFill>
              </a:rPr>
              <a:t> Sangamithirai Parimalam, Mr Yoto Fujita, </a:t>
            </a:r>
            <a:r>
              <a:rPr i="1" lang="en-US">
                <a:solidFill>
                  <a:schemeClr val="dk1"/>
                </a:solidFill>
              </a:rPr>
              <a:t>Gakuya Kitada, Nagi Tateno,   </a:t>
            </a:r>
            <a:endParaRPr i="1">
              <a:solidFill>
                <a:schemeClr val="dk1"/>
              </a:solidFill>
            </a:endParaRPr>
          </a:p>
          <a:p>
            <a:pPr indent="0" lvl="0" marL="0" rtl="0" algn="ctr">
              <a:spcBef>
                <a:spcPts val="0"/>
              </a:spcBef>
              <a:spcAft>
                <a:spcPts val="0"/>
              </a:spcAft>
              <a:buClr>
                <a:srgbClr val="888888"/>
              </a:buClr>
              <a:buSzPct val="114285"/>
              <a:buNone/>
            </a:pPr>
            <a:r>
              <a:rPr i="1" lang="en-US">
                <a:solidFill>
                  <a:schemeClr val="dk1"/>
                </a:solidFill>
              </a:rPr>
              <a:t>By  Eni Banjoko, Sophie Firth, Aaron Hurrell, Lucy Hennessy, Jane Jeffery, Yuto Hakozaki, Jinnosuke Ishida, Kanon Shoji, Ayumi Kashiwagi</a:t>
            </a:r>
            <a:endParaRPr i="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e5df5d538a_12_0"/>
          <p:cNvSpPr txBox="1"/>
          <p:nvPr>
            <p:ph type="title"/>
          </p:nvPr>
        </p:nvSpPr>
        <p:spPr>
          <a:xfrm>
            <a:off x="457200" y="346088"/>
            <a:ext cx="8229600" cy="1143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sz="4088"/>
              <a:t>Uses of Big Data Analysis </a:t>
            </a:r>
            <a:endParaRPr sz="4088"/>
          </a:p>
          <a:p>
            <a:pPr indent="0" lvl="0" marL="0" rtl="0" algn="ctr">
              <a:spcBef>
                <a:spcPts val="0"/>
              </a:spcBef>
              <a:spcAft>
                <a:spcPts val="0"/>
              </a:spcAft>
              <a:buNone/>
            </a:pPr>
            <a:r>
              <a:rPr lang="en-US" sz="4088"/>
              <a:t>(</a:t>
            </a:r>
            <a:r>
              <a:rPr lang="en-US" sz="4088"/>
              <a:t>ビッグデータ解析で課題解決)</a:t>
            </a:r>
            <a:endParaRPr sz="4088"/>
          </a:p>
          <a:p>
            <a:pPr indent="0" lvl="0" marL="0" rtl="0" algn="ctr">
              <a:spcBef>
                <a:spcPts val="0"/>
              </a:spcBef>
              <a:spcAft>
                <a:spcPts val="0"/>
              </a:spcAft>
              <a:buNone/>
            </a:pPr>
            <a:r>
              <a:t/>
            </a:r>
            <a:endParaRPr/>
          </a:p>
        </p:txBody>
      </p:sp>
      <p:pic>
        <p:nvPicPr>
          <p:cNvPr id="188" name="Google Shape;188;ge5df5d538a_12_0"/>
          <p:cNvPicPr preferRelativeResize="0"/>
          <p:nvPr/>
        </p:nvPicPr>
        <p:blipFill>
          <a:blip r:embed="rId3">
            <a:alphaModFix/>
          </a:blip>
          <a:stretch>
            <a:fillRect/>
          </a:stretch>
        </p:blipFill>
        <p:spPr>
          <a:xfrm>
            <a:off x="401651" y="2146125"/>
            <a:ext cx="3296689" cy="2483142"/>
          </a:xfrm>
          <a:prstGeom prst="rect">
            <a:avLst/>
          </a:prstGeom>
          <a:noFill/>
          <a:ln>
            <a:noFill/>
          </a:ln>
        </p:spPr>
      </p:pic>
      <p:sp>
        <p:nvSpPr>
          <p:cNvPr id="189" name="Google Shape;189;ge5df5d538a_12_0"/>
          <p:cNvSpPr txBox="1"/>
          <p:nvPr/>
        </p:nvSpPr>
        <p:spPr>
          <a:xfrm>
            <a:off x="1134450" y="1149475"/>
            <a:ext cx="6875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Open Sans"/>
                <a:ea typeface="Open Sans"/>
                <a:cs typeface="Open Sans"/>
                <a:sym typeface="Open Sans"/>
              </a:rPr>
              <a:t>Big data is used to identify and solve problems in a variety of fields</a:t>
            </a:r>
            <a:endParaRPr sz="1700">
              <a:latin typeface="Open Sans"/>
              <a:ea typeface="Open Sans"/>
              <a:cs typeface="Open Sans"/>
              <a:sym typeface="Open Sans"/>
            </a:endParaRPr>
          </a:p>
        </p:txBody>
      </p:sp>
      <p:pic>
        <p:nvPicPr>
          <p:cNvPr id="190" name="Google Shape;190;ge5df5d538a_12_0"/>
          <p:cNvPicPr preferRelativeResize="0"/>
          <p:nvPr/>
        </p:nvPicPr>
        <p:blipFill rotWithShape="1">
          <a:blip r:embed="rId4">
            <a:alphaModFix/>
          </a:blip>
          <a:srcRect b="9828" l="0" r="0" t="0"/>
          <a:stretch/>
        </p:blipFill>
        <p:spPr>
          <a:xfrm>
            <a:off x="6101376" y="2323924"/>
            <a:ext cx="2907875" cy="2396627"/>
          </a:xfrm>
          <a:prstGeom prst="rect">
            <a:avLst/>
          </a:prstGeom>
          <a:noFill/>
          <a:ln>
            <a:noFill/>
          </a:ln>
        </p:spPr>
      </p:pic>
      <p:sp>
        <p:nvSpPr>
          <p:cNvPr id="191" name="Google Shape;191;ge5df5d538a_12_0"/>
          <p:cNvSpPr txBox="1"/>
          <p:nvPr/>
        </p:nvSpPr>
        <p:spPr>
          <a:xfrm>
            <a:off x="401650" y="1655450"/>
            <a:ext cx="286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Open Sans"/>
                <a:ea typeface="Open Sans"/>
                <a:cs typeface="Open Sans"/>
                <a:sym typeface="Open Sans"/>
              </a:rPr>
              <a:t>PROBLEM - Lack of oxygen</a:t>
            </a:r>
            <a:endParaRPr sz="1600">
              <a:latin typeface="Open Sans"/>
              <a:ea typeface="Open Sans"/>
              <a:cs typeface="Open Sans"/>
              <a:sym typeface="Open Sans"/>
            </a:endParaRPr>
          </a:p>
        </p:txBody>
      </p:sp>
      <p:sp>
        <p:nvSpPr>
          <p:cNvPr id="192" name="Google Shape;192;ge5df5d538a_12_0"/>
          <p:cNvSpPr txBox="1"/>
          <p:nvPr/>
        </p:nvSpPr>
        <p:spPr>
          <a:xfrm>
            <a:off x="6061700" y="1646813"/>
            <a:ext cx="2688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Open Sans"/>
                <a:ea typeface="Open Sans"/>
                <a:cs typeface="Open Sans"/>
                <a:sym typeface="Open Sans"/>
              </a:rPr>
              <a:t>SOLUTION - Nitrogen to Oxygen using Zeolite?</a:t>
            </a:r>
            <a:endParaRPr sz="1600">
              <a:latin typeface="Open Sans"/>
              <a:ea typeface="Open Sans"/>
              <a:cs typeface="Open Sans"/>
              <a:sym typeface="Open Sans"/>
            </a:endParaRPr>
          </a:p>
        </p:txBody>
      </p:sp>
      <p:sp>
        <p:nvSpPr>
          <p:cNvPr id="193" name="Google Shape;193;ge5df5d538a_12_0"/>
          <p:cNvSpPr txBox="1"/>
          <p:nvPr/>
        </p:nvSpPr>
        <p:spPr>
          <a:xfrm>
            <a:off x="365700" y="4688850"/>
            <a:ext cx="255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Open Sans"/>
                <a:ea typeface="Open Sans"/>
                <a:cs typeface="Open Sans"/>
                <a:sym typeface="Open Sans"/>
              </a:rPr>
              <a:t>NEW PROBLEM - where to source the zeolite?</a:t>
            </a:r>
            <a:endParaRPr sz="1600">
              <a:latin typeface="Open Sans"/>
              <a:ea typeface="Open Sans"/>
              <a:cs typeface="Open Sans"/>
              <a:sym typeface="Open Sans"/>
            </a:endParaRPr>
          </a:p>
        </p:txBody>
      </p:sp>
      <p:sp>
        <p:nvSpPr>
          <p:cNvPr id="194" name="Google Shape;194;ge5df5d538a_12_0"/>
          <p:cNvSpPr txBox="1"/>
          <p:nvPr/>
        </p:nvSpPr>
        <p:spPr>
          <a:xfrm>
            <a:off x="6173500" y="4688850"/>
            <a:ext cx="276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Open Sans"/>
                <a:ea typeface="Open Sans"/>
                <a:cs typeface="Open Sans"/>
                <a:sym typeface="Open Sans"/>
              </a:rPr>
              <a:t>SOLUTION - Web scrapping to make structured data</a:t>
            </a:r>
            <a:endParaRPr sz="1600">
              <a:latin typeface="Open Sans"/>
              <a:ea typeface="Open Sans"/>
              <a:cs typeface="Open Sans"/>
              <a:sym typeface="Open Sans"/>
            </a:endParaRPr>
          </a:p>
        </p:txBody>
      </p:sp>
      <p:pic>
        <p:nvPicPr>
          <p:cNvPr id="195" name="Google Shape;195;ge5df5d538a_12_0"/>
          <p:cNvPicPr preferRelativeResize="0"/>
          <p:nvPr/>
        </p:nvPicPr>
        <p:blipFill>
          <a:blip r:embed="rId5">
            <a:alphaModFix/>
          </a:blip>
          <a:stretch>
            <a:fillRect/>
          </a:stretch>
        </p:blipFill>
        <p:spPr>
          <a:xfrm>
            <a:off x="2671750" y="4688852"/>
            <a:ext cx="3696050" cy="22014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e60089f1f8_13_14"/>
          <p:cNvSpPr txBox="1"/>
          <p:nvPr/>
        </p:nvSpPr>
        <p:spPr>
          <a:xfrm>
            <a:off x="25200" y="512325"/>
            <a:ext cx="9093600" cy="805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#load R libraries ggplot2 and ggfortify</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library(ggplot2)</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library(ggfortify)</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#load data to be analyzed</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age &lt;- c(85,49,60,44,44,64,70,87,17,48,32,62,57,51,32,59,18,68,69,18,26,73,81,65,52,58,53,56,18,53,40,65,58,33,51,19,66,15,52,52,58,29,25,75,45,36,17,46,24,87,86,31,70,42,59,19,80,50,76,35,21,23,78,55,43,48,22,90,57,33,17,31,17,15,19,22,26,27,26,49,61,19,69,85,29,15,68,54,38,50,32,62,67,28,72,59,39,61,21,58,18,22,46,19,66,89,61,41,48,90,19,63,85,30,16,32,57,54,70,28,22,86,76,54,53,15,75,27,20,26,15,38,58,58,90,60,74,87,60,18,61,19,89,36,34,62,55,21,42,32,20,70,75,67,81,26,58,19,26,29,45,31,21,51,15,55,48,48,27,56,82,52,62,67,55,27,47,15,16,45,25,16,58,41,67,69,58,62,70,36,21,43,68,50,53,43,64,77,40,47,37,71,57,74,62,29,50,35,51,36,21,49,16,65,43,55,48,28,33,51,16,87,38,18,34,68,33,24,18,85,45,86,21,54,40,21,40,48,61,19,16,48,69,34,21,18,38,82,40,27,20,23,19,38,70,35,63,43,89,18,35,36,28,64,33,45,69,46,64,45,19,50,16,66,25,55,19,56,80,31,50,43,31,16,85,48,70,32,82,74,47,15,81,59,53,45,30,49,16,66,27,70,32,33,90,69,29,75,18,44,61,58,65,82,32,85,32,56,50,45,24,52,68,15,29,60,37,52,42,17,19,25,60,41,59,64,69,53,62,50,32,77,42,65,20,25,60,61,61,63,45,44,62,60,35,15,64,38,62,24,62,46,45,39,19,34,21,70,17,48,70,40,70,15,52,59,49,57,73,31,27,19,23,58,35,55,22,44,70,48,64,69,55,45,53,52,20,53,69,19,49,45,25,15,29,40,72,30,56,62,26,25,46,40,78,22,29,78,38,30,22,65,26,43,26,41,69,70,29,17,26,35,52,35,35,24,38,78,52,63,59,69,46,54,66,15,36,34,52,24,88,36,68,15,48,16,37,31,39,77,30,46,17,27,36,34,51,23,18,55,54,63,59,70,55,35,65,68,20,27,47,58,68,15,59,64,47,18,19,42,67,62,43,32,30,18,32,41,43,47,35,73,33,57,71,82,30,85,34,55,65,58,38,34,54,43,59,56,60,49,27,67,58,33,51,27,46,55,26,41,54,51,41,67,17,73,64,53,58,52,25,39,37,37,21,79,46,63,25,30,32,20,51,24,26,67,57,35,58,34,67,37,79,57,23,19,16,17,24,49,49,45,31,63,23,26,55,27,18,23,35,24,31,45,61,25,56,18,35,76,87,34,51,28,77,21,50,70,17,56,70,39,66,71,28,41,66,45,34,43,41,63,73,70,39,56,87,37,32,72,68,17,68,34,37,47,52,24,47,70,22,62,19,83,57,26,60,43,67,30,27,58,65,43,59,36,82,16,40,80,18,53,34,68,37,45,24,73,42,18,26,83,69,24,23,68,54,67,89,88,20,76,24,51,82,20,21,52,52,18,19,35,26,21,89,30,29,16,70,89,32,68,18,89,64,56,57,60,75,47,28,80,23,63,33,26,40,88,25,53,28,21,23,23,67,28,19,83,78,53,52,64,87,51,54,23,27,38,65,67,28,55,64,26,53,26,18,38,61,69,62,47,56,24,62,44,19,51,19,34,54,64,67,25,51,42,41,50,51,46,69,58,59,39,59,30,43,86,52,69,68,38,45,54,45,66,47,46,34,59,37,58,35,53,18,68,39,78,20,21,59,29,17,59,80,34,75,54,18,68,58,40,21,67,39,35,25,34,43,51,46,36,48,32,31,56,53,29,20,66,26,63,27,29,54,21,35,40,44,47,18,49,49,22,30,45,39,32,36,66,59,30,33,65,59,35,17,61,44,19,43,43,30,51,36,22,39,58,77,56,36,84,68,29,56,37,51,30,63,38,34,24,53,21,31,58,18,54,32,42,23,22,70,55,19,59,60,27,81,87,57,52,40,64,68,49,61,61,38,27,27,18,39,28,29,26,24,39,19,39,41,69,73,31,67,52,42,27,36,70,30,54,43,37,62,30,57,56,49,53,33,52,75,19,57,43,60,45,47,66,21,51,28,71,47,16,62,59,36,49,33,61,55,25,25,36,27,26,44,31,86,56,61,62,89,32,59,42,30,27,32,17,62,67,60,17,42,33,62,60,62,37,21,65,46,69,68,41,27,40,29,44,18,32,54,30,22,58,33,23,52,75,64,27,15,30,42,82,38,21,67,67,58,20,59,42,45,69,63,25,42,23,24,20,24,26,45,20,49,43,48,18,54,64,36,20,63,24,20,63,87,88,19,49,15,75,17,22,65,20,40,26,39,39,23,82,55,56,49,69,16,54,68,85,25,72,32,30,77,27,36,79,85,73,48,37,21,78,17,61,71,81,35,55,28,40,58,32,77,50,56,42,58,86,31,33,43,37,39,57,18,43,59,21,44,21,60,15,46,19,36,40,18,69,32,86,69,45,24,53,69,70,19,44,67,33,67,60,67,27,84,66,15,26,24,82,72,66,18,27,78,20,19,63,86,44,21,37,69,39,25,30,38,67,54,37,33,26,22,53,66,64,15,28,28,21,64,89,44,80,41,77,44,37,21,22,69,16,44,17,24,67,45,88,57,55,38,20,67,77,60,50,81,34,63,15,66,29,16,30,52,63,64,68,54,44,37,79,55,34,25,49,57,24,20,19,49,24,42,58,34,51,48,61,62,59,60,57,67,16,84,33,75,37,68,17,34,37,32,22,63,23,68,46,28,43,60,59,66,17,49,16,75,37,47,57,28,41,25,29,45,57,52,15,27,75,28,59,56,52,15,65,51,76,23,26,24,68,41,48,70,20,43,37,38,55,56,72,84,65,70,17,51,59,36,86,60,46,61,44,34,78,16,40,46,71,69,65,21,34,43,52,27,80,63,89,63,59,52,15,26,20,39,87,51,72,64,26,45,21,68,79,17,62,83,25,36,82,49,29,52,26,17,66,58,69,69,61,70,40,76,46,32,24,22,80,88,58,36,58,42,41,66,86,55,28,26,81,26,72,61,46,47,76,59,45,61,86,69,65,22,58,36,69,22,63,51,18,39,51,65,28,25,68,53,33,22,31,31,56,80,59,56,90,24,51,44,21,19,16,51,30,76,23,46,40,68,28,20,57,15,26,36,28,17,23,23,29,54,76,39,20,50,56,66,69,24,57,21,45,41,70,55,40,37,31,19,20,23,42,62,60,41,61,30,17,59,23,26,17,41,57,33,57,48,51,20,26,56,20,17,35,19,23,35,47,25,31,27,22,58,46,63,83,53,67,61,26,41,39,51,68,62,34,19,15,47,56,19,63,65,68,52,69,47,34,17,55,56,56,63,41,47,37,69,56,30,31,42,55,29,19,24,54,35,69,27,62,37,17,32,64,35,34,52,52,38,29,25,45,59,19,54,21,88,70,18,43,57,70,19,18,18,59,16,29,33,82,50,46,36,59,43,18,49,29,19,23,69,45,35,28,37,40,51,40,36,69,16,59,23,35,17,59,29,37,69,33,84,59,38,33,20,65,32,85,50,27,38,58,52,39,38,54,63,58,25,17,49,41,41,23,21,70,18,40,43,18,87,57,39,50,86,21,27,53,27,48,23,44,42,28,26,68,40,76,17,18,16,43,30,30,44,47,23,66,21,15,64,35,53,22,40,17,37,36,33,29,19,62,73,18,57,24,68,70,51,28,17,19,66,40,66,78,69,17,62,24,57,35,48,49,53,32,78,16,42,49,85,29,66,21,16,25,28,57,60,87,64,65,39,83,27,45,61,47,29,46,50,54,43,45,50,53,69,52,56,57,43,35,57,60,62,31,53,65,18,58,50,26,25,18,67,46,44,68,88,51,28,21,60,40,68,15,30,41,68,72,27,79,55,49,44,44,60,64,68,55,15,23,46,17,22,72,88,31,39,30,64,21,49,20,57,58,26,46,78,33,61,53,49,37,67,89,81,52,60,46,54,15,39,51,34,44,40,29,40,24,61,65,76,15,49,25,59,47,33,59,48,50,26,88,33,18,29,45,59,17,37,33,70,60,55,69,47,36,50,17,77,24,33,25,65,79,29,45,33,47,48,59,26,23,50,41,41,66,55,31,16,35,19,46,43,24,51,53,62,56,50,53,55,50,49,46,30,75,21,36,27,47,52,62,31,70,46,64,89,16,20,30,30,50,70,54,86,29,36,41,28,34,58,22,25,46,34,16,70,15,54,62,26,52,41,57,18,22,49,59,38,55,48,64,53,58,89,49,70,23,63,34,41,67,86,59,68,37,51,44,29,38,69,56,59,18,40,20,49,47,69,69,21,38,20,64,60,88,65,65,28,90,38,55,80,61,16,16,56,62,38,67,58,16,61,22,38,28,41,41,38,31,43,57,18,35,26,89,15,45,37,67,21,38,33,66,69,16,23,38,41,19,75,16,32,36,69,44,45,70,35,62) </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sleep_late &lt;- c(24.1,23.6,24.5,24,23.6,23.6,24.2,23.5,21.9,24.1,24.4,24.1,24,24.5,23.6,24.3,21.7,23.5,23.5,23.2,24.3,24.2,25.5,23.6,23.7,23.5,24,24.1,23.4,23.5,23.7,24.5,24.3,24,24.4,22.7,23.8,23.2,24.1,24.5,24.2,23.6,22.4,23.5,24.1,23.5,22.1,24.5,23.1,26.6,24.3,24.4,24.2,23.8,23.5,22.3,23.9,23.9,23.9,24.2,21.5,23.2,23.7,24.2,24.3,24.3,22.7,24.2,23.8,24.3,22.3,23.6,23.1,22.9,22.8,21.7,24.1,24.5,24.5,24.2,24.2,23.2,24.4,23.8,24.5,23.2,24.3,24.3,24.1,24,24,24.1,24.4,24.3,23.7,23.7,23.7,24.2,21.8,23.8,22.1,23.3,23.6,23.1,24.1,24.2,23.7,24.1,23.6,23.9,22.3,24.1,24,24.1,21.6,24.4,24.5,23.7,23.6,23.8,22.6,24.1,24.3,24.1,24.3,23.9,23.6,23.5,22.3,24.3,21.6,23.9,24.1,23.8,24.5,24.1,23.7,24.3,23.6,22.5,23.8,21.8,24.5,24,23.5,24.4,23.9,21.7,23.5,24,24.2,24,23.5,24.4,23.5,23.7,24.5,23.1,24.5,24.3,24.1,24,23.3,23.6,23.3,24,24.2,24.3,24.2,24.5,25.4,24.2,24.4,23.7,24.2,24.1,23.9,21.5,22.5,24.4,23.2,23,23.8,23.7,24,23.9,24.4,24.2,24.4,23.5,23.5,24.2,24.1,23.7,23.5,24.4,23.8,23.9,23.6,23.8,24.1,23.9,24.4,23.7,24.1,24,24.1,24.2,24.1,24.2,24.3,23.6,23.4,24.5,24.3,24.3,23.8,23.6,23.5,24.3,22.8,24.4,23.7,22.6,24.5,24.5,23.8,21.5,22.7,23.8,24.2,25.1,22,23.8,24.2,23.2,24.4,23.8,23.5,23.9,23.3,24.4,24.3,24.5,22.3,23.5,23.5,23.9,24,23.7,24.5,22,23.4,23.8,24,23.8,24,24.1,24.4,23.7,24.2,23.5,24.5,23.5,23.5,23.6,23.6,24.1,24,23.5,22.4,24.5,22.8,24,21.8,24.1,22.4,23.8,24,24.4,23.6,23.9,23.8,22.3,24.4,23.8,23.5,23.8,24.5,23.6,24.1,22.3,23.5,23.8,23.6,23.6,24.3,23.5,24.2,23.6,23.8,24.3,24.3,24.3,24,24.3,23.6,23.9,22,23.7,24.4,23.6,24.5,26.5,23.9,25.9,24.1,24,24,24.3,21.5,24.4,23.7,23.6,24.2,23.7,24.5,24.2,24.5,24.2,23.2,23,24.4,24.1,23.6,23.6,23.6,23.5,24,24.2,23.7,24.5,23.8,23.8,23.7,24.2,23.5,23.9,23.9,24.3,23.7,24.5,24,23.5,23.9,23.1,24.2,24.1,23.6,23.7,24.5,23.5,23.8,23.7,22.9,24,23.3,23.5,23.2,23.9,24,24.5,24.1,23.3,23.6,23.5,24.2,24.2,24.5,24,23.7,21.5,22.4,23.7,24.1,24.1,22.8,24.1,23.6,24.3,23.9,23.8,23.6,23.7,24.2,24.5,24.2,24,24.4,23.7,24.3,24.5,23.3,21.9,23.8,24.1,24.5,23.5,23.8,23.5,24,23,23.5,24.5,23.5,23.2,23.7,23.8,24.3,24,23.9,24.5,24.2,24.1,23.7,24,23.5,23.6,24.2,21.6,24.2,24.1,23.8,24.3,24,21.9,24,23.5,23.6,23.9,24.1,23.5,24.5,24,23.8,22.8,23.8,23.5,24.5,22.7,23.7,24.2,23.6,23.4,24,21.6,23.5,23.6,24,24.5,24.5,23.9,22.2,23.7,23.5,24.3,24.3,22.1,22.8,24.4,24.5,23.7,24.5,24.4,24.3,24.2,23.5,23.8,22.6,23.7,23.8,23.5,24.1,21.8,24.4,24.4,24.1,23,23.4,24.4,24.1,23.5,24.1,23.6,23.7,22.2,24.2,23.8,23.8,24.1,24.2,23.9,24.3,24.3,23.6,23.6,23.6,26,24.1,24.2,23.8,24.5,24.4,23.8,24.2,24,23.7,24.1,23.5,23.7,23.7,24.1,23.7,23.5,23.5,24.4,24.5,23.9,23.8,23.7,24.1,24,23.7,24.2,21.8,23.5,24.4,24.5,24.4,24.5,22.8,23.5,24.2,23.7,23.9,23.9,23.7,23.9,22.1,23.7,24.5,21.8,23.8,23.4,24,23.7,23.9,24.1,23.6,23.6,24.3,23.7,24.5,23.8,22.8,22.8,24.2,24.2,22.1,24.1,24.5,24.4,24.1,23.8,21.6,24.5,23.6,24.4,22.8,23.5,23.6,22.3,24.4,23.7,23.7,22.3,23.5,23.3,24.2,24.3,26.6,23.7,24.2,23.8,24.5,21.8,23.8,23.6,23.3,24,23.6,23.6,23.8,24,23.7,23.7,24.5,24.5,24.4,23.6,23.5,23.5,23.7,24.2,23.8,24.3,24.4,23.6,23.6,23.9,24.1,23.3,23.7,24.1,24.5,24.5,24.4,21.7,23.5,24.5,24.1,24.1,22.4,24.4,24.5,23.9,24.2,23.6,24.4,23.6,24.1,24.3,23.7,24.2,23.7,24.4,25.6,21.9,24.4,23.9,23.9,24.1,23.6,24.2,24.5,23.5,22.8,23.8,23.8,22.1,24.3,25.9,24.1,22.8,23,23.7,24.5,24.3,24.5,24.6,22.5,24.5,23.1,23.7,23.7,22.8,22.1,24.4,23.6,22.3,22.5,24.5,23.6,21.5,24.6,24,24.1,22.7,23.7,23.7,24,24.3,23,23.7,24.2,24.3,23.5,24.5,24.3,24.1,24.2,23.6,22,23.8,23.6,23.5,23.7,25.5,22.4,23.6,24.2,21.8,22.8,22.6,23.8,23.6,22.1,24.3,24,24.4,23.9,23.6,24.3,24.5,23.7,22.4,24.5,24.4,24,24.4,23.7,24.3,23.8,24,24.3,24.5,22,23.9,23.6,24.1,24,23.7,23.9,22.5,23.6,23.5,22,24.3,22.9,24.1,23.9,24.1,23.6,22.1,23.9,23.8,23.7,23.5,24.3,23.7,23.5,24.3,24,23.6,23.6,24.1,23.6,24,24.3,24.2,24,23.9,23.6,23.5,23.8,23.7,24.4,23.6,24.1,24.1,24.5,23.9,23.6,23.9,23.4,23.8,23.5,24,22.4,21.6,24.4,23.9,22.3,23.9,24.5,23.5,24,24.2,22.7,24,23.7,23.9,23.1,24.1,23.6,23.5,24.2,24.5,24,23.6,23.7,24.4,23.5,23.5,24,23.5,24.5,23.8,24.3,24,24.4,23.7,23.5,24.1,23.9,22.9,24.2,24.5,24.5,24.3,22.9,23.7,23.8,21.7,24.3,24.4,23.9,23.7,23.7,23.9,24,24.1,23.8,24,24.1,24.2,22.1,24.5,24.4,22.2,23.6,23.8,23.6,23.8,23.7,21.8,24.2,23.7,24.4,23.8,24.5,23.6,24.2,24.2,24.3,23.6,23.7,23.6,24,23.7,23.9,22.9,24.5,22.7,23.9,23.5,22.9,24,24.5,24.5,23.5,23.3,23.8,24.3,23.4,23.6,24.1,24.3,24.9,24.4,23.5,24.5,24.3,24.4,24.4,24.5,24.1,23.6,23.9,23.9,24.3,22.2,24.2,23.6,24,23.8,21.9,23.8,21.6,23.9,23.7,24.1,23.5,23.6,24.3,24.3,24,23.9,24.1,24.2,24.5,24.1,24.3,23.6,23.9,23.6,24.1,23.6,23.9,23.6,24.1,24.1,24.5,23.2,24.3,23.7,23.5,24.2,24.2,24.4,23.3,23.7,24.1,24.2,24.1,22.4,24.2,24.5,24,23.9,24.5,23.6,24,21.7,22.8,24.3,24.1,23.5,23.6,24.4,24.2,23.8,24.2,24.3,25.2,23.8,23.5,23.5,24.2,23.7,23.6,24.1,24.3,24.1,24.1,23,24.2,24.4,23.9,24,24.1,24.5,22.6,23.5,24.5,24.4,24.1,24.1,24.3,24.2,24.3,23.6,22.7,24.3,24.4,23.9,21.9,24.3,24.3,21.7,23.4,22.1,22.3,22.1,21.8,21.5,21.5,21.9,23.2,23.2,23.2,22.6,22.3,23.1,23.2,22.9,22.3,22.7,23.4,22.6,21.9,23.3,21.5,22.6,22,22.1,21.7,23.1,23,23.3,22.1,21.7,23,23.1,22.2,22.8,22.4,22.7,22.8,21.7,21.8,25.9,22.2,23.3,21.5,23.2,23.1,22,22.3,22.5,23.4,23.5,22.6,21.7,22.7,22.4,23.3,22.3,22.5,21.9,21.8,21.5,21.8,22.7,22,21.9,21.8,23.5,22.5,22.6,21.9,23.1,22.8,22.5,22.2,23.1,21.5,23,21.6,22.2,21.6,21.9,22.3,22.7,22.3,22.3,22,23.5,22.8,23.2,21.6,22.5,22.9,25.7,21.8,22,22.7,21.7,22.2,23.3,21.5,22.6,23.4,23.1,22.8,21.7,21.6,22.5,22.5,22.3,21.7,23.1,23,22.9,21.6,26,21.5,22.1,23.3,22.8,23.1,23.5,23.5,21.5,22.9,22.7,23.3,22.1,23.3,22.7,22.3,22.1,22.4,21.7,22.3,21.6,23.5,22,22.2,23,22.5,23.2,21.7,22.5,24.6,22.3,23,22.1,21.9,22.9,22.5,21.8,21.9,22.1,23.3,23,21.6,23.4,23.5,22.4,23.5,22,21.7,23.5,22,22.5,22.9,24.7,22.2,22.5,21.7,22,21.8,22.3,23.5,23.5,21.5,22.2,23.1,23.4,22.5,23.2,21.9,24.7,23,23,21.7,23.1,23,21.5,22.9,22.8,21.6,22.5,22.3,21.6,22,21.8,22.1,23,22.7,23.2,22.3,22.6,21.6,22.7,23.3,22.1,23.4,22.2,22.3,22.2,22,22.5,21.6,22.7,21.8,21.8,21.5,22.2,22.3,22.1,22.7,22.4,22.7,22.6,23.2,21.5,22.9,22.6,22.5,22.1,23.3,21.5,23.4,22.6,21.6,23.2,21.9,22,21.8,23,23.2,22.9,21.7,21.6,21.8,21.6,22.7,23.4,22,22.5,22.8,22.4,21.9,21.7,22.5,21.6,23.3,22,23.1,23,22.5,22.2,23.5,23.4,22.7,21.9,22.3,21.8,22.9,23.4,23.4,22.9,23.2,23.1,23.2,21.5,23.4,23.1,23.3,21.9,22.7,21.7,23.1,23.1,22,21.6,26.5,22.9,21.6,22,23.2,21.9,22.6,25.8,23.5,21.6,22.5,22.7,21.5,21.9,23.3,22,23.4,22.8,22.8,22.9,23.1,22.1,22.8,22.2,22.4,21.7,22.1,27,23.2,22.8,23,21.5,23.4,22.9,21.5,26.6,21.9,22.1,22.1,21.5,22.2,21.9,21.5,23.2,22.1,23,22,21.7,21.7,22.4,22.1,21.9,22.9,22.4,22.4,22.4,22,23.1,21.9,23.3,23.3,23,22.5,22.5,22.5,21.9,22.7,21.7,26.6,21.7,23.3,22,22.2,21.6,22.2,25.6,22.2,22.8,22.5,21.9,22.2,22.4,21.8,21.8,21.5,22.4,22.5,23.5,22.8,22.9,23.4,21.9,22.7,22,22.7,23.5,22.2,21.7,23.3,22.4,22,22.1,23.5,22.7,21.5,23,21.5,22.5,21.9,21.5,22.7,22.7,23.3,22.1,22.7,26,22.8,22.4,22.3,23.4,21.6,23,22.3,21.6,23.3,21.5,22.2,22.4,22.4,23.3,21.6,23.3,22.7,22.4,23.4,22.6,22.8,23.2,23.5,22.7,22.7,21.5,23.2,23.4,22.8,22,22.3,23.3,23.2,22.4,22.9,21.9,22.5,23.3,22.6,23.1,23.3,22.1,21.9,22.3,21.7,22,23.3,22.7,22.3,21.9,22.4,23.3,21.5,23.4,23.2,22.9,23.5,23.2,23.3,22.1,23.4,23.2,23.3,21.7,23.4,22.2,22.6,21.6,22.9,22.9,22.9,22.5,23.2,22.1,22.5,23.5,22.7,23.2,23.4,22.9,22.1,21.9,21.7,23.5,23,21.5,22.9,23.2,21.6,22.1,22.9,21.5,23.5,21.6,23,22.8,23.1,22.9,23.3,22.4,22.8,21.7,22.5,22.7,22.4,23.1,22,22.3,23.3,22.6,21.5,22.8,23.4,22.7,21.9,22.2,21.5,22.1,22.8,21.5,22.1,21.9,21.9,22.3,23.2,22,22,21.8,23.3,21.6,21.5,23.1,23.4,22.7,23.1,22.2,22.7,22.5,22.3,22.5,27,21.7,21.5,22.5,22.4,23.5,22.5,22.2,23,23.3,23.1,22.6,21.6,22.9,21.5,22.7,23.1,21.7,23.5,23.2,23.3,22.1,23.2,23.3,23.3,23.5,23.2,21.9,23.4,22.5,23.1,22.6,22,21.9,22.5,22.1,22.5,23.3,23.5,21.8,21.7,22.7,23.3,23.3,26.3,23.1,22.6,23.2,21.5,21.9,22.5,26.3,21.7,21.6,22.3,23.2,22.3,22.6,22.2,23.2,23.3,21.8,21.8,21.9,23.3,22.5,22.5,22.5,21.9,23.5,22.9,23.2,23.3,22.7,22,22.9,23.5,23.4,21.5,21.6,23,23.1,22.1,22.8,23.1,21.9,22.3,23.1,23.2,23.2,21.6,21.8,22.9,23,23.5,23.4,22.8,23.2,23.5,21.6,22.8,21.6,22.4,23,23,23.4,21.5,23.3,22.9,22.1,22.9,21.6,23.5,21.8,21.5,23.3,22.8,21.7,23.5,23.5,22.9,22.6,23,22.1,23.5,23.1,22.2,23.5,22.8,21.7,22.1,23.3,22.6,21.8,23.4,21.7,23.2,22.7,21.9,21.5,23.2,21.6,21.5,22.1,22.8,21.7,22,22.7,22.5,23.1,21.5,22.8,23.4,23.2,21.5,21.7,23.3,22.8,22.5,22.7,22.9,22.9,21.7,23.4,21.6,21.6,22.9,23.3,21.8,23.3,23.3,21.9,21.9,21.8,21.7,21.6,21.8,23.3,22.7,22.5,22.3,23.1,21.8,23,23.3,22.1,22.9,21.6,22.7,22.6,22.2,22.6,26,23.5,23.3,22.2,21.5,23.1,23.5,21.6,22.7,22.2,21.5,23.5,22.4,23.5,21.5,21.9,23.1,21.7,22.4,22,22.6,23.5,23.2,23.3,23.1,21.5,22.4,23,27,21.9,23.3,22.2,23.2,22.2,21.9,22.8,21.6,23.5,22,22.3,22.8,22.3,22.2,22.7,22.9,21.9,22.8,25.6,21.9,23.2,22.8,22.8,23.2,22,23.5,21.5,23.4,21.9,22.6,22.7,21.8,21.9,22.8,22.2,22.4,23.5,22.3,21.5,23.3,22.8,22,23.2,22.1,21.8,22.3,24.6,21.5,22.7,22.7,22.1,22.2,22.5,21.5,22.1,22.4,22.7,22.4,22,21.9,22.4,23.3,22.5,23.2,23.3,23,22,23.2,23.1,23.2,23.2,22.2,23.1,21.7,22.5,21.8,22.8,21.5,22,21.9,22.1,23.2,21.9,21.8,22.2,21.8,22,22.3,23,22.8,22.8,23.3,22.4,22.8,22,22.5,22.2,22,22.7,22.1,22,23.1,21.7,23.2,22.1,22,21.9,22.8,22.2,22.2,21.7,25.1,21.7,23.1,22.5,23.4,22.1,21.7,23.3,25.1,22.8,22.8,22.8,22.4,22.5,23.4,23.1,22,23.3,22.2,21.7,22.3,21.7,22.6,23.3,22.9,23.4,21.6,22.4,22.6,22.1,21.8,21.8,21.9,23.2,23.4,22.9,23.4,22,26,22.8,22.6,22.4,22.5,22.2,21.6,21.6,26.4,22.3,23,23,21.8,22.9,22.3,22.7,23.2,21.6,23.3,23,22.8,22.1,21.6,22.7,22.5,23.5,23.5,22.2,21.8,23.5,22.8,25.5,22.5,21.9,23.3,26.4,23.4,21.5,23.1,23.3,22,22.4,21.5,21.5,22.8,23,22.5,21.8,22.2,23.1,22.8,23.4,21.5,21.9,22.6,23.2,21.7,21.8,22.7,22,22.4,25.2,22.4,22.4,22,22.6,22.2,22.1,21.7,22,23,22.4,21.7,22.4,22.1,23,22.2,22.3,23.2,21.7,22.1,22.4,23.5,23.4,22.2,22.4)</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screen_time &lt;- c(16,8,8,10,6,5,7,14,4,12,9,12,7,9,6,8,1,11,7,2,7,5,20,10,6,10,8,7,3,6,6,11,6,12,10,4,10,2,7,12,6,10,1,12,7,12,2,12,4,20,15,7,10,10,9,4,6,8,8,9,1,4,5,12,6,8,4,17,10,6,2,10,3,0,2,4,6,10,9,10,9,0,5,16,10,0,5,6,5,5,9,6,11,8,12,12,12,9,2,12,1,1,5,4,9,17,10,10,5,12,3,5,15,8,1,5,7,8,11,5,3,14,9,9,5,5,8,7,0,8,0,12,10,8,16,11,10,13,10,1,8,4,14,8,9,11,5,2,5,5,5,9,9,12,14,10,10,3,7,7,12,9,2,6,2,8,12,5,11,6,19,6,9,10,6,8,8,4,4,7,2,4,6,6,7,12,5,8,9,5,1,5,8,9,8,10,12,6,6,7,7,9,9,11,11,11,7,11,8,8,5,9,1,11,9,7,9,12,6,5,3,16,7,1,6,9,7,1,2,13,12,20,4,9,9,1,12,8,10,5,1,7,7,7,1,1,6,15,8,12,5,2,1,9,12,9,9,12,16,5,11,5,6,10,7,9,7,6,10,9,1,6,1,6,0,6,3,5,7,5,5,5,8,3,17,7,8,11,19,12,6,2,17,5,9,12,8,9,5,11,6,6,9,5,12,6,8,9,0,6,7,11,9,19,7,20,6,7,6,5,4,5,11,5,5,11,10,8,5,5,3,0,7,7,7,11,12,9,9,7,7,8,5,7,5,5,8,9,5,6,9,6,10,6,11,1,11,9,5,5,5,11,11,10,4,11,2,6,3,12,10,9,6,2,10,9,10,5,9,5,8,2,0,12,9,6,4,10,11,8,11,11,10,10,9,5,5,12,10,5,12,7,4,4,6,8,10,10,7,6,8,3,11,5,6,4,9,5,9,10,5,5,9,10,10,12,10,7,6,3,10,7,5,6,10,4,7,7,11,8,12,10,11,8,5,4,6,8,11,2,17,8,9,0,10,3,11,8,9,6,7,9,4,12,8,12,10,1,3,11,9,7,6,7,5,10,8,9,4,8,7,6,9,2,9,10,9,4,0,10,8,9,6,10,9,4,9,9,7,9,5,9,5,6,11,15,10,20,12,11,6,12,7,9,8,11,12,6,12,7,5,11,8,5,8,5,7,12,5,12,8,12,10,5,1,5,7,9,7,12,0,7,10,12,5,8,11,8,3,10,12,4,11,2,5,10,12,10,12,11,11,7,11,12,0,1,5,5,4,9,10,10,9,7,0,11,7,5,2,1,11,4,5,10,5,3,11,2,9,6,20,11,6,7,11,0,12,12,3,6,10,8,6,5,12,5,7,7,10,6,6,6,5,10,7,7,16,10,8,10,11,1,7,7,7,5,11,0,7,5,5,12,0,15,12,11,11,12,12,6,9,10,8,12,5,8,20,1,12,8,5,8,12,7,9,10,1,12,8,3,8,19,8,0,2,10,10,9,16,19,3,9,3,6,15,0,2,5,11,4,4,8,11,2,19,6,5,0,6,17,9,11,2,17,9,9,6,10,9,11,10,12,0,10,8,10,11,19,3,5,12,0,1,0,7,12,4,13,5,5,10,6,14,8,5,2,12,5,5,9,12,9,8,8,9,5,2,5,8,12,7,7,7,2,11,12,2,5,3,9,5,8,12,2,8,11,12,5,12,5,11,8,7,12,9,7,6,15,9,5,11,12,5,11,8,5,10,10,6,10,7,11,6,6,3,9,6,9,3,0,10,12,4,5,12,8,8,8,0,7,10,5,3,6,12,9,5,11,12,10,5,11,9,7,6,5,11,6,5,9,6,5,5,11,7,2,9,10,6,6,4,11,12,0,8,10,7,5,10,7,5,12,12,9,10,9,0,6,11,2,11,10,5,8,12,1,7,9,12,10,7,16,11,10,12,10,7,12,5,7,7,0,8,2,6,10,3,7,9,7,2,0,5,11,4,11,5,8,19,14,7,6,12,11,10,10,11,5,5,9,12,2,10,6,7,12,0,10,2,8,9,11,6,9,6,9,8,7,11,8,10,10,11,8,6,7,5,12,6,9,11,10,7,4,10,12,12,8,12,7,4,12,5,9,8,0,12,5,7,5,8,12,9,2,2,11,7,12,10,12,15,9,8,8,20,8,12,10,12,7,11,5,6,7,5,1,8,11,10,10,12,6,0,8,11,12,7,7,8,6,10,12,3,8,10,12,4,7,10,2,4,2,2,3,1,0,5,5,0,3,3,5,5,2,3,4,3,0,2,4,0,1,3,4,1,0,5,0,0,0,1,3,0,1,3,3,1,2,1,1,8,13,4,4,1,1,3,5,3,3,1,1,1,2,1,4,0,1,5,1,2,3,4,5,1,1,3,4,5,1,3,4,8,1,1,0,0,3,1,1,4,3,0,2,3,4,3,0,3,0,4,3,1,12,0,5,4,4,1,1,0,3,1,0,5,3,0,0,1,4,5,0,5,4,4,11,5,2,5,2,2,4,4,1,2,1,3,4,4,3,9,2,2,0,4,0,0,2,2,1,2,2,2,5,11,5,4,3,5,0,5,1,4,5,5,4,5,4,5,0,0,5,0,1,5,0,2,18,1,4,5,5,5,5,5,4,0,5,4,2,3,0,2,18,5,3,0,0,4,3,1,3,0,0,1,5,0,2,0,0,4,4,5,0,5,4,3,2,1,5,3,2,3,0,2,4,3,3,2,5,3,1,4,1,5,1,1,2,3,3,8,1,2,4,4,5,3,5,5,3,5,2,1,1,5,1,1,1,5,4,0,3,1,3,5,1,2,2,3,0,3,3,1,0,0,4,5,3,5,4,1,3,4,3,5,0,2,2,2,0,2,0,2,0,0,2,4,4,12,0,2,2,1,5,2,11,1,2,5,4,3,4,5,2,1,5,4,0,0,5,0,2,1,0,5,16,4,2,3,3,0,3,1,11,3,2,2,2,2,4,5,0,2,4,6,4,3,2,4,3,2,5,2,2,5,0,3,5,4,4,1,4,5,3,2,3,13,3,4,2,5,4,4,12,2,3,2,0,1,0,2,2,5,1,3,1,5,9,3,4,4,1,1,1,5,5,0,0,4,0,3,0,4,5,3,4,1,0,5,2,4,2,5,13,1,4,5,0,5,2,3,2,1,2,3,0,2,3,1,0,5,4,0,2,1,0,0,2,1,5,5,5,5,5,3,2,2,2,2,5,5,0,3,5,1,1,5,3,4,5,1,0,3,2,1,4,5,1,3,4,2,0,3,5,2,5,0,5,1,3,5,4,0,0,1,5,1,0,3,3,5,2,4,10,1,0,1,4,1,3,3,3,4,1,0,0,1,5,3,1,5,3,3,0,0,0,3,2,5,0,1,4,2,0,4,3,0,2,1,3,2,5,4,5,1,4,1,0,2,3,5,4,0,1,5,2,3,0,4,4,2,1,4,0,16,2,3,3,2,2,2,0,4,0,2,3,2,1,1,2,4,2,5,5,4,1,4,3,4,5,3,4,1,3,5,4,3,3,0,1,4,3,3,0,3,3,1,1,12,3,0,4,2,5,1,12,3,1,4,2,4,4,3,5,2,5,5,0,2,0,1,1,3,4,2,4,3,5,5,5,3,3,8,5,3,0,3,4,5,2,2,0,0,3,0,1,2,1,3,4,0,4,3,4,5,5,2,4,3,0,4,3,3,0,0,1,3,1,5,0,3,5,0,5,1,0,0,3,1,4,1,4,0,5,0,3,2,1,2,1,2,5,3,1,1,5,4,1,9,2,1,0,2,1,1,4,5,6,2,5,4,7,3,5,1,3,5,3,2,1,5,2,4,4,1,4,1,3,4,0,2,2,0,2,2,2,1,1,3,4,4,3,1,0,0,1,17,1,4,5,0,2,1,4,3,3,1,3,4,5,0,5,2,4,1,3,5,3,0,2,4,2,4,3,17,2,0,5,2,1,3,4,5,3,4,5,0,1,5,2,4,4,5,14,3,5,0,3,4,0,1,0,1,3,1,2,1,1,0,1,5,1,1,2,5,0,5,3,2,4,2,16,5,0,3,2,1,3,1,4,1,5,1,3,5,1,4,1,1,1,1,5,5,4,0,5,2,3,0,3,2,1,1,1,4,4,0,5,0,2,0,3,2,0,0,3,2,1,2,5,0,1,0,2,5,2,3,0,3,5,5,3,1,1,4,3,12,5,4,1,3,0,4,1,11,4,0,1,3,4,3,2,3,1,1,4,3,5,2,5,0,1,0,2,4,3,0,5,0,2,3,3,4,4,13,3,4,2,5,0,0,0,11,4,4,5,4,4,3,1,0,1,1,2,4,1,1,0,1,3,5,0,5,0,3,20,2,1,5,14,4,1,5,2,1,5,3,2,2,3,5,4,3,3,1,0,0,0,5,5,3,2,2,1,4,17,2,5,1,4,3,5,4,3,0,2,0,5,2,2,1,5,1,0,4,1,2,0,2,3)</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sleep_duration &lt;- c(8.7,9.6,8.5,8,8,6.1,9.6,8.1,7.1,8,9.3,9,8.5,9,7.8,9.7,6.4,9.6,9.5,6.2,9.4,6.2,10.6,8.3,7.5,9.8,9.5,8.8,7.9,6.3,7.5,9.2,6.8,8.4,8.5,8,9.3,6.6,8.2,8.3,6.2,8.3,6.7,9.9,8.7,8.5,6.8,8.3,6.1,11,8.4,8.7,8.6,9.3,8.7,6.1,6.5,8.1,8.2,8.8,6.8,6.2,6.8,8.2,7,9.2,7.1,9.7,10,7,7,9.4,7.9,6.9,6.8,7.9,6.2,9.6,8.2,9.2,8.9,6.3,6.2,8.5,8.9,7.2,7.2,7.8,7.8,7.4,8.1,6.2,9.9,9.7,8.5,9.6,8.8,8.8,7.3,8.3,6.1,6.5,6.1,7.2,8,8.4,8.8,9.9,6.3,8.5,7.6,6,9.3,9.5,7.6,6.8,9.7,8.7,8.8,7.2,6.1,8.9,8.5,9.6,7.9,6.9,8,9.3,6.2,9.2,8,10,8.3,8.6,9.4,8.5,9.1,10,9.5,7.5,10,6,8.3,9.2,8,8.3,7.3,7.9,7.8,6.1,7,9,9.5,8.8,8.7,9.6,8.6,6,9.2,9.4,8,9.9,6.9,6.2,6.3,8.3,10,6.8,8.5,6.3,9.1,8,8.7,9.4,6,9.6,10,7.8,6.4,9.2,7.2,7.8,7.9,7.9,9.1,8,7.6,8.4,10,7.3,6,7.5,9.2,8.9,8.3,9.5,9.5,6.9,8,8.9,8.7,9.2,8.1,9.8,8.1,9.9,9.6,9.4,8,8.2,7.6,9.3,6.8,8.6,8,9.5,9,8.9,6.7,7.7,6.5,8.4,8.5,7.7,7,8.4,9.2,6.7,6,8.2,8.8,12.7,7,9.5,10,6,8.6,9.4,9.1,6.8,6,8.6,8.2,8.8,7.9,6.6,7.2,9.1,9.5,8,7,7.5,7.6,9,9.9,9.5,10,9.4,9.6,6,9.1,7.8,6.5,9.8,8.2,9.1,9.6,7.8,9.3,8.9,8,6.9,6.8,7.6,7,6,7.3,7.7,8.7,7.6,6,7.8,8.4,7.2,8.9,9.6,8.6,8.2,9,8.2,7.4,7.5,8.1,7.7,8.9,9.2,8.3,9.3,7.6,9.9,7.8,6.8,10,8,8.1,6.3,9,9.8,7.3,7.3,9.4,8,10,9,9.7,11.2,7.4,9.1,7.8,6.3,6.7,7.9,9,6.9,8,9.9,9.2,10,7.6,7.3,6.7,6.5,9.8,8.5,8.8,9.6,9.6,9.6,9.6,9.6,10,8.7,6.8,8.4,8,6.6,9.9,9.6,6.7,6.8,9,7.9,8.7,6.7,8.2,6.4,8.5,9,6.9,7.2,7.8,8.4,9.4,9.8,7.6,8.3,6,7.1,7.8,9.4,9.8,9.2,6.5,7.1,8.8,8.5,8.4,6.3,9,7.7,9,8,6.8,9.3,8.1,6.2,6.6,8.7,9.8,8.6,9.4,8.5,10,9.4,8.8,6.8,6.1,9.7,8,7.1,9.5,8.5,6.8,7.1,7.3,8.9,9,8.8,9.2,6.6,8.8,6.2,8.3,7.8,6.4,6.2,8.5,6,9.9,9.3,6.4,7.8,8.6,9.6,8.9,9.8,9.2,8.8,6.6,6.2,8.6,8.2,7.6,7.2,9.9,7.4,9.6,9.5,9,8.7,9.7,9.7,9.2,8.9,7.8,6.9,6.2,9.4,8.3,6,8.6,10,8.6,6.1,8.5,7.1,8,8.1,9.5,6,9.3,9.9,7.9,8.1,9.2,9.8,8.1,6.5,6,9.8,9.8,8.1,7.3,9.6,7.7,8.4,9.1,9.1,6.9,9.4,8.3,6.8,9.5,6.4,9.7,8.3,9.1,7.9,7.2,9.2,8.3,8.4,6.8,9.2,8.8,7.7,8.3,10,9.6,8.5,6.6,9.1,7.8,6.3,8.4,8.6,9.2,11.2,9.2,8.9,7.1,10,9.3,9.7,9,8.1,9.6,7.1,9.9,9.9,6.7,9,8.4,6.2,9.6,6.5,8.5,9.9,6.6,9.9,8.9,8.3,9.7,7.9,8,7.2,9.3,8.9,8.5,8.7,7.7,8.4,8.7,8.8,7.2,8.2,8.2,8.6,7.8,9,10,7.4,9.4,6.3,7.7,8.8,8.2,9.9,9,9.3,8.8,9.9,9,9.6,7.1,8,6.8,6.7,6.8,8.4,8.8,8.6,8,10,8,10,8.3,7.3,6.6,7.8,8.8,6.5,7.1,8.1,8,7.6,8.6,6.1,8.8,7.1,10.7,9.4,6.2,9.2,9,6.9,9.6,8.7,6.2,7.2,8.6,9.5,6.9,8,9.3,6.2,9.6,8.4,9.8,6.8,6.7,6.4,6.8,9.7,8.9,10,9.3,9,8.7,8.1,9,7.5,9.3,9.4,9.5,6.5,9.2,6,9,6,6.1,8,6.1,9.9,8.6,10,8.1,9.4,9.7,7.1,9.3,9.1,8,9.1,8,9.5,11.8,6.2,8.4,8.2,6.4,8.1,9.5,9.2,9.9,9.7,6.6,9.9,9.9,7.6,9.3,8.9,9.8,7.4,6.1,9.8,9.9,8.8,9,8.8,7.7,9.8,6.7,6,8.1,7.4,6.2,6.7,8.4,7.4,8,8.9,9.8,7.5,8.2,6.2,7.4,6.6,7.7,8,8.5,9.6,7.3,9.8,10,8,8,9.8,9.9,9.8,8.3,9.6,7.8,8.4,9.1,8.3,9.4,8.5,6.6,7.2,9.3,7.6,7.1,7.3,8.5,8.3,6.2,8.1,6.1,7.6,8.8,6.6,8.7,8.1,6.8,7.4,9.1,7.6,7.5,8.7,8,9.4,8.6,8.3,8.6,7.2,7.4,7.6,9.2,8.8,9.7,9.1,8.5,6.9,8.5,8.2,6.8,7.1,6.9,8.1,6.5,8.7,9,6.6,10,9.2,8,6.1,8.3,7.9,9.3,8.8,9.7,8.1,8.6,8.4,7.7,8.1,9.1,7.7,9.6,9.7,7.7,9.6,9.8,7.4,9.3,8.9,6.8,8.3,9.2,9.8,7.8,7.9,7.7,8.5,7.6,8.7,6.8,7.2,8.2,8.6,6.1,7.7,10,9.5,8.7,9.6,7.9,8.5,8.6,6.8,6.4,6.7,9.7,9.4,7.4,8.8,9.9,8.8,6.6,8.5,10,9.5,6,7.4,10,6.4,7.5,8,6.2,8,7.1,9.9,9.4,6.7,9.2,9,7.4,6.8,7.6,9.6,9.7,7.5,8.4,8.1,9.2,7.2,8.4,9.9,6.3,9,8.3,8.3,8.8,9.6,6.1,6.3,9.5,7.6,9.6,8.7,7.5,8.5,8.9,6.7,9.8,8.9,8.9,8.6,9.7,9.1,9.2,8.1,9.8,9.6,9,9,7,8.6,8.3,6.6,8.3,7.2,7.7,9.1,7.1,9.3,9.8,9.8,6.6,6.8,6.7,8.9,6.7,8.1,7.8,8.2,8.8,8.7,8.1,7,9.1,9,8.6,8.3,8.7,7.3,7.1,8.4,9.9,6.9,10,6.8,9.6,8.8,6.9,10,6.5,9.8,9.4,9.6,6,9.2,6.9,9.6,8.6,8.1,9.1,8.6,9,9,9.4,8,7.1,8.3,6.7,8.9,6.8,8.6,9,8.3,9.1,6.7,8.6,9.8,8.9,9.5,9.5,8.4,6.4,8.9,6.3,10,8.2,8,8.6,7.3,8.9,6.4,8.7,9.6,8.6,7,7.2,9.5,10,8.8,8.2,8.1,9.5,9.9,9.7,8.9,10.6,8,9.7,8,9.8,8.5,9.3,6.4,7.4,9,7.7,7.7,8,8.1,9.5,9.9,8.4,7.3,6.3,9.1,8.8,9.9,9.4,9.6,8.9,7.7,9.4,8.9,7.6,9.7,8.2,9.5,6.2,9.6,9.2,7.9,7.5,6.4,6,6.5,7.9,6.8,6.7,6.4,6.6,6.3,7,6.7,6.5,6.2,7.7,7.4,6.8,7.2,6.7,7.7,7.1,7.4,6.3,7.6,7.8,7.3,7.3,7.9,7.4,7.5,6.2,6.1,6.8,6.7,6.5,7.4,6.4,6.9,8,6.3,6.7,7.1,6.8,6.6,7.6,6.7,8,7.4,6.8,7.3,7,6.1,6.3,7,7.7,6.3,7.6,7.5,6.9,7.4,7.6,6.6,6.5,7.8,6,7.9,6.9,6.3,6.7,7.6,6,7.6,7.4,7.1,7.6,7.9,6,6.2,7.7,7.9,6.3,7.7,6.3,6.2,7.1,6.1,8,7.9,7.5,6.1,7.4,6,7.9,6.2,6.2,8,6,6.6,6.7,6.2,6.3,7.1,7,8,7,7.8,7.7,7.4,6.9,6.7,6.7,7.1,6,7.6,7.9,7.3,7.8,6.8,6.4,7.6,6.2,6.1,6.9,7.3,6.1,7.2,6.4,7.3,7.1,7.2,7.1,6.9,6.1,7.1,6.9,7.3,7.6,6.6,7.6,6.7,7.2,6.6,6.1,8,6.6,7.7,7.6,7.5,8,6.9,7.5,7.1,6.8,6.4,7.9,7.2,7.4,6.1,8,6,7.9,6.8,7.1,6,6.7,7,6.4,7.6,7.2,6.8,6.2,6.6,7.5,7.9,8,7.2,6.2,7.5,6.7,7.7,7.1,6.4,6.3,7.3,7.4,7.3,7,6.5,6.4,6.7,6,7.7,6.4,7.7,6.3,6.8,7.2,7.4,6.7,7.6,7.5,7.7,6.9,7.1,8,6.5,7.6,7.1,6.7,8,6.2,7.9,7.2,7.2,8,7.5,6.5,6.6,7.9,6.8,7.9,7.9,7.7,7.2,7.2,7.2,7.3,7.9,6.9,6.3,6.9,7.5,7.7,7.7,7.5,6.7,7.4,6.2,7.5,7.6,7.5,7.9,7.7,6.4,6.9,7.8,6.4,6.2,7.1,7.5,6,7.1,6.3,7.4,6.6,6.8,7.2,7.3,6.1,6.6,6.9,6.4,6,6.3,7.5,7,7.2,7.7,6.3,6.4,7.9,7.7,7.1,6.3,6.4,7.6,7.3,6.4,6.4,6,7,6.1,7.5,7.1,7.1,7.5,7.2,7.8,7.3,6.5,7.3,7.4,6.3,8,7.8,6,7.8,6.4,6.8,6.9,8,6.9,7.8,7.8,7,7.3,7.2,6,6.4,6.6,7.2,8,7.8,7,7.7,6.3,8,7.4,7.4,6.8,7.2,7.8,6,6.1,6.1,7.8,6.6,7.3,7.3,7.1,7.8,6.7,6.5,7.8,6.2,6.6,7.4,6.2,7.8,6.4,7.9,7.7,6.1,7.2,6.7,7.8,7.2,6.2,7.6,6,6.4,6.1,7.7,7.5,6.5,6.9,6.7,6.9,7.2,6,6.5,7.6,7.6,6.1,7.2,7.8,7.2,6.3,7.2,8,8,7.9,7.5,7.1,6.7,6.1,6.4,6.3,6.3,6.9,6.5,6.8,7.7,7.6,7.4,7.2,7.1,6.9,7.7,7,7.3,6.7,6.6,6.7,7.9,8,7.9,6.1,7.2,7.1,7.5,6.5,6.8,7.1,8,6.3,7.1,7,6.6,6.6,6.2,6,6.7,6.9,7.5,7.3,7.2,7.6,6.3,6.1,7.9,7.8,6.8,6.8,6.1,7.2,6.8,7.3,6,8,6.7,6.7,6.6,8,6.8,6.5,6,6,6.6,7.3,7,8,6.8,7,6.4,6.5,6.9,7.3,6,6.5,7.4,6.8,7.5,7.9,7.7,6.6,7.9,6.5,6.9,7.1,6.2,6.8,6.4,7.6,7.1,7.8,7.9,6.5,7.6,7.3,7.5,6.6,6.4,6,7.1,6.6,7.6,7.3,7.6,7.3,7.5,7.1,7.8,6.3,7.4,7.6,6.5,6.5,7.6,7.9,6.2,7,7.6,7.4,7.6,6.7,6.5,6.2,7.8,6,7.4,6.1,6.1,7,6.6,6.5,7.1,7.6,6,6.2,7.1,7,7.4,6.3,6.3,7.6,7,6.3,7.2,6.8,7,7.2,6.1,6,7.2,7.1,6.5,6.1,7.2,6.8,7.7,6.4,7.1,7.2,7.2,7.1,6.4,6.8,6.2,6.7,7,6,6.8,7.6,8,8,7.9,6.3,7.5,7,6.1,6.4,6,7.9,7.7,6.7,6.7,7.7,6.5,7.4,6.1,6.5,7.7,6.4,7.9,6.7,6.5,7.7,6.8,6.2,7.1,7.6,7.2,8,6.7,7.9,6.4,7,6.4,6.7,6.1,6.7,7.3,7,7.3,7.1,6.3,7.6,7.2,7.3,6.9,6.5,7.3,6.3,6.8,7.2,6.9,7.8,7.2,6.1,6.4,8,7.5,7.4,6.2,6.5,6.2,6.4,6.5,6.1,7.9,7,6.9,6.9,7.6,7.3,6.6,7.3,7.9,6.8,7.8,6.2,6.2,7.7,7.8,6.4,6.5,7.4,7.4,7,6,7,6.6,7.6,6.7,7.1,6.4,7.8,7.8,6.5,7.3,7.5,6.2,6.8,7.1,7.7,6.9,6.9,7.7,7.5,6.3,8,7.9,6.4,6.4,7,6.3,6.6,7.1,7.8,7.6,7.2,6.9,7.2,6.3,7.1,7.7,7.6,6.6,7.6,7.1,6,7,7.4,6.6,6.2,6.2,7.6,6.5,6.2,7.6,6.1,8,7.1,6,6.4,6.6,6.8,8,6.3,6,6.4,7.5,6.9,7.6,6.1,6.5,7.7,6.9,6,6.2,7.3,7.5,8,6,7.7,6.1,7.9,7.4,6.7,7.2,7.8,6.6,7.3,6,7.5,6.1,6.1,6.7,6.1,6.7,7.5,6.6,7.3,6.8,6.5,6.7,7.4,6.6,6.6,6.3,6.2,6.1,7,7.2,6.6,7.7,6.5,6.1,7.6,6.1,7.4,7.3,6,7.9,7.7,6.6,6.6,7.5,6.7,7,7.7,6.2,6.2,7.6,7.1,7.7,7.7,6.6,6.2,6,6.6,6.8,6.8,6.8,6.4,7,7.2,7.5,6.7,6.8,7,7.5,6.9,7.9,6.5,6.1,7.9,7.2,7.8,6.6,7.6,7.1,7.5,6.7,6.9,6.4,7.4,7.8,6.2,7.3,6.6,7.3,7.6,6.9,7.4,7.2,6.8,8,7.4,7.7,7.2,7.9,7.9,6.3,6.3,7.5,7.4,6.1,7.2,7,7.8,7.5,6.3,7.5,7.8,7.1,7.9,6.2,7.4,6.9,6.5,6.8,7,8,6.9,6.5,6.1,7.5,6.4,7.9,6.6,6.8,7,7.4,6.8,7.7,7.9,6.4,7.8,7.1,7.2,7.8,7.7,6,7.7,6,6.7,6.1,6,7.2,6.9,7.3,6,7.1,6.6,6.9,7.5,7.2,6.6,6.9,7.3,7.6,7.7,6.9,7.5,7.6,6.9,6.6,6.1,7.3,6.1,7.5,6.5,7.6,6.8,6.8,7.9,6.1,6.8,6,6.3,7.4,8,7.8,6.3,7.4,6.5,7.7,6.6,6.6,6.6,7.4,7.3,7.3,7.8,7.9,7.9,7.9,7.4,6.4,6.5,7.2,6.5,6.2,6.8,7.6,7.9,7.3,6.1,6,7.3,7.9,7.9,7,6.2,7.6,7.9,6.4,7.2,6.4,6.8,6.9,6.2,7.5,6.2,6.7,7.9,7.3,7.9,7.3,7.3,6.9,8,8,6.1,6.6,7.2,6.6,6.1,7.1,7.4,7.5,6.1,7.3,11,6.5,6.7,6.3,7.7,7,7.6,7.1,7.8,7.5,6.3,6.8,6.7,7.5,6.7,6.4,7.8,7,7,6,6.5,7.8,7.8,7.6,6.6,6.8,8,6,7.2,6.8,7.6,6.7,7.7,7.8,7.9,7.5,6.2,6.6,7.4,6.1,6.1,6.4,6.8,7.1,8,6.7,7.9,6.5,7.9,7.6,7.3,6.4,7.9,8,6.7)</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age_group &lt;- c("senior","adult","adult","adult","adult","adult","adult","senior","teen","adult","adult","adult","adult","adult","adult","adult","teen","adult","adult","teen","adult","senior","senior","adult","adult","adult","adult","adult","teen","adult","adult","adult","adult","adult","adult","teen","adult","teen","adult","adult","adult","adult","adult","senior","adult","adult","teen","adult","adult","senior","senior","adult","adult","adult","adult","teen","senior","adult","senior","adult","adult","adult","senior","adult","adult","adult","adult","senior","adult","adult","teen","adult","teen","teen","teen","adult","adult","adult","adult","adult","adult","teen","adult","senior","adult","teen","adult","adult","adult","adult","adult","adult","adult","adult","senior","adult","adult","adult","adult","adult","teen","adult","adult","teen","adult","senior","adult","adult","adult","senior","teen","adult","senior","adult","teen","adult","adult","adult","adult","adult","adult","senior","senior","adult","adult","teen","senior","adult","teen","adult","teen","adult","adult","adult","senior","adult","senior","senior","adult","teen","adult","teen","senior","adult","adult","adult","adult","adult","adult","adult","teen","adult","senior","adult","senior","adult","adult","teen","adult","adult","adult","adult","adult","adult","teen","adult","adult","adult","adult","adult","senior","adult","adult","adult","adult","adult","adult","teen","teen","adult","adult","teen","adult","adult","adult","adult","adult","adult","adult","adult","adult","adult","adult","adult","adult","adult","adult","senior","adult","adult","adult","senior","adult","senior","adult","adult","adult","adult","adult","adult","adult","adult","teen","adult","adult","adult","adult","adult","adult","adult","teen","senior","adult","teen","adult","adult","adult","adult","teen","senior","adult","senior","adult","adult","adult","adult","adult","adult","adult","teen","teen","adult","adult","adult","adult","teen","adult","senior","adult","adult","teen","adult","teen","adult","adult","adult","adult","adult","senior","teen","adult","adult","adult","adult","adult","adult","adult","adult","adult","adult","teen","adult","teen","adult","adult","adult","teen","adult","senior","adult","adult","adult","adult","teen","senior","adult","adult","adult","senior","senior","adult","teen","senior","adult","adult","adult","adult","adult","teen","adult","adult","adult","adult","adult","senior","adult","adult","senior","teen","adult","adult","adult","adult","senior","adult","senior","adult","adult","adult","adult","adult","adult","adult","teen","adult","adult","adult","adult","adult","teen","teen","adult","adult","adult","adult","adult","adult","adult","adult","adult","adult","senior","adult","adult","teen","adult","adult","adult","adult","adult","adult","adult","adult","adult","adult","teen","adult","adult","adult","adult","adult","adult","adult","adult","teen","adult","adult","adult","teen","adult","adult","adult","adult","teen","adult","adult","adult","adult","senior","adult","adult","teen","adult","adult","adult","adult","adult","adult","adult","adult","adult","adult","adult","adult","adult","adult","teen","adult","adult","teen","adult","adult","adult","teen","adult","adult","senior","adult","adult","adult","adult","adult","adult","adult","senior","adult","adult","senior","adult","adult","adult","adult","adult","adult","adult","adult","adult","adult","adult","teen","adult","adult","adult","adult","adult","adult","adult","senior","adult","adult","adult","adult","adult","adult","adult","teen","adult","adult","adult","adult","senior","adult","adult","teen","adult","teen","adult","adult","adult","senior","adult","adult","teen","adult","adult","adult","adult","adult","teen","adult","adult","adult","adult","adult","adult","adult","adult","adult","teen","adult","adult","adult","adult","teen","adult","adult","adult","teen","teen","adult","adult","adult","adult","adult","adult","teen","adult","adult","adult","adult","adult","senior","adult","adult","senior","senior","adult","senior","adult","adult","adult","adult","adult","adult","adult","adult","adult","adult","adult","adult","adult","adult","adult","adult","adult","adult","adult","adult","adult","adult","adult","adult","adult","adult","teen","senior","adult","adult","adult","adult","adult","adult","adult","adult","adult","senior","adult","adult","adult","adult","adult","teen","adult","adult","adult","adult","adult","adult","adult","adult","adult","adult","senior","adult","adult","teen","teen","teen","adult","adult","adult","adult","adult","adult","adult","adult","adult","adult","teen","adult","adult","adult","adult","adult","adult","adult","adult","teen","adult","senior","senior","adult","adult","adult","senior","adult","adult","adult","teen","adult","adult","adult","adult","senior","adult","adult","adult","adult","adult","adult","adult","adult","senior","adult","adult","adult","senior","adult","adult","senior","adult","teen","adult","adult","adult","adult","adult","adult","adult","adult","adult","adult","teen","senior","adult","adult","adult","adult","adult","adult","adult","adult","adult","adult","adult","adult","senior","teen","adult","senior","teen","adult","adult","adult","adult","adult","adult","senior","adult","teen","adult","senior","adult","adult","adult","adult","adult","adult","senior","senior","teen","senior","adult","adult","senior","teen","adult","adult","adult","teen","teen","adult","adult","adult","senior","adult","adult","teen","adult","senior","adult","adult","teen","senior","adult","adult","adult","adult","senior","adult","adult","senior","adult","adult","adult","adult","adult","senior","adult","adult","adult","adult","adult","adult","adult","adult","teen","senior","senior","adult","adult","adult","senior","adult","adult","adult","adult","adult","adult","adult","adult","adult","adult","adult","adult","adult","teen","adult","adult","adult","adult","adult","adult","adult","adult","adult","teen","adult","teen","adult","adult","adult","adult","adult","adult","adult","adult","adult","adult","adult","adult","adult","adult","adult","adult","adult","adult","senior","adult","adult","adult","adult","adult","adult","adult","adult","adult","adult","adult","adult","adult","adult","adult","adult","teen","adult","adult","senior","teen","adult","adult","adult","teen","adult","senior","adult","senior","adult","teen","adult","adult","adult","adult","adult","adult","adult","adult","adult","adult","adult","adult","adult","adult","adult","adult","adult","adult","adult","teen","adult","adult","adult","adult","adult","adult","adult","adult","adult","adult","adult","teen","adult","adult","adult","adult","adult","adult","adult","adult","adult","adult","adult","adult","adult","adult","adult","teen","adult","adult","teen","adult","adult","adult","adult","adult","adult","adult","adult","senior","adult","adult","senior","adult","adult","adult","adult","adult","adult","adult","adult","adult","adult","adult","adult","adult","adult","teen","adult","adult","adult","adult","adult","adult","adult","teen","adult","adult","adult","senior","senior","adult","adult","adult","adult","adult","adult","adult","adult","adult","adult","adult","teen","adult","adult","adult","adult","adult","adult","teen","adult","adult","adult","senior","adult","adult","adult","adult","adult","adult","adult","adult","adult","adult","adult","adult","adult","adult","adult","adult","adult","adult","adult","senior","teen","adult","adult","adult","adult","adult","adult","adult","adult","adult","senior","adult","teen","adult","adult","adult","adult","adult","adult","adult","adult","adult","adult","adult","adult","adult","adult","senior","adult","adult","adult","senior","adult","adult","adult","adult","adult","adult","teen","adult","adult","adult","teen","adult","adult","adult","adult","adult","adult","adult","adult","adult","adult","adult","adult","adult","adult","adult","adult","teen","adult","adult","adult","adult","adult","adult","adult","adult","senior","adult","adult","teen","adult","adult","senior","adult","adult","adult","adult","adult","teen","adult","adult","adult","adult","adult","adult","adult","adult","adult","teen","adult","adult","adult","teen","adult","adult","adult","teen","adult","adult","adult","teen","adult","adult","teen","adult","senior","senior","teen","adult","teen","senior","teen","adult","adult","teen","adult","adult","adult","adult","adult","senior","adult","adult","adult","adult","teen","adult","adult","senior","adult","senior","adult","adult","senior","adult","adult","senior","senior","senior","adult","adult","adult","senior","teen","adult","senior","senior","adult","adult","adult","adult","adult","adult","senior","adult","adult","adult","adult","senior","adult","adult","adult","adult","adult","adult","teen","adult","adult","adult","adult","adult","adult","teen","adult","teen","adult","adult","teen","adult","adult","senior","adult","adult","adult","adult","adult","adult","teen","adult","adult","adult","adult","adult","adult","adult","senior","adult","teen","adult","adult","senior","senior","adult","teen","adult","senior","teen","teen","adult","senior","adult","adult","adult","adult","adult","adult","adult","adult","adult","adult","adult","adult","adult","adult","adult","adult","adult","teen","adult","adult","adult","adult","senior","adult","senior","adult","senior","adult","adult","adult","adult","adult","teen","adult","teen","adult","adult","adult","senior","adult","adult","adult","teen","adult","senior","adult","adult","senior","adult","adult","teen","adult","adult","teen","adult","adult","adult","adult","adult","adult","adult","adult","senior","adult","adult","adult","adult","adult","adult","teen","teen","adult","adult","adult","adult","adult","adult","adult","adult","adult","adult","adult","adult","adult","teen","senior","adult","senior","adult","adult","teen","adult","adult","adult","adult","adult","adult","adult","adult","adult","adult","adult","adult","adult","teen","adult","teen","senior","adult","adult","adult","adult","adult","adult","adult","adult","adult","adult","teen","adult","senior","adult","adult","adult","adult","teen","adult","adult","senior","adult","adult","adult","adult","adult","adult","adult","teen","adult","adult","adult","adult","adult","senior","senior","adult","adult","teen","adult","adult","adult","senior","adult","adult","adult","adult","adult","senior","teen","adult","adult","senior","adult","adult","adult","adult","adult","adult","adult","senior","adult","senior","adult","adult","adult","teen","adult","teen","adult","senior","adult","senior","adult","adult","adult","adult","adult","senior","teen","adult","senior","adult","adult","senior","adult","adult","adult","adult","teen","adult","adult","adult","adult","adult","adult","adult","senior","adult","adult","adult","adult","senior","senior","adult","adult","adult","adult","adult","adult","senior","adult","adult","adult","senior","adult","senior","adult","adult","adult","senior","adult","adult","adult","senior","adult","adult","adult","adult","adult","adult","adult","adult","adult","teen","adult","adult","adult","adult","adult","adult","adult","adult","adult","adult","adult","adult","senior","adult","adult","senior","adult","adult","adult","adult","teen","teen","adult","adult","senior","adult","adult","adult","adult","adult","teen","adult","teen","adult","adult","adult","teen","adult","adult","adult","adult","senior","adult","teen","adult","adult","adult","adult","adult","adult","adult","adult","adult","adult","adult","adult","adult","adult","teen","teen","adult","adult","adult","adult","adult","adult","adult","teen","adult","adult","adult","teen","adult","adult","adult","adult","adult","adult","teen","adult","adult","teen","teen","adult","teen","adult","adult","adult","adult","adult","adult","adult","adult","adult","adult","senior","adult","adult","adult","adult","adult","adult","adult","adult","adult","adult","teen","teen","adult","adult","teen","adult","adult","adult","adult","adult","adult","adult","teen","adult","adult","adult","adult","adult","adult","adult","adult","adult","adult","adult","adult","adult","adult","teen","adult","adult","adult","adult","adult","adult","adult","teen","adult","adult","adult","adult","adult","adult","adult","adult","adult","adult","adult","teen","adult","adult","senior","adult","teen","adult","adult","adult","teen","teen","teen","adult","teen","adult","adult","senior","adult","adult","adult","adult","adult","teen","adult","adult","teen","adult","adult","adult","adult","adult","adult","adult","adult","adult","adult","adult","teen","adult","adult","adult","teen","adult","adult","adult","adult","adult","senior","adult","adult","adult","teen","adult","adult","senior","adult","adult","adult","adult","adult","adult","adult","adult","adult","adult","adult","teen","adult","adult","adult","adult","adult","adult","teen","adult","adult","teen","senior","adult","adult","adult","senior","adult","adult","adult","adult","adult","adult","adult","adult","adult","adult","adult","adult","senior","teen","teen","teen","adult","adult","adult","adult","adult","adult","adult","adult","teen","adult","adult","adult","adult","adult","teen","adult","adult","adult","adult","teen","adult","senior","teen","adult","adult","adult","adult","adult","adult","teen","teen","adult","adult","adult","senior","adult","teen","adult","adult","adult","adult","adult","adult","adult","adult","senior","teen","adult","adult","senior","adult","adult","adult","teen","adult","adult","adult","adult","senior","adult","adult","adult","senior","adult","adult","adult","adult","adult","adult","adult","adult","adult","adult","adult","adult","adult","adult","adult","adult","adult","adult","adult","adult","adult","adult","adult","adult","teen","adult","adult","adult","adult","teen","adult","adult","adult","adult","senior","adult","adult","adult","adult","adult","adult","teen","adult","adult","adult","senior","adult","senior","adult","adult","adult","adult","adult","adult","adult","adult","teen","adult","adult","teen","adult","senior","senior","adult","adult","adult","adult","adult","adult","teen","adult","adult","adult","adult","senior","adult","adult","adult","adult","adult","adult","senior","senior","adult","adult","adult","adult","teen","adult","adult","adult","adult","adult","adult","adult","adult","adult","adult","senior","teen","adult","adult","adult","adult","adult","adult","adult","adult","adult","senior","adult","teen","adult","adult","adult","teen","adult","adult","adult","adult","adult","adult","adult","adult","adult","teen","senior","adult","adult","adult","adult","senior","adult","adult","adult","adult","adult","adult","adult","adult","adult","adult","adult","adult","adult","adult","teen","adult","teen","adult","adult","adult","adult","adult","adult","adult","adult","adult","adult","adult","adult","adult","adult","senior","adult","adult","adult","adult","adult","adult","adult","adult","adult","adult","senior","teen","teen","adult","adult","adult","adult","adult","senior","adult","adult","adult","adult","adult","adult","adult","adult","adult","adult","teen","adult","teen","adult","adult","adult","adult","adult","adult","teen","adult","adult","adult","adult","adult","adult","adult","adult","adult","senior","adult","adult","adult","adult","adult","adult","adult","senior","adult","adult","adult","adult","adult","adult","adult","adult","adult","adult","teen","adult","teen","adult","adult","adult","adult","adult","adult","teen","adult","adult","senior","adult","adult","adult","senior","adult","adult","senior","adult","teen","teen","adult","adult","adult","adult","adult","teen","adult","adult","adult","adult","adult","adult","adult","adult","adult","adult","teen","adult","adult","senior","teen","adult","adult","adult","adult","adult","adult","adult","adult","teen","adult","adult","adult","teen","senior","teen","adult","adult","adult","adult","adult","adult","adult","adult")</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3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350">
                <a:solidFill>
                  <a:schemeClr val="dk1"/>
                </a:solidFill>
                <a:highlight>
                  <a:srgbClr val="FFFFFF"/>
                </a:highlight>
                <a:latin typeface="Courier New"/>
                <a:ea typeface="Courier New"/>
                <a:cs typeface="Courier New"/>
                <a:sym typeface="Courier New"/>
              </a:rPr>
              <a:t>state &lt;- c(rep("lockdown", times=1000), rep("post-lockdown", times=1000))</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700">
              <a:latin typeface="Open Sans"/>
              <a:ea typeface="Open Sans"/>
              <a:cs typeface="Open Sans"/>
              <a:sym typeface="Open Sans"/>
            </a:endParaRPr>
          </a:p>
        </p:txBody>
      </p:sp>
      <p:sp>
        <p:nvSpPr>
          <p:cNvPr id="201" name="Google Shape;201;ge60089f1f8_13_14"/>
          <p:cNvSpPr txBox="1"/>
          <p:nvPr>
            <p:ph type="title"/>
          </p:nvPr>
        </p:nvSpPr>
        <p:spPr>
          <a:xfrm>
            <a:off x="457200" y="-114312"/>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2880"/>
              <a:t>Big Data - How do you visualise? (</a:t>
            </a:r>
            <a:r>
              <a:rPr lang="en-US" sz="2880"/>
              <a:t>どうやってビッグデータを視覚化するか</a:t>
            </a:r>
            <a:r>
              <a:rPr lang="en-US" sz="2880"/>
              <a:t>)</a:t>
            </a:r>
            <a:endParaRPr sz="288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e5df5d538a_11_7"/>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Visualizing</a:t>
            </a:r>
            <a:r>
              <a:rPr lang="en-US"/>
              <a:t> using a new language </a:t>
            </a:r>
            <a:endParaRPr/>
          </a:p>
          <a:p>
            <a:pPr indent="0" lvl="0" marL="0" rtl="0" algn="ctr">
              <a:spcBef>
                <a:spcPts val="0"/>
              </a:spcBef>
              <a:spcAft>
                <a:spcPts val="0"/>
              </a:spcAft>
              <a:buNone/>
            </a:pPr>
            <a:r>
              <a:rPr lang="en-US"/>
              <a:t>(</a:t>
            </a:r>
            <a:r>
              <a:rPr lang="en-US"/>
              <a:t>プログラミング言語を使って視覚化</a:t>
            </a:r>
            <a:r>
              <a:rPr lang="en-US"/>
              <a:t>)</a:t>
            </a:r>
            <a:endParaRPr/>
          </a:p>
        </p:txBody>
      </p:sp>
      <p:pic>
        <p:nvPicPr>
          <p:cNvPr id="207" name="Google Shape;207;ge5df5d538a_11_7"/>
          <p:cNvPicPr preferRelativeResize="0"/>
          <p:nvPr/>
        </p:nvPicPr>
        <p:blipFill>
          <a:blip r:embed="rId3">
            <a:alphaModFix/>
          </a:blip>
          <a:stretch>
            <a:fillRect/>
          </a:stretch>
        </p:blipFill>
        <p:spPr>
          <a:xfrm>
            <a:off x="457200" y="1929315"/>
            <a:ext cx="3775800" cy="2827100"/>
          </a:xfrm>
          <a:prstGeom prst="rect">
            <a:avLst/>
          </a:prstGeom>
          <a:noFill/>
          <a:ln>
            <a:noFill/>
          </a:ln>
        </p:spPr>
      </p:pic>
      <p:pic>
        <p:nvPicPr>
          <p:cNvPr id="208" name="Google Shape;208;ge5df5d538a_11_7"/>
          <p:cNvPicPr preferRelativeResize="0"/>
          <p:nvPr/>
        </p:nvPicPr>
        <p:blipFill>
          <a:blip r:embed="rId4">
            <a:alphaModFix/>
          </a:blip>
          <a:stretch>
            <a:fillRect/>
          </a:stretch>
        </p:blipFill>
        <p:spPr>
          <a:xfrm>
            <a:off x="4973900" y="1541145"/>
            <a:ext cx="3541950" cy="1690881"/>
          </a:xfrm>
          <a:prstGeom prst="rect">
            <a:avLst/>
          </a:prstGeom>
          <a:noFill/>
          <a:ln>
            <a:noFill/>
          </a:ln>
        </p:spPr>
      </p:pic>
      <p:pic>
        <p:nvPicPr>
          <p:cNvPr id="209" name="Google Shape;209;ge5df5d538a_11_7"/>
          <p:cNvPicPr preferRelativeResize="0"/>
          <p:nvPr/>
        </p:nvPicPr>
        <p:blipFill>
          <a:blip r:embed="rId5">
            <a:alphaModFix/>
          </a:blip>
          <a:stretch>
            <a:fillRect/>
          </a:stretch>
        </p:blipFill>
        <p:spPr>
          <a:xfrm>
            <a:off x="4973888" y="3802303"/>
            <a:ext cx="3541969" cy="2308447"/>
          </a:xfrm>
          <a:prstGeom prst="rect">
            <a:avLst/>
          </a:prstGeom>
          <a:noFill/>
          <a:ln>
            <a:noFill/>
          </a:ln>
        </p:spPr>
      </p:pic>
      <p:sp>
        <p:nvSpPr>
          <p:cNvPr id="210" name="Google Shape;210;ge5df5d538a_11_7"/>
          <p:cNvSpPr txBox="1"/>
          <p:nvPr/>
        </p:nvSpPr>
        <p:spPr>
          <a:xfrm>
            <a:off x="469800" y="4756425"/>
            <a:ext cx="3750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Open Sans"/>
                <a:ea typeface="Open Sans"/>
                <a:cs typeface="Open Sans"/>
                <a:sym typeface="Open Sans"/>
              </a:rPr>
              <a:t>Data Entry</a:t>
            </a:r>
            <a:endParaRPr b="1" sz="2100">
              <a:latin typeface="Open Sans"/>
              <a:ea typeface="Open Sans"/>
              <a:cs typeface="Open Sans"/>
              <a:sym typeface="Open Sans"/>
            </a:endParaRPr>
          </a:p>
        </p:txBody>
      </p:sp>
      <p:sp>
        <p:nvSpPr>
          <p:cNvPr id="211" name="Google Shape;211;ge5df5d538a_11_7"/>
          <p:cNvSpPr txBox="1"/>
          <p:nvPr/>
        </p:nvSpPr>
        <p:spPr>
          <a:xfrm>
            <a:off x="4869575" y="3228900"/>
            <a:ext cx="3750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Open Sans"/>
                <a:ea typeface="Open Sans"/>
                <a:cs typeface="Open Sans"/>
                <a:sym typeface="Open Sans"/>
              </a:rPr>
              <a:t>Data Frame</a:t>
            </a:r>
            <a:endParaRPr b="1" sz="2100">
              <a:latin typeface="Open Sans"/>
              <a:ea typeface="Open Sans"/>
              <a:cs typeface="Open Sans"/>
              <a:sym typeface="Open Sans"/>
            </a:endParaRPr>
          </a:p>
        </p:txBody>
      </p:sp>
      <p:sp>
        <p:nvSpPr>
          <p:cNvPr id="212" name="Google Shape;212;ge5df5d538a_11_7"/>
          <p:cNvSpPr txBox="1"/>
          <p:nvPr/>
        </p:nvSpPr>
        <p:spPr>
          <a:xfrm>
            <a:off x="4869575" y="6026700"/>
            <a:ext cx="3750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100">
                <a:latin typeface="Open Sans"/>
                <a:ea typeface="Open Sans"/>
                <a:cs typeface="Open Sans"/>
                <a:sym typeface="Open Sans"/>
              </a:rPr>
              <a:t>Data Analysis/Presentation</a:t>
            </a:r>
            <a:endParaRPr b="1" sz="2100">
              <a:latin typeface="Open Sans"/>
              <a:ea typeface="Open Sans"/>
              <a:cs typeface="Open Sans"/>
              <a:sym typeface="Open Sans"/>
            </a:endParaRPr>
          </a:p>
        </p:txBody>
      </p:sp>
      <p:pic>
        <p:nvPicPr>
          <p:cNvPr id="213" name="Google Shape;213;ge5df5d538a_11_7"/>
          <p:cNvPicPr preferRelativeResize="0"/>
          <p:nvPr/>
        </p:nvPicPr>
        <p:blipFill>
          <a:blip r:embed="rId6">
            <a:alphaModFix/>
          </a:blip>
          <a:stretch>
            <a:fillRect/>
          </a:stretch>
        </p:blipFill>
        <p:spPr>
          <a:xfrm>
            <a:off x="204100" y="5268100"/>
            <a:ext cx="1861406" cy="1442325"/>
          </a:xfrm>
          <a:prstGeom prst="rect">
            <a:avLst/>
          </a:prstGeom>
          <a:noFill/>
          <a:ln>
            <a:noFill/>
          </a:ln>
        </p:spPr>
      </p:pic>
      <p:sp>
        <p:nvSpPr>
          <p:cNvPr id="214" name="Google Shape;214;ge5df5d538a_11_7"/>
          <p:cNvSpPr txBox="1"/>
          <p:nvPr/>
        </p:nvSpPr>
        <p:spPr>
          <a:xfrm>
            <a:off x="822950" y="6131850"/>
            <a:ext cx="130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e5df5d538a_0_5"/>
          <p:cNvSpPr txBox="1"/>
          <p:nvPr>
            <p:ph type="title"/>
          </p:nvPr>
        </p:nvSpPr>
        <p:spPr>
          <a:xfrm>
            <a:off x="609750" y="-79587"/>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Big Data visualized- See the Unseen</a:t>
            </a:r>
            <a:endParaRPr/>
          </a:p>
        </p:txBody>
      </p:sp>
      <p:pic>
        <p:nvPicPr>
          <p:cNvPr id="220" name="Google Shape;220;ge5df5d538a_0_5"/>
          <p:cNvPicPr preferRelativeResize="0"/>
          <p:nvPr/>
        </p:nvPicPr>
        <p:blipFill rotWithShape="1">
          <a:blip r:embed="rId3">
            <a:alphaModFix/>
          </a:blip>
          <a:srcRect b="9730" l="0" r="0" t="0"/>
          <a:stretch/>
        </p:blipFill>
        <p:spPr>
          <a:xfrm>
            <a:off x="3351913" y="951739"/>
            <a:ext cx="2856050" cy="2573275"/>
          </a:xfrm>
          <a:prstGeom prst="rect">
            <a:avLst/>
          </a:prstGeom>
          <a:noFill/>
          <a:ln>
            <a:noFill/>
          </a:ln>
        </p:spPr>
      </p:pic>
      <p:pic>
        <p:nvPicPr>
          <p:cNvPr id="221" name="Google Shape;221;ge5df5d538a_0_5"/>
          <p:cNvPicPr preferRelativeResize="0"/>
          <p:nvPr/>
        </p:nvPicPr>
        <p:blipFill rotWithShape="1">
          <a:blip r:embed="rId4">
            <a:alphaModFix/>
          </a:blip>
          <a:srcRect b="0" l="0" r="19775" t="4067"/>
          <a:stretch/>
        </p:blipFill>
        <p:spPr>
          <a:xfrm>
            <a:off x="6468188" y="964463"/>
            <a:ext cx="2312626" cy="2734825"/>
          </a:xfrm>
          <a:prstGeom prst="rect">
            <a:avLst/>
          </a:prstGeom>
          <a:noFill/>
          <a:ln>
            <a:noFill/>
          </a:ln>
        </p:spPr>
      </p:pic>
      <p:sp>
        <p:nvSpPr>
          <p:cNvPr id="222" name="Google Shape;222;ge5df5d538a_0_5"/>
          <p:cNvSpPr txBox="1"/>
          <p:nvPr/>
        </p:nvSpPr>
        <p:spPr>
          <a:xfrm>
            <a:off x="6421313" y="3863425"/>
            <a:ext cx="2718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Open Sans"/>
                <a:ea typeface="Open Sans"/>
                <a:cs typeface="Open Sans"/>
                <a:sym typeface="Open Sans"/>
              </a:rPr>
              <a:t>Simplified Plot (PCA)</a:t>
            </a:r>
            <a:endParaRPr sz="1700">
              <a:latin typeface="Open Sans"/>
              <a:ea typeface="Open Sans"/>
              <a:cs typeface="Open Sans"/>
              <a:sym typeface="Open Sans"/>
            </a:endParaRPr>
          </a:p>
          <a:p>
            <a:pPr indent="0" lvl="0" marL="0" rtl="0" algn="ctr">
              <a:spcBef>
                <a:spcPts val="0"/>
              </a:spcBef>
              <a:spcAft>
                <a:spcPts val="0"/>
              </a:spcAft>
              <a:buNone/>
            </a:pPr>
            <a:r>
              <a:rPr lang="en-US" sz="1700">
                <a:latin typeface="Open Sans"/>
                <a:ea typeface="Open Sans"/>
                <a:cs typeface="Open Sans"/>
                <a:sym typeface="Open Sans"/>
              </a:rPr>
              <a:t>【主成分分析】</a:t>
            </a:r>
            <a:endParaRPr sz="1700">
              <a:latin typeface="Open Sans"/>
              <a:ea typeface="Open Sans"/>
              <a:cs typeface="Open Sans"/>
              <a:sym typeface="Open Sans"/>
            </a:endParaRPr>
          </a:p>
        </p:txBody>
      </p:sp>
      <p:sp>
        <p:nvSpPr>
          <p:cNvPr id="223" name="Google Shape;223;ge5df5d538a_0_5"/>
          <p:cNvSpPr txBox="1"/>
          <p:nvPr/>
        </p:nvSpPr>
        <p:spPr>
          <a:xfrm>
            <a:off x="3026513" y="3813900"/>
            <a:ext cx="36579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Open Sans"/>
                <a:ea typeface="Open Sans"/>
                <a:cs typeface="Open Sans"/>
                <a:sym typeface="Open Sans"/>
              </a:rPr>
              <a:t>Distribution of individual points   </a:t>
            </a:r>
            <a:endParaRPr sz="1700">
              <a:latin typeface="Open Sans"/>
              <a:ea typeface="Open Sans"/>
              <a:cs typeface="Open Sans"/>
              <a:sym typeface="Open Sans"/>
            </a:endParaRPr>
          </a:p>
          <a:p>
            <a:pPr indent="0" lvl="0" marL="0" rtl="0" algn="l">
              <a:spcBef>
                <a:spcPts val="0"/>
              </a:spcBef>
              <a:spcAft>
                <a:spcPts val="0"/>
              </a:spcAft>
              <a:buNone/>
            </a:pPr>
            <a:r>
              <a:rPr lang="en-US" sz="1700">
                <a:latin typeface="Open Sans"/>
                <a:ea typeface="Open Sans"/>
                <a:cs typeface="Open Sans"/>
                <a:sym typeface="Open Sans"/>
              </a:rPr>
              <a:t>           (dot plot/scatter graph)</a:t>
            </a:r>
            <a:endParaRPr sz="1700">
              <a:latin typeface="Open Sans"/>
              <a:ea typeface="Open Sans"/>
              <a:cs typeface="Open Sans"/>
              <a:sym typeface="Open Sans"/>
            </a:endParaRPr>
          </a:p>
          <a:p>
            <a:pPr indent="0" lvl="0" marL="0" rtl="0" algn="ctr">
              <a:spcBef>
                <a:spcPts val="0"/>
              </a:spcBef>
              <a:spcAft>
                <a:spcPts val="0"/>
              </a:spcAft>
              <a:buNone/>
            </a:pPr>
            <a:r>
              <a:rPr lang="en-US" sz="1700">
                <a:latin typeface="Open Sans"/>
                <a:ea typeface="Open Sans"/>
                <a:cs typeface="Open Sans"/>
                <a:sym typeface="Open Sans"/>
              </a:rPr>
              <a:t>【散布図】</a:t>
            </a:r>
            <a:endParaRPr sz="1700">
              <a:latin typeface="Open Sans"/>
              <a:ea typeface="Open Sans"/>
              <a:cs typeface="Open Sans"/>
              <a:sym typeface="Open Sans"/>
            </a:endParaRPr>
          </a:p>
        </p:txBody>
      </p:sp>
      <p:sp>
        <p:nvSpPr>
          <p:cNvPr id="224" name="Google Shape;224;ge5df5d538a_0_5"/>
          <p:cNvSpPr txBox="1"/>
          <p:nvPr/>
        </p:nvSpPr>
        <p:spPr>
          <a:xfrm>
            <a:off x="143962" y="3813900"/>
            <a:ext cx="31065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latin typeface="Open Sans"/>
                <a:ea typeface="Open Sans"/>
                <a:cs typeface="Open Sans"/>
                <a:sym typeface="Open Sans"/>
              </a:rPr>
              <a:t>Summary</a:t>
            </a:r>
            <a:r>
              <a:rPr lang="en-US" sz="1700">
                <a:latin typeface="Open Sans"/>
                <a:ea typeface="Open Sans"/>
                <a:cs typeface="Open Sans"/>
                <a:sym typeface="Open Sans"/>
              </a:rPr>
              <a:t> </a:t>
            </a:r>
            <a:r>
              <a:rPr lang="en-US" sz="1700">
                <a:latin typeface="Open Sans"/>
                <a:ea typeface="Open Sans"/>
                <a:cs typeface="Open Sans"/>
                <a:sym typeface="Open Sans"/>
              </a:rPr>
              <a:t>distribution, no   </a:t>
            </a:r>
            <a:endParaRPr sz="1700">
              <a:latin typeface="Open Sans"/>
              <a:ea typeface="Open Sans"/>
              <a:cs typeface="Open Sans"/>
              <a:sym typeface="Open Sans"/>
            </a:endParaRPr>
          </a:p>
          <a:p>
            <a:pPr indent="0" lvl="0" marL="0" rtl="0" algn="l">
              <a:spcBef>
                <a:spcPts val="0"/>
              </a:spcBef>
              <a:spcAft>
                <a:spcPts val="0"/>
              </a:spcAft>
              <a:buNone/>
            </a:pPr>
            <a:r>
              <a:rPr lang="en-US" sz="1700">
                <a:latin typeface="Open Sans"/>
                <a:ea typeface="Open Sans"/>
                <a:cs typeface="Open Sans"/>
                <a:sym typeface="Open Sans"/>
              </a:rPr>
              <a:t>   individual points (box plot)</a:t>
            </a:r>
            <a:endParaRPr sz="1700">
              <a:latin typeface="Open Sans"/>
              <a:ea typeface="Open Sans"/>
              <a:cs typeface="Open Sans"/>
              <a:sym typeface="Open Sans"/>
            </a:endParaRPr>
          </a:p>
          <a:p>
            <a:pPr indent="0" lvl="0" marL="0" rtl="0" algn="l">
              <a:spcBef>
                <a:spcPts val="0"/>
              </a:spcBef>
              <a:spcAft>
                <a:spcPts val="0"/>
              </a:spcAft>
              <a:buNone/>
            </a:pPr>
            <a:r>
              <a:rPr lang="en-US" sz="1700">
                <a:latin typeface="Open Sans"/>
                <a:ea typeface="Open Sans"/>
                <a:cs typeface="Open Sans"/>
                <a:sym typeface="Open Sans"/>
              </a:rPr>
              <a:t>             【箱ひげ図】</a:t>
            </a:r>
            <a:endParaRPr sz="1700">
              <a:latin typeface="Open Sans"/>
              <a:ea typeface="Open Sans"/>
              <a:cs typeface="Open Sans"/>
              <a:sym typeface="Open Sans"/>
            </a:endParaRPr>
          </a:p>
        </p:txBody>
      </p:sp>
      <p:sp>
        <p:nvSpPr>
          <p:cNvPr id="225" name="Google Shape;225;ge5df5d538a_0_5"/>
          <p:cNvSpPr txBox="1"/>
          <p:nvPr/>
        </p:nvSpPr>
        <p:spPr>
          <a:xfrm>
            <a:off x="213600" y="4648975"/>
            <a:ext cx="2942700" cy="20319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Highlights correlation</a:t>
            </a:r>
            <a:endParaRPr sz="1500">
              <a:latin typeface="Open Sans"/>
              <a:ea typeface="Open Sans"/>
              <a:cs typeface="Open Sans"/>
              <a:sym typeface="Open Sans"/>
            </a:endParaRPr>
          </a:p>
          <a:p>
            <a:pPr indent="0" lvl="0" marL="457200" rtl="0" algn="l">
              <a:spcBef>
                <a:spcPts val="0"/>
              </a:spcBef>
              <a:spcAft>
                <a:spcPts val="0"/>
              </a:spcAft>
              <a:buNone/>
            </a:pPr>
            <a:r>
              <a:rPr lang="en-US" sz="1500">
                <a:latin typeface="Open Sans"/>
                <a:ea typeface="Open Sans"/>
                <a:cs typeface="Open Sans"/>
                <a:sym typeface="Open Sans"/>
              </a:rPr>
              <a:t>【相関を強調する】</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Ready Summary statistics </a:t>
            </a:r>
            <a:endParaRPr sz="1500">
              <a:latin typeface="Open Sans"/>
              <a:ea typeface="Open Sans"/>
              <a:cs typeface="Open Sans"/>
              <a:sym typeface="Open Sans"/>
            </a:endParaRPr>
          </a:p>
          <a:p>
            <a:pPr indent="0" lvl="0" marL="457200" rtl="0" algn="l">
              <a:spcBef>
                <a:spcPts val="0"/>
              </a:spcBef>
              <a:spcAft>
                <a:spcPts val="0"/>
              </a:spcAft>
              <a:buNone/>
            </a:pPr>
            <a:r>
              <a:rPr lang="en-US" sz="1500">
                <a:latin typeface="Open Sans"/>
                <a:ea typeface="Open Sans"/>
                <a:cs typeface="Open Sans"/>
                <a:sym typeface="Open Sans"/>
              </a:rPr>
              <a:t>(quartiles【四分位数】, range, and median)</a:t>
            </a:r>
            <a:endParaRPr sz="1500">
              <a:latin typeface="Open Sans"/>
              <a:ea typeface="Open Sans"/>
              <a:cs typeface="Open Sans"/>
              <a:sym typeface="Open Sans"/>
            </a:endParaRPr>
          </a:p>
          <a:p>
            <a:pPr indent="0" lvl="0" marL="45720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Avoids data overload</a:t>
            </a:r>
            <a:endParaRPr sz="1500">
              <a:latin typeface="Open Sans"/>
              <a:ea typeface="Open Sans"/>
              <a:cs typeface="Open Sans"/>
              <a:sym typeface="Open Sans"/>
            </a:endParaRPr>
          </a:p>
        </p:txBody>
      </p:sp>
      <p:sp>
        <p:nvSpPr>
          <p:cNvPr id="226" name="Google Shape;226;ge5df5d538a_0_5"/>
          <p:cNvSpPr txBox="1"/>
          <p:nvPr/>
        </p:nvSpPr>
        <p:spPr>
          <a:xfrm>
            <a:off x="3414113" y="4648975"/>
            <a:ext cx="2882700" cy="15546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Distribution </a:t>
            </a:r>
            <a:endParaRPr sz="1500">
              <a:latin typeface="Open Sans"/>
              <a:ea typeface="Open Sans"/>
              <a:cs typeface="Open Sans"/>
              <a:sym typeface="Open Sans"/>
            </a:endParaRPr>
          </a:p>
          <a:p>
            <a:pPr indent="0" lvl="0" marL="0" rtl="0" algn="l">
              <a:spcBef>
                <a:spcPts val="0"/>
              </a:spcBef>
              <a:spcAft>
                <a:spcPts val="0"/>
              </a:spcAft>
              <a:buNone/>
            </a:pPr>
            <a:r>
              <a:t/>
            </a:r>
            <a:endParaRPr sz="1500">
              <a:latin typeface="Open Sans"/>
              <a:ea typeface="Open Sans"/>
              <a:cs typeface="Open Sans"/>
              <a:sym typeface="Open Sans"/>
            </a:endParaRPr>
          </a:p>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Subtler trends may be visible</a:t>
            </a:r>
            <a:endParaRPr sz="1500">
              <a:latin typeface="Open Sans"/>
              <a:ea typeface="Open Sans"/>
              <a:cs typeface="Open Sans"/>
              <a:sym typeface="Open Sans"/>
            </a:endParaRPr>
          </a:p>
          <a:p>
            <a:pPr indent="0" lvl="0" marL="0" rtl="0" algn="l">
              <a:spcBef>
                <a:spcPts val="0"/>
              </a:spcBef>
              <a:spcAft>
                <a:spcPts val="0"/>
              </a:spcAft>
              <a:buNone/>
            </a:pPr>
            <a:r>
              <a:rPr lang="en-US" sz="1500">
                <a:latin typeface="Open Sans"/>
                <a:ea typeface="Open Sans"/>
                <a:cs typeface="Open Sans"/>
                <a:sym typeface="Open Sans"/>
              </a:rPr>
              <a:t>       【細かな分布がわかる】</a:t>
            </a:r>
            <a:endParaRPr sz="1500">
              <a:latin typeface="Open Sans"/>
              <a:ea typeface="Open Sans"/>
              <a:cs typeface="Open Sans"/>
              <a:sym typeface="Open Sans"/>
            </a:endParaRPr>
          </a:p>
          <a:p>
            <a:pPr indent="0" lvl="0" marL="457200" rtl="0" algn="l">
              <a:spcBef>
                <a:spcPts val="0"/>
              </a:spcBef>
              <a:spcAft>
                <a:spcPts val="0"/>
              </a:spcAft>
              <a:buNone/>
            </a:pPr>
            <a:r>
              <a:t/>
            </a:r>
            <a:endParaRPr>
              <a:latin typeface="Open Sans"/>
              <a:ea typeface="Open Sans"/>
              <a:cs typeface="Open Sans"/>
              <a:sym typeface="Open Sans"/>
            </a:endParaRPr>
          </a:p>
        </p:txBody>
      </p:sp>
      <p:sp>
        <p:nvSpPr>
          <p:cNvPr id="227" name="Google Shape;227;ge5df5d538a_0_5"/>
          <p:cNvSpPr txBox="1"/>
          <p:nvPr/>
        </p:nvSpPr>
        <p:spPr>
          <a:xfrm>
            <a:off x="6309413" y="4590950"/>
            <a:ext cx="2942700" cy="1339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Open Sans"/>
              <a:buChar char="●"/>
            </a:pPr>
            <a:r>
              <a:rPr lang="en-US" sz="1500">
                <a:latin typeface="Open Sans"/>
                <a:ea typeface="Open Sans"/>
                <a:cs typeface="Open Sans"/>
                <a:sym typeface="Open Sans"/>
              </a:rPr>
              <a:t>Allows </a:t>
            </a:r>
            <a:endParaRPr sz="1500">
              <a:latin typeface="Open Sans"/>
              <a:ea typeface="Open Sans"/>
              <a:cs typeface="Open Sans"/>
              <a:sym typeface="Open Sans"/>
            </a:endParaRPr>
          </a:p>
          <a:p>
            <a:pPr indent="0" lvl="0" marL="457200" rtl="0" algn="l">
              <a:spcBef>
                <a:spcPts val="0"/>
              </a:spcBef>
              <a:spcAft>
                <a:spcPts val="0"/>
              </a:spcAft>
              <a:buNone/>
            </a:pPr>
            <a:r>
              <a:rPr lang="en-US" sz="1500">
                <a:latin typeface="Open Sans"/>
                <a:ea typeface="Open Sans"/>
                <a:cs typeface="Open Sans"/>
                <a:sym typeface="Open Sans"/>
              </a:rPr>
              <a:t>multidimensional data </a:t>
            </a:r>
            <a:endParaRPr sz="1500">
              <a:latin typeface="Open Sans"/>
              <a:ea typeface="Open Sans"/>
              <a:cs typeface="Open Sans"/>
              <a:sym typeface="Open Sans"/>
            </a:endParaRPr>
          </a:p>
          <a:p>
            <a:pPr indent="0" lvl="0" marL="457200" rtl="0" algn="l">
              <a:spcBef>
                <a:spcPts val="0"/>
              </a:spcBef>
              <a:spcAft>
                <a:spcPts val="0"/>
              </a:spcAft>
              <a:buNone/>
            </a:pPr>
            <a:r>
              <a:rPr lang="en-US" sz="1500">
                <a:latin typeface="Open Sans"/>
                <a:ea typeface="Open Sans"/>
                <a:cs typeface="Open Sans"/>
                <a:sym typeface="Open Sans"/>
              </a:rPr>
              <a:t>【多次元データ】to be interpreted by humans</a:t>
            </a:r>
            <a:endParaRPr sz="1500">
              <a:latin typeface="Open Sans"/>
              <a:ea typeface="Open Sans"/>
              <a:cs typeface="Open Sans"/>
              <a:sym typeface="Open Sans"/>
            </a:endParaRPr>
          </a:p>
          <a:p>
            <a:pPr indent="0" lvl="0" marL="457200" rtl="0" algn="l">
              <a:spcBef>
                <a:spcPts val="0"/>
              </a:spcBef>
              <a:spcAft>
                <a:spcPts val="0"/>
              </a:spcAft>
              <a:buNone/>
            </a:pPr>
            <a:r>
              <a:rPr lang="en-US" sz="1500">
                <a:latin typeface="Open Sans"/>
                <a:ea typeface="Open Sans"/>
                <a:cs typeface="Open Sans"/>
                <a:sym typeface="Open Sans"/>
              </a:rPr>
              <a:t>in Two dimension</a:t>
            </a:r>
            <a:endParaRPr sz="1500">
              <a:latin typeface="Open Sans"/>
              <a:ea typeface="Open Sans"/>
              <a:cs typeface="Open Sans"/>
              <a:sym typeface="Open Sans"/>
            </a:endParaRPr>
          </a:p>
        </p:txBody>
      </p:sp>
      <p:sp>
        <p:nvSpPr>
          <p:cNvPr id="228" name="Google Shape;228;ge5df5d538a_0_5"/>
          <p:cNvSpPr txBox="1"/>
          <p:nvPr/>
        </p:nvSpPr>
        <p:spPr>
          <a:xfrm rot="-5400000">
            <a:off x="2620413" y="1996125"/>
            <a:ext cx="14382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Sleep </a:t>
            </a:r>
            <a:r>
              <a:rPr b="1" lang="en-US" sz="1000">
                <a:latin typeface="Open Sans"/>
                <a:ea typeface="Open Sans"/>
                <a:cs typeface="Open Sans"/>
                <a:sym typeface="Open Sans"/>
              </a:rPr>
              <a:t>Duration</a:t>
            </a:r>
            <a:endParaRPr b="1" sz="1000">
              <a:latin typeface="Open Sans"/>
              <a:ea typeface="Open Sans"/>
              <a:cs typeface="Open Sans"/>
              <a:sym typeface="Open Sans"/>
            </a:endParaRPr>
          </a:p>
        </p:txBody>
      </p:sp>
      <p:pic>
        <p:nvPicPr>
          <p:cNvPr id="229" name="Google Shape;229;ge5df5d538a_0_5"/>
          <p:cNvPicPr preferRelativeResize="0"/>
          <p:nvPr/>
        </p:nvPicPr>
        <p:blipFill rotWithShape="1">
          <a:blip r:embed="rId5">
            <a:alphaModFix/>
          </a:blip>
          <a:srcRect b="9567" l="0" r="3250" t="0"/>
          <a:stretch/>
        </p:blipFill>
        <p:spPr>
          <a:xfrm>
            <a:off x="213600" y="932463"/>
            <a:ext cx="2788925" cy="2611850"/>
          </a:xfrm>
          <a:prstGeom prst="rect">
            <a:avLst/>
          </a:prstGeom>
          <a:noFill/>
          <a:ln>
            <a:noFill/>
          </a:ln>
        </p:spPr>
      </p:pic>
      <p:sp>
        <p:nvSpPr>
          <p:cNvPr id="230" name="Google Shape;230;ge5df5d538a_0_5"/>
          <p:cNvSpPr txBox="1"/>
          <p:nvPr/>
        </p:nvSpPr>
        <p:spPr>
          <a:xfrm rot="-5400000">
            <a:off x="-198200" y="2162525"/>
            <a:ext cx="8706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Sleep Late</a:t>
            </a:r>
            <a:endParaRPr b="1" sz="1000">
              <a:latin typeface="Open Sans"/>
              <a:ea typeface="Open Sans"/>
              <a:cs typeface="Open Sans"/>
              <a:sym typeface="Open Sans"/>
            </a:endParaRPr>
          </a:p>
        </p:txBody>
      </p:sp>
      <p:sp>
        <p:nvSpPr>
          <p:cNvPr id="231" name="Google Shape;231;ge5df5d538a_0_5"/>
          <p:cNvSpPr txBox="1"/>
          <p:nvPr/>
        </p:nvSpPr>
        <p:spPr>
          <a:xfrm>
            <a:off x="739150" y="3505200"/>
            <a:ext cx="1147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Lockdown</a:t>
            </a:r>
            <a:endParaRPr b="1" sz="1000">
              <a:latin typeface="Open Sans"/>
              <a:ea typeface="Open Sans"/>
              <a:cs typeface="Open Sans"/>
              <a:sym typeface="Open Sans"/>
            </a:endParaRPr>
          </a:p>
        </p:txBody>
      </p:sp>
      <p:sp>
        <p:nvSpPr>
          <p:cNvPr id="232" name="Google Shape;232;ge5df5d538a_0_5"/>
          <p:cNvSpPr txBox="1"/>
          <p:nvPr/>
        </p:nvSpPr>
        <p:spPr>
          <a:xfrm>
            <a:off x="1812200" y="3505200"/>
            <a:ext cx="1526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Post </a:t>
            </a:r>
            <a:r>
              <a:rPr b="1" lang="en-US" sz="1000">
                <a:latin typeface="Open Sans"/>
                <a:ea typeface="Open Sans"/>
                <a:cs typeface="Open Sans"/>
                <a:sym typeface="Open Sans"/>
              </a:rPr>
              <a:t>Lockdown</a:t>
            </a:r>
            <a:endParaRPr b="1" sz="1000">
              <a:latin typeface="Open Sans"/>
              <a:ea typeface="Open Sans"/>
              <a:cs typeface="Open Sans"/>
              <a:sym typeface="Open Sans"/>
            </a:endParaRPr>
          </a:p>
        </p:txBody>
      </p:sp>
      <p:sp>
        <p:nvSpPr>
          <p:cNvPr id="233" name="Google Shape;233;ge5df5d538a_0_5"/>
          <p:cNvSpPr txBox="1"/>
          <p:nvPr/>
        </p:nvSpPr>
        <p:spPr>
          <a:xfrm>
            <a:off x="3921563" y="3505188"/>
            <a:ext cx="129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Lockdown</a:t>
            </a:r>
            <a:endParaRPr b="1" sz="1000">
              <a:latin typeface="Open Sans"/>
              <a:ea typeface="Open Sans"/>
              <a:cs typeface="Open Sans"/>
              <a:sym typeface="Open Sans"/>
            </a:endParaRPr>
          </a:p>
        </p:txBody>
      </p:sp>
      <p:sp>
        <p:nvSpPr>
          <p:cNvPr id="234" name="Google Shape;234;ge5df5d538a_0_5"/>
          <p:cNvSpPr txBox="1"/>
          <p:nvPr/>
        </p:nvSpPr>
        <p:spPr>
          <a:xfrm>
            <a:off x="4941800" y="3505200"/>
            <a:ext cx="1526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Post Lockdown</a:t>
            </a:r>
            <a:endParaRPr b="1" sz="1000">
              <a:latin typeface="Open Sans"/>
              <a:ea typeface="Open Sans"/>
              <a:cs typeface="Open Sans"/>
              <a:sym typeface="Open Sans"/>
            </a:endParaRPr>
          </a:p>
        </p:txBody>
      </p:sp>
      <p:sp>
        <p:nvSpPr>
          <p:cNvPr id="235" name="Google Shape;235;ge5df5d538a_0_5"/>
          <p:cNvSpPr txBox="1"/>
          <p:nvPr/>
        </p:nvSpPr>
        <p:spPr>
          <a:xfrm>
            <a:off x="6312675" y="964475"/>
            <a:ext cx="129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FF0000"/>
                </a:solidFill>
                <a:latin typeface="Open Sans"/>
                <a:ea typeface="Open Sans"/>
                <a:cs typeface="Open Sans"/>
                <a:sym typeface="Open Sans"/>
              </a:rPr>
              <a:t>Lockdown</a:t>
            </a:r>
            <a:endParaRPr>
              <a:solidFill>
                <a:srgbClr val="FF0000"/>
              </a:solidFill>
              <a:latin typeface="Open Sans"/>
              <a:ea typeface="Open Sans"/>
              <a:cs typeface="Open Sans"/>
              <a:sym typeface="Open Sans"/>
            </a:endParaRPr>
          </a:p>
        </p:txBody>
      </p:sp>
      <p:sp>
        <p:nvSpPr>
          <p:cNvPr id="236" name="Google Shape;236;ge5df5d538a_0_5"/>
          <p:cNvSpPr txBox="1"/>
          <p:nvPr/>
        </p:nvSpPr>
        <p:spPr>
          <a:xfrm>
            <a:off x="7617600" y="663213"/>
            <a:ext cx="15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0000FF"/>
                </a:solidFill>
                <a:latin typeface="Open Sans"/>
                <a:ea typeface="Open Sans"/>
                <a:cs typeface="Open Sans"/>
                <a:sym typeface="Open Sans"/>
              </a:rPr>
              <a:t>Post Lockdown</a:t>
            </a:r>
            <a:endParaRPr>
              <a:solidFill>
                <a:srgbClr val="0000FF"/>
              </a:solidFill>
              <a:latin typeface="Open Sans"/>
              <a:ea typeface="Open Sans"/>
              <a:cs typeface="Open Sans"/>
              <a:sym typeface="Open Sans"/>
            </a:endParaRPr>
          </a:p>
        </p:txBody>
      </p:sp>
      <p:cxnSp>
        <p:nvCxnSpPr>
          <p:cNvPr id="237" name="Google Shape;237;ge5df5d538a_0_5"/>
          <p:cNvCxnSpPr/>
          <p:nvPr/>
        </p:nvCxnSpPr>
        <p:spPr>
          <a:xfrm>
            <a:off x="7130175" y="1292975"/>
            <a:ext cx="474900" cy="460200"/>
          </a:xfrm>
          <a:prstGeom prst="straightConnector1">
            <a:avLst/>
          </a:prstGeom>
          <a:noFill/>
          <a:ln cap="flat" cmpd="sng" w="9525">
            <a:solidFill>
              <a:srgbClr val="FF0000"/>
            </a:solidFill>
            <a:prstDash val="solid"/>
            <a:round/>
            <a:headEnd len="med" w="med" type="none"/>
            <a:tailEnd len="med" w="med" type="triangle"/>
          </a:ln>
          <a:effectLst>
            <a:outerShdw blurRad="57150" rotWithShape="0" algn="bl" dir="5400000" dist="19050">
              <a:schemeClr val="dk1">
                <a:alpha val="50000"/>
              </a:schemeClr>
            </a:outerShdw>
          </a:effectLst>
        </p:spPr>
      </p:cxnSp>
      <p:cxnSp>
        <p:nvCxnSpPr>
          <p:cNvPr id="238" name="Google Shape;238;ge5df5d538a_0_5"/>
          <p:cNvCxnSpPr/>
          <p:nvPr/>
        </p:nvCxnSpPr>
        <p:spPr>
          <a:xfrm>
            <a:off x="8270225" y="964475"/>
            <a:ext cx="50400" cy="920400"/>
          </a:xfrm>
          <a:prstGeom prst="straightConnector1">
            <a:avLst/>
          </a:prstGeom>
          <a:noFill/>
          <a:ln cap="flat" cmpd="sng" w="9525">
            <a:solidFill>
              <a:srgbClr val="0000FF"/>
            </a:solidFill>
            <a:prstDash val="solid"/>
            <a:round/>
            <a:headEnd len="med" w="med" type="none"/>
            <a:tailEnd len="med" w="med" type="triangle"/>
          </a:ln>
          <a:effectLst>
            <a:outerShdw blurRad="57150" rotWithShape="0" algn="bl" dir="5400000" dist="19050">
              <a:schemeClr val="dk1">
                <a:alpha val="50000"/>
              </a:schemeClr>
            </a:outerShdw>
          </a:effectLst>
        </p:spPr>
      </p:cxnSp>
      <p:sp>
        <p:nvSpPr>
          <p:cNvPr id="239" name="Google Shape;239;ge5df5d538a_0_5"/>
          <p:cNvSpPr txBox="1"/>
          <p:nvPr/>
        </p:nvSpPr>
        <p:spPr>
          <a:xfrm rot="-5400000">
            <a:off x="6005525" y="2162534"/>
            <a:ext cx="10191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PCA (20.96%)</a:t>
            </a:r>
            <a:endParaRPr b="1" sz="1000">
              <a:latin typeface="Open Sans"/>
              <a:ea typeface="Open Sans"/>
              <a:cs typeface="Open Sans"/>
              <a:sym typeface="Open Sans"/>
            </a:endParaRPr>
          </a:p>
        </p:txBody>
      </p:sp>
      <p:sp>
        <p:nvSpPr>
          <p:cNvPr id="240" name="Google Shape;240;ge5df5d538a_0_5"/>
          <p:cNvSpPr txBox="1"/>
          <p:nvPr/>
        </p:nvSpPr>
        <p:spPr>
          <a:xfrm>
            <a:off x="7248588" y="3505188"/>
            <a:ext cx="14382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00">
                <a:latin typeface="Open Sans"/>
                <a:ea typeface="Open Sans"/>
                <a:cs typeface="Open Sans"/>
                <a:sym typeface="Open Sans"/>
              </a:rPr>
              <a:t>PCA (61.31%)</a:t>
            </a:r>
            <a:endParaRPr b="1" sz="1000">
              <a:latin typeface="Open Sans"/>
              <a:ea typeface="Open Sans"/>
              <a:cs typeface="Open Sans"/>
              <a:sym typeface="Open Sans"/>
            </a:endParaRPr>
          </a:p>
        </p:txBody>
      </p:sp>
      <p:sp>
        <p:nvSpPr>
          <p:cNvPr id="241" name="Google Shape;241;ge5df5d538a_0_5"/>
          <p:cNvSpPr txBox="1"/>
          <p:nvPr/>
        </p:nvSpPr>
        <p:spPr>
          <a:xfrm>
            <a:off x="6746000" y="1626850"/>
            <a:ext cx="129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Open Sans"/>
                <a:ea typeface="Open Sans"/>
                <a:cs typeface="Open Sans"/>
                <a:sym typeface="Open Sans"/>
              </a:rPr>
              <a:t>Sleep Late</a:t>
            </a:r>
            <a:endParaRPr sz="1000">
              <a:latin typeface="Open Sans"/>
              <a:ea typeface="Open Sans"/>
              <a:cs typeface="Open Sans"/>
              <a:sym typeface="Open Sans"/>
            </a:endParaRPr>
          </a:p>
        </p:txBody>
      </p:sp>
      <p:sp>
        <p:nvSpPr>
          <p:cNvPr id="242" name="Google Shape;242;ge5df5d538a_0_5"/>
          <p:cNvSpPr txBox="1"/>
          <p:nvPr/>
        </p:nvSpPr>
        <p:spPr>
          <a:xfrm>
            <a:off x="6831125" y="1840038"/>
            <a:ext cx="129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Open Sans"/>
                <a:ea typeface="Open Sans"/>
                <a:cs typeface="Open Sans"/>
                <a:sym typeface="Open Sans"/>
              </a:rPr>
              <a:t>Social media</a:t>
            </a:r>
            <a:endParaRPr sz="1000">
              <a:latin typeface="Open Sans"/>
              <a:ea typeface="Open Sans"/>
              <a:cs typeface="Open Sans"/>
              <a:sym typeface="Open Sans"/>
            </a:endParaRPr>
          </a:p>
        </p:txBody>
      </p:sp>
      <p:sp>
        <p:nvSpPr>
          <p:cNvPr id="243" name="Google Shape;243;ge5df5d538a_0_5"/>
          <p:cNvSpPr txBox="1"/>
          <p:nvPr/>
        </p:nvSpPr>
        <p:spPr>
          <a:xfrm>
            <a:off x="6879113" y="2069025"/>
            <a:ext cx="1292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Open Sans"/>
                <a:ea typeface="Open Sans"/>
                <a:cs typeface="Open Sans"/>
                <a:sym typeface="Open Sans"/>
              </a:rPr>
              <a:t>Screen time</a:t>
            </a:r>
            <a:endParaRPr sz="10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e5df5d538a_7_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Our Question and Hypothesis</a:t>
            </a:r>
            <a:endParaRPr/>
          </a:p>
          <a:p>
            <a:pPr indent="0" lvl="0" marL="0" rtl="0" algn="ctr">
              <a:spcBef>
                <a:spcPts val="0"/>
              </a:spcBef>
              <a:spcAft>
                <a:spcPts val="0"/>
              </a:spcAft>
              <a:buNone/>
            </a:pPr>
            <a:r>
              <a:rPr lang="en-US"/>
              <a:t>質問と仮説</a:t>
            </a:r>
            <a:endParaRPr/>
          </a:p>
        </p:txBody>
      </p:sp>
      <p:sp>
        <p:nvSpPr>
          <p:cNvPr id="249" name="Google Shape;249;ge5df5d538a_7_0"/>
          <p:cNvSpPr txBox="1"/>
          <p:nvPr>
            <p:ph idx="1" type="body"/>
          </p:nvPr>
        </p:nvSpPr>
        <p:spPr>
          <a:xfrm>
            <a:off x="251800" y="1165950"/>
            <a:ext cx="4233900" cy="29094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sz="2200">
              <a:solidFill>
                <a:schemeClr val="dk1"/>
              </a:solidFill>
              <a:latin typeface="Economica"/>
              <a:ea typeface="Economica"/>
              <a:cs typeface="Economica"/>
              <a:sym typeface="Economica"/>
            </a:endParaRPr>
          </a:p>
          <a:p>
            <a:pPr indent="0" lvl="0" marL="0" rtl="0" algn="ctr">
              <a:spcBef>
                <a:spcPts val="1200"/>
              </a:spcBef>
              <a:spcAft>
                <a:spcPts val="0"/>
              </a:spcAft>
              <a:buNone/>
            </a:pPr>
            <a:r>
              <a:rPr lang="en-US" sz="2200">
                <a:solidFill>
                  <a:schemeClr val="dk1"/>
                </a:solidFill>
                <a:latin typeface="Economica"/>
                <a:ea typeface="Economica"/>
                <a:cs typeface="Economica"/>
                <a:sym typeface="Economica"/>
              </a:rPr>
              <a:t>What is impact the Covid-19 on Social Life in the UK and Japan? </a:t>
            </a:r>
            <a:endParaRPr sz="2200">
              <a:solidFill>
                <a:schemeClr val="dk1"/>
              </a:solidFill>
              <a:latin typeface="Economica"/>
              <a:ea typeface="Economica"/>
              <a:cs typeface="Economica"/>
              <a:sym typeface="Economica"/>
            </a:endParaRPr>
          </a:p>
          <a:p>
            <a:pPr indent="0" lvl="0" marL="0" rtl="0" algn="ctr">
              <a:spcBef>
                <a:spcPts val="1200"/>
              </a:spcBef>
              <a:spcAft>
                <a:spcPts val="1200"/>
              </a:spcAft>
              <a:buNone/>
            </a:pPr>
            <a:r>
              <a:rPr lang="en-US" sz="2200">
                <a:solidFill>
                  <a:schemeClr val="dk1"/>
                </a:solidFill>
                <a:latin typeface="Economica"/>
                <a:ea typeface="Economica"/>
                <a:cs typeface="Economica"/>
                <a:sym typeface="Economica"/>
              </a:rPr>
              <a:t>Covid19はイギリスと日本で社会生活にどんな影響を与えましたか？</a:t>
            </a:r>
            <a:endParaRPr sz="2200">
              <a:solidFill>
                <a:schemeClr val="dk1"/>
              </a:solidFill>
              <a:latin typeface="Economica"/>
              <a:ea typeface="Economica"/>
              <a:cs typeface="Economica"/>
              <a:sym typeface="Economica"/>
            </a:endParaRPr>
          </a:p>
        </p:txBody>
      </p:sp>
      <p:pic>
        <p:nvPicPr>
          <p:cNvPr id="250" name="Google Shape;250;ge5df5d538a_7_0"/>
          <p:cNvPicPr preferRelativeResize="0"/>
          <p:nvPr/>
        </p:nvPicPr>
        <p:blipFill>
          <a:blip r:embed="rId3">
            <a:alphaModFix/>
          </a:blip>
          <a:stretch>
            <a:fillRect/>
          </a:stretch>
        </p:blipFill>
        <p:spPr>
          <a:xfrm>
            <a:off x="5048900" y="1590215"/>
            <a:ext cx="3382700" cy="1900660"/>
          </a:xfrm>
          <a:prstGeom prst="rect">
            <a:avLst/>
          </a:prstGeom>
          <a:noFill/>
          <a:ln>
            <a:noFill/>
          </a:ln>
        </p:spPr>
      </p:pic>
      <p:sp>
        <p:nvSpPr>
          <p:cNvPr id="251" name="Google Shape;251;ge5df5d538a_7_0"/>
          <p:cNvSpPr txBox="1"/>
          <p:nvPr/>
        </p:nvSpPr>
        <p:spPr>
          <a:xfrm>
            <a:off x="5048900" y="3792225"/>
            <a:ext cx="37545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Economica"/>
                <a:ea typeface="Economica"/>
                <a:cs typeface="Economica"/>
                <a:sym typeface="Economica"/>
              </a:rPr>
              <a:t>Our hypothesis is that Covid-19 has had a worse effect on social life in the UK than in Japan. </a:t>
            </a:r>
            <a:endParaRPr sz="2200">
              <a:solidFill>
                <a:schemeClr val="dk1"/>
              </a:solidFill>
              <a:latin typeface="Economica"/>
              <a:ea typeface="Economica"/>
              <a:cs typeface="Economica"/>
              <a:sym typeface="Economica"/>
            </a:endParaRPr>
          </a:p>
          <a:p>
            <a:pPr indent="0" lvl="0" marL="0" rtl="0" algn="l">
              <a:spcBef>
                <a:spcPts val="0"/>
              </a:spcBef>
              <a:spcAft>
                <a:spcPts val="0"/>
              </a:spcAft>
              <a:buNone/>
            </a:pPr>
            <a:r>
              <a:rPr lang="en-US" sz="2200">
                <a:solidFill>
                  <a:schemeClr val="dk1"/>
                </a:solidFill>
                <a:latin typeface="Economica"/>
                <a:ea typeface="Economica"/>
                <a:cs typeface="Economica"/>
                <a:sym typeface="Economica"/>
              </a:rPr>
              <a:t>私たちの仮説は日本よりもイギリスの方が社会生活に悪い影響を与えているということです。</a:t>
            </a:r>
            <a:endParaRPr sz="2200">
              <a:solidFill>
                <a:schemeClr val="dk1"/>
              </a:solidFill>
              <a:latin typeface="Economica"/>
              <a:ea typeface="Economica"/>
              <a:cs typeface="Economica"/>
              <a:sym typeface="Economica"/>
            </a:endParaRPr>
          </a:p>
        </p:txBody>
      </p:sp>
      <p:pic>
        <p:nvPicPr>
          <p:cNvPr id="252" name="Google Shape;252;ge5df5d538a_7_0"/>
          <p:cNvPicPr preferRelativeResize="0"/>
          <p:nvPr/>
        </p:nvPicPr>
        <p:blipFill rotWithShape="1">
          <a:blip r:embed="rId4">
            <a:alphaModFix/>
          </a:blip>
          <a:srcRect b="16228" l="0" r="0" t="9905"/>
          <a:stretch/>
        </p:blipFill>
        <p:spPr>
          <a:xfrm>
            <a:off x="949713" y="4075350"/>
            <a:ext cx="2838075" cy="2555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e60089f1f8_8_272"/>
          <p:cNvSpPr txBox="1"/>
          <p:nvPr>
            <p:ph type="title"/>
          </p:nvPr>
        </p:nvSpPr>
        <p:spPr>
          <a:xfrm>
            <a:off x="457200" y="11748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Collecting The Data</a:t>
            </a:r>
            <a:r>
              <a:rPr lang="en-US"/>
              <a:t> - データの収集</a:t>
            </a:r>
            <a:endParaRPr sz="1800">
              <a:solidFill>
                <a:srgbClr val="202124"/>
              </a:solidFill>
              <a:highlight>
                <a:srgbClr val="F8F9FA"/>
              </a:highlight>
              <a:latin typeface="Arial"/>
              <a:ea typeface="Arial"/>
              <a:cs typeface="Arial"/>
              <a:sym typeface="Arial"/>
            </a:endParaRPr>
          </a:p>
          <a:p>
            <a:pPr indent="0" lvl="0" marL="0" rtl="0" algn="ctr">
              <a:spcBef>
                <a:spcPts val="0"/>
              </a:spcBef>
              <a:spcAft>
                <a:spcPts val="0"/>
              </a:spcAft>
              <a:buNone/>
            </a:pPr>
            <a:r>
              <a:t/>
            </a:r>
            <a:endParaRPr/>
          </a:p>
        </p:txBody>
      </p:sp>
      <p:pic>
        <p:nvPicPr>
          <p:cNvPr id="258" name="Google Shape;258;ge60089f1f8_8_272"/>
          <p:cNvPicPr preferRelativeResize="0"/>
          <p:nvPr/>
        </p:nvPicPr>
        <p:blipFill rotWithShape="1">
          <a:blip r:embed="rId3">
            <a:alphaModFix/>
          </a:blip>
          <a:srcRect b="4359" l="24333" r="24189" t="28669"/>
          <a:stretch/>
        </p:blipFill>
        <p:spPr>
          <a:xfrm>
            <a:off x="65500" y="2140950"/>
            <a:ext cx="4205798" cy="3077749"/>
          </a:xfrm>
          <a:prstGeom prst="rect">
            <a:avLst/>
          </a:prstGeom>
          <a:noFill/>
          <a:ln>
            <a:noFill/>
          </a:ln>
        </p:spPr>
      </p:pic>
      <p:sp>
        <p:nvSpPr>
          <p:cNvPr id="259" name="Google Shape;259;ge60089f1f8_8_272"/>
          <p:cNvSpPr txBox="1"/>
          <p:nvPr/>
        </p:nvSpPr>
        <p:spPr>
          <a:xfrm>
            <a:off x="4500575" y="855000"/>
            <a:ext cx="4371900" cy="600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u="sng"/>
              <a:t>The Questions we asked:</a:t>
            </a:r>
            <a:endParaRPr b="1" sz="2100" u="sng"/>
          </a:p>
          <a:p>
            <a:pPr indent="-361950" lvl="0" marL="457200" rtl="0" algn="l">
              <a:spcBef>
                <a:spcPts val="0"/>
              </a:spcBef>
              <a:spcAft>
                <a:spcPts val="0"/>
              </a:spcAft>
              <a:buSzPts val="2100"/>
              <a:buAutoNum type="arabicParenR"/>
            </a:pPr>
            <a:r>
              <a:rPr lang="en-US" sz="2100"/>
              <a:t>Did you </a:t>
            </a:r>
            <a:r>
              <a:rPr b="1" lang="en-US" sz="2100"/>
              <a:t>concentration time </a:t>
            </a:r>
            <a:r>
              <a:rPr lang="en-US" sz="2100"/>
              <a:t>decrease during Covid-19?</a:t>
            </a:r>
            <a:endParaRPr sz="2100"/>
          </a:p>
          <a:p>
            <a:pPr indent="-361950" lvl="0" marL="457200" rtl="0" algn="l">
              <a:spcBef>
                <a:spcPts val="0"/>
              </a:spcBef>
              <a:spcAft>
                <a:spcPts val="0"/>
              </a:spcAft>
              <a:buSzPts val="2100"/>
              <a:buAutoNum type="arabicParenR"/>
            </a:pPr>
            <a:r>
              <a:rPr lang="en-US" sz="2100"/>
              <a:t>Was your </a:t>
            </a:r>
            <a:r>
              <a:rPr b="1" lang="en-US" sz="2100"/>
              <a:t>eyesight</a:t>
            </a:r>
            <a:r>
              <a:rPr lang="en-US" sz="2100"/>
              <a:t> negatively affected over Covid-19? (e.g. increase screen time)</a:t>
            </a:r>
            <a:endParaRPr sz="2100"/>
          </a:p>
          <a:p>
            <a:pPr indent="-361950" lvl="0" marL="457200" rtl="0" algn="l">
              <a:spcBef>
                <a:spcPts val="0"/>
              </a:spcBef>
              <a:spcAft>
                <a:spcPts val="0"/>
              </a:spcAft>
              <a:buSzPts val="2100"/>
              <a:buAutoNum type="arabicParenR"/>
            </a:pPr>
            <a:r>
              <a:rPr lang="en-US" sz="2100"/>
              <a:t>Was your </a:t>
            </a:r>
            <a:r>
              <a:rPr b="1" lang="en-US" sz="2100"/>
              <a:t>education</a:t>
            </a:r>
            <a:r>
              <a:rPr lang="en-US" sz="2100"/>
              <a:t> affected as a result of Covid-19?</a:t>
            </a:r>
            <a:endParaRPr sz="2100"/>
          </a:p>
          <a:p>
            <a:pPr indent="-361950" lvl="0" marL="457200" rtl="0" algn="l">
              <a:spcBef>
                <a:spcPts val="0"/>
              </a:spcBef>
              <a:spcAft>
                <a:spcPts val="0"/>
              </a:spcAft>
              <a:buSzPts val="2100"/>
              <a:buAutoNum type="arabicParenR"/>
            </a:pPr>
            <a:r>
              <a:rPr lang="en-US" sz="2100"/>
              <a:t>Did your </a:t>
            </a:r>
            <a:r>
              <a:rPr b="1" lang="en-US" sz="2100"/>
              <a:t>social media use </a:t>
            </a:r>
            <a:r>
              <a:rPr lang="en-US" sz="2100"/>
              <a:t>increase?</a:t>
            </a:r>
            <a:endParaRPr sz="2100"/>
          </a:p>
          <a:p>
            <a:pPr indent="-361950" lvl="0" marL="457200" rtl="0" algn="l">
              <a:spcBef>
                <a:spcPts val="0"/>
              </a:spcBef>
              <a:spcAft>
                <a:spcPts val="0"/>
              </a:spcAft>
              <a:buSzPts val="2100"/>
              <a:buAutoNum type="arabicParenR"/>
            </a:pPr>
            <a:r>
              <a:rPr lang="en-US" sz="2100"/>
              <a:t>Did you </a:t>
            </a:r>
            <a:r>
              <a:rPr b="1" lang="en-US" sz="2100"/>
              <a:t>lose contact</a:t>
            </a:r>
            <a:r>
              <a:rPr lang="en-US" sz="2100"/>
              <a:t> with your friends?</a:t>
            </a:r>
            <a:endParaRPr sz="2100"/>
          </a:p>
          <a:p>
            <a:pPr indent="-361950" lvl="0" marL="457200" rtl="0" algn="l">
              <a:spcBef>
                <a:spcPts val="0"/>
              </a:spcBef>
              <a:spcAft>
                <a:spcPts val="0"/>
              </a:spcAft>
              <a:buSzPts val="2100"/>
              <a:buAutoNum type="arabicParenR"/>
            </a:pPr>
            <a:r>
              <a:rPr lang="en-US" sz="2100"/>
              <a:t>Do you feel like </a:t>
            </a:r>
            <a:r>
              <a:rPr b="1" lang="en-US" sz="2100"/>
              <a:t>going out more</a:t>
            </a:r>
            <a:r>
              <a:rPr lang="en-US" sz="2100"/>
              <a:t> after Covid-19?</a:t>
            </a:r>
            <a:endParaRPr sz="2100"/>
          </a:p>
          <a:p>
            <a:pPr indent="-361950" lvl="0" marL="457200" rtl="0" algn="l">
              <a:spcBef>
                <a:spcPts val="0"/>
              </a:spcBef>
              <a:spcAft>
                <a:spcPts val="0"/>
              </a:spcAft>
              <a:buSzPts val="2100"/>
              <a:buAutoNum type="arabicParenR"/>
            </a:pPr>
            <a:r>
              <a:rPr lang="en-US" sz="2100"/>
              <a:t>Did you start any </a:t>
            </a:r>
            <a:r>
              <a:rPr b="1" lang="en-US" sz="2100"/>
              <a:t>new hobbies</a:t>
            </a:r>
            <a:r>
              <a:rPr lang="en-US" sz="2100"/>
              <a:t> during Covid-19?</a:t>
            </a:r>
            <a:endParaRPr sz="2100"/>
          </a:p>
          <a:p>
            <a:pPr indent="-361950" lvl="0" marL="457200" rtl="0" algn="l">
              <a:spcBef>
                <a:spcPts val="0"/>
              </a:spcBef>
              <a:spcAft>
                <a:spcPts val="0"/>
              </a:spcAft>
              <a:buSzPts val="2100"/>
              <a:buAutoNum type="arabicParenR"/>
            </a:pPr>
            <a:r>
              <a:rPr lang="en-US" sz="2100"/>
              <a:t>Do you feel confident having the </a:t>
            </a:r>
            <a:r>
              <a:rPr b="1" lang="en-US" sz="2100"/>
              <a:t>Covid vaccine</a:t>
            </a:r>
            <a:r>
              <a:rPr lang="en-US" sz="2100"/>
              <a:t>?</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7"/>
          <p:cNvSpPr txBox="1"/>
          <p:nvPr>
            <p:ph type="title"/>
          </p:nvPr>
        </p:nvSpPr>
        <p:spPr>
          <a:xfrm>
            <a:off x="457200" y="55278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US"/>
              <a:t>Results: 結果</a:t>
            </a:r>
            <a:endParaRPr/>
          </a:p>
        </p:txBody>
      </p:sp>
      <p:sp>
        <p:nvSpPr>
          <p:cNvPr id="265" name="Google Shape;265;p7"/>
          <p:cNvSpPr txBox="1"/>
          <p:nvPr/>
        </p:nvSpPr>
        <p:spPr>
          <a:xfrm>
            <a:off x="6391850" y="1869125"/>
            <a:ext cx="24675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000">
                <a:latin typeface="Open Sans"/>
                <a:ea typeface="Open Sans"/>
                <a:cs typeface="Open Sans"/>
                <a:sym typeface="Open Sans"/>
              </a:rPr>
              <a:t>This is the ‘cleaned’ data</a:t>
            </a:r>
            <a:endParaRPr sz="2000">
              <a:latin typeface="Open Sans"/>
              <a:ea typeface="Open Sans"/>
              <a:cs typeface="Open Sans"/>
              <a:sym typeface="Open Sans"/>
            </a:endParaRPr>
          </a:p>
          <a:p>
            <a:pPr indent="0" lvl="0" marL="0" rtl="0" algn="ctr">
              <a:spcBef>
                <a:spcPts val="0"/>
              </a:spcBef>
              <a:spcAft>
                <a:spcPts val="0"/>
              </a:spcAft>
              <a:buNone/>
            </a:pPr>
            <a:r>
              <a:t/>
            </a:r>
            <a:endParaRPr sz="2000">
              <a:latin typeface="Open Sans"/>
              <a:ea typeface="Open Sans"/>
              <a:cs typeface="Open Sans"/>
              <a:sym typeface="Open Sans"/>
            </a:endParaRPr>
          </a:p>
          <a:p>
            <a:pPr indent="0" lvl="0" marL="0" rtl="0" algn="ctr">
              <a:spcBef>
                <a:spcPts val="0"/>
              </a:spcBef>
              <a:spcAft>
                <a:spcPts val="0"/>
              </a:spcAft>
              <a:buNone/>
            </a:pPr>
            <a:r>
              <a:t/>
            </a:r>
            <a:endParaRPr sz="2000">
              <a:latin typeface="Open Sans"/>
              <a:ea typeface="Open Sans"/>
              <a:cs typeface="Open Sans"/>
              <a:sym typeface="Open Sans"/>
            </a:endParaRPr>
          </a:p>
          <a:p>
            <a:pPr indent="0" lvl="0" marL="0" rtl="0" algn="ctr">
              <a:spcBef>
                <a:spcPts val="0"/>
              </a:spcBef>
              <a:spcAft>
                <a:spcPts val="0"/>
              </a:spcAft>
              <a:buNone/>
            </a:pPr>
            <a:r>
              <a:rPr lang="en-US" sz="2000">
                <a:latin typeface="Open Sans"/>
                <a:ea typeface="Open Sans"/>
                <a:cs typeface="Open Sans"/>
                <a:sym typeface="Open Sans"/>
              </a:rPr>
              <a:t>PCA＝主成分分析</a:t>
            </a:r>
            <a:endParaRPr sz="2000">
              <a:latin typeface="Open Sans"/>
              <a:ea typeface="Open Sans"/>
              <a:cs typeface="Open Sans"/>
              <a:sym typeface="Open Sans"/>
            </a:endParaRPr>
          </a:p>
        </p:txBody>
      </p:sp>
      <p:pic>
        <p:nvPicPr>
          <p:cNvPr id="266" name="Google Shape;266;p7"/>
          <p:cNvPicPr preferRelativeResize="0"/>
          <p:nvPr/>
        </p:nvPicPr>
        <p:blipFill rotWithShape="1">
          <a:blip r:embed="rId3">
            <a:alphaModFix/>
          </a:blip>
          <a:srcRect b="0" l="0" r="0" t="0"/>
          <a:stretch/>
        </p:blipFill>
        <p:spPr>
          <a:xfrm>
            <a:off x="315342" y="1695800"/>
            <a:ext cx="5722634" cy="3922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e60089f1f8_4_12"/>
          <p:cNvSpPr txBox="1"/>
          <p:nvPr>
            <p:ph type="title"/>
          </p:nvPr>
        </p:nvSpPr>
        <p:spPr>
          <a:xfrm>
            <a:off x="3744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US"/>
              <a:t>Results: 結果</a:t>
            </a:r>
            <a:endParaRPr/>
          </a:p>
        </p:txBody>
      </p:sp>
      <p:sp>
        <p:nvSpPr>
          <p:cNvPr id="272" name="Google Shape;272;ge60089f1f8_4_12"/>
          <p:cNvSpPr txBox="1"/>
          <p:nvPr>
            <p:ph idx="1" type="body"/>
          </p:nvPr>
        </p:nvSpPr>
        <p:spPr>
          <a:xfrm>
            <a:off x="374400" y="1614000"/>
            <a:ext cx="8229600" cy="4526100"/>
          </a:xfrm>
          <a:prstGeom prst="rect">
            <a:avLst/>
          </a:prstGeom>
          <a:noFill/>
          <a:ln>
            <a:noFill/>
          </a:ln>
        </p:spPr>
        <p:txBody>
          <a:bodyPr anchorCtr="0" anchor="t" bIns="45700" lIns="91425" spcFirstLastPara="1" rIns="91425" wrap="square" tIns="45700">
            <a:normAutofit/>
          </a:bodyPr>
          <a:lstStyle/>
          <a:p>
            <a:pPr indent="0" lvl="0" marL="0" rtl="0" algn="l">
              <a:spcBef>
                <a:spcPts val="640"/>
              </a:spcBef>
              <a:spcAft>
                <a:spcPts val="0"/>
              </a:spcAft>
              <a:buClr>
                <a:schemeClr val="dk1"/>
              </a:buClr>
              <a:buSzPts val="1100"/>
              <a:buFont typeface="Arial"/>
              <a:buNone/>
            </a:pPr>
            <a:r>
              <a:t/>
            </a:r>
            <a:endParaRPr sz="2100">
              <a:latin typeface="Economica"/>
              <a:ea typeface="Economica"/>
              <a:cs typeface="Economica"/>
              <a:sym typeface="Economica"/>
            </a:endParaRPr>
          </a:p>
          <a:p>
            <a:pPr indent="0" lvl="0" marL="0" rtl="0" algn="l">
              <a:spcBef>
                <a:spcPts val="1200"/>
              </a:spcBef>
              <a:spcAft>
                <a:spcPts val="0"/>
              </a:spcAft>
              <a:buClr>
                <a:schemeClr val="dk1"/>
              </a:buClr>
              <a:buSzPts val="1100"/>
              <a:buFont typeface="Arial"/>
              <a:buNone/>
            </a:pPr>
            <a:r>
              <a:t/>
            </a:r>
            <a:endParaRPr sz="2100">
              <a:latin typeface="Economica"/>
              <a:ea typeface="Economica"/>
              <a:cs typeface="Economica"/>
              <a:sym typeface="Economica"/>
            </a:endParaRPr>
          </a:p>
          <a:p>
            <a:pPr indent="0" lvl="0" marL="0" rtl="0" algn="l">
              <a:spcBef>
                <a:spcPts val="1200"/>
              </a:spcBef>
              <a:spcAft>
                <a:spcPts val="0"/>
              </a:spcAft>
              <a:buClr>
                <a:schemeClr val="dk1"/>
              </a:buClr>
              <a:buSzPts val="1100"/>
              <a:buFont typeface="Arial"/>
              <a:buNone/>
            </a:pPr>
            <a:r>
              <a:t/>
            </a:r>
            <a:endParaRPr sz="2100">
              <a:latin typeface="Economica"/>
              <a:ea typeface="Economica"/>
              <a:cs typeface="Economica"/>
              <a:sym typeface="Economica"/>
            </a:endParaRPr>
          </a:p>
          <a:p>
            <a:pPr indent="0" lvl="0" marL="0" rtl="0" algn="l">
              <a:spcBef>
                <a:spcPts val="1200"/>
              </a:spcBef>
              <a:spcAft>
                <a:spcPts val="1200"/>
              </a:spcAft>
              <a:buClr>
                <a:schemeClr val="dk1"/>
              </a:buClr>
              <a:buSzPts val="3200"/>
              <a:buNone/>
            </a:pPr>
            <a:r>
              <a:t/>
            </a:r>
            <a:endParaRPr sz="2100">
              <a:latin typeface="Economica"/>
              <a:ea typeface="Economica"/>
              <a:cs typeface="Economica"/>
              <a:sym typeface="Economica"/>
            </a:endParaRPr>
          </a:p>
        </p:txBody>
      </p:sp>
      <p:pic>
        <p:nvPicPr>
          <p:cNvPr id="273" name="Google Shape;273;ge60089f1f8_4_12"/>
          <p:cNvPicPr preferRelativeResize="0"/>
          <p:nvPr/>
        </p:nvPicPr>
        <p:blipFill rotWithShape="1">
          <a:blip r:embed="rId3">
            <a:alphaModFix/>
          </a:blip>
          <a:srcRect b="15433" l="0" r="0" t="0"/>
          <a:stretch/>
        </p:blipFill>
        <p:spPr>
          <a:xfrm>
            <a:off x="1341300" y="1025825"/>
            <a:ext cx="6827575" cy="4526100"/>
          </a:xfrm>
          <a:prstGeom prst="rect">
            <a:avLst/>
          </a:prstGeom>
          <a:noFill/>
          <a:ln>
            <a:noFill/>
          </a:ln>
        </p:spPr>
      </p:pic>
      <p:sp>
        <p:nvSpPr>
          <p:cNvPr id="274" name="Google Shape;274;ge60089f1f8_4_12"/>
          <p:cNvSpPr txBox="1"/>
          <p:nvPr/>
        </p:nvSpPr>
        <p:spPr>
          <a:xfrm>
            <a:off x="1419300" y="5551925"/>
            <a:ext cx="3076500" cy="400200"/>
          </a:xfrm>
          <a:prstGeom prst="rect">
            <a:avLst/>
          </a:prstGeom>
          <a:solidFill>
            <a:srgbClr val="FF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dk1"/>
                </a:solidFill>
                <a:latin typeface="Open Sans"/>
                <a:ea typeface="Open Sans"/>
                <a:cs typeface="Open Sans"/>
                <a:sym typeface="Open Sans"/>
              </a:rPr>
              <a:t>Japan</a:t>
            </a:r>
            <a:endParaRPr>
              <a:solidFill>
                <a:schemeClr val="dk1"/>
              </a:solidFill>
              <a:latin typeface="Open Sans"/>
              <a:ea typeface="Open Sans"/>
              <a:cs typeface="Open Sans"/>
              <a:sym typeface="Open Sans"/>
            </a:endParaRPr>
          </a:p>
        </p:txBody>
      </p:sp>
      <p:sp>
        <p:nvSpPr>
          <p:cNvPr id="275" name="Google Shape;275;ge60089f1f8_4_12"/>
          <p:cNvSpPr txBox="1"/>
          <p:nvPr/>
        </p:nvSpPr>
        <p:spPr>
          <a:xfrm>
            <a:off x="4495800" y="5545000"/>
            <a:ext cx="1671600" cy="400200"/>
          </a:xfrm>
          <a:prstGeom prst="rect">
            <a:avLst/>
          </a:prstGeom>
          <a:solidFill>
            <a:srgbClr val="3C78D8"/>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Open Sans"/>
                <a:ea typeface="Open Sans"/>
                <a:cs typeface="Open Sans"/>
                <a:sym typeface="Open Sans"/>
              </a:rPr>
              <a:t>UK</a:t>
            </a:r>
            <a:endParaRPr>
              <a:latin typeface="Open Sans"/>
              <a:ea typeface="Open Sans"/>
              <a:cs typeface="Open Sans"/>
              <a:sym typeface="Open Sans"/>
            </a:endParaRPr>
          </a:p>
        </p:txBody>
      </p:sp>
      <p:sp>
        <p:nvSpPr>
          <p:cNvPr id="276" name="Google Shape;276;ge60089f1f8_4_12"/>
          <p:cNvSpPr txBox="1"/>
          <p:nvPr/>
        </p:nvSpPr>
        <p:spPr>
          <a:xfrm>
            <a:off x="1236475" y="6775250"/>
            <a:ext cx="320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77" name="Google Shape;277;ge60089f1f8_4_12"/>
          <p:cNvSpPr txBox="1"/>
          <p:nvPr/>
        </p:nvSpPr>
        <p:spPr>
          <a:xfrm>
            <a:off x="6167175" y="1089925"/>
            <a:ext cx="13938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Open Sans"/>
                <a:ea typeface="Open Sans"/>
                <a:cs typeface="Open Sans"/>
                <a:sym typeface="Open Sans"/>
              </a:rPr>
              <a:t>Eyesight</a:t>
            </a:r>
            <a:endParaRPr b="1" sz="1500">
              <a:latin typeface="Open Sans"/>
              <a:ea typeface="Open Sans"/>
              <a:cs typeface="Open Sans"/>
              <a:sym typeface="Open Sans"/>
            </a:endParaRPr>
          </a:p>
          <a:p>
            <a:pPr indent="0" lvl="0" marL="0" rtl="0" algn="l">
              <a:spcBef>
                <a:spcPts val="0"/>
              </a:spcBef>
              <a:spcAft>
                <a:spcPts val="0"/>
              </a:spcAft>
              <a:buNone/>
            </a:pPr>
            <a:r>
              <a:rPr b="1" lang="en-US" sz="1500">
                <a:latin typeface="Open Sans"/>
                <a:ea typeface="Open Sans"/>
                <a:cs typeface="Open Sans"/>
                <a:sym typeface="Open Sans"/>
              </a:rPr>
              <a:t>Affected</a:t>
            </a:r>
            <a:endParaRPr b="1" sz="1500">
              <a:latin typeface="Open Sans"/>
              <a:ea typeface="Open Sans"/>
              <a:cs typeface="Open Sans"/>
              <a:sym typeface="Open Sans"/>
            </a:endParaRPr>
          </a:p>
        </p:txBody>
      </p:sp>
      <p:cxnSp>
        <p:nvCxnSpPr>
          <p:cNvPr id="278" name="Google Shape;278;ge60089f1f8_4_12"/>
          <p:cNvCxnSpPr>
            <a:stCxn id="276" idx="3"/>
            <a:endCxn id="276" idx="3"/>
          </p:cNvCxnSpPr>
          <p:nvPr/>
        </p:nvCxnSpPr>
        <p:spPr>
          <a:xfrm>
            <a:off x="4442575" y="6975350"/>
            <a:ext cx="0" cy="0"/>
          </a:xfrm>
          <a:prstGeom prst="straightConnector1">
            <a:avLst/>
          </a:prstGeom>
          <a:noFill/>
          <a:ln cap="flat" cmpd="sng" w="9525">
            <a:solidFill>
              <a:schemeClr val="dk2"/>
            </a:solidFill>
            <a:prstDash val="solid"/>
            <a:round/>
            <a:headEnd len="med" w="med" type="none"/>
            <a:tailEnd len="med" w="med" type="none"/>
          </a:ln>
        </p:spPr>
      </p:cxnSp>
      <p:sp>
        <p:nvSpPr>
          <p:cNvPr id="279" name="Google Shape;279;ge60089f1f8_4_12"/>
          <p:cNvSpPr txBox="1"/>
          <p:nvPr/>
        </p:nvSpPr>
        <p:spPr>
          <a:xfrm>
            <a:off x="6167175" y="1843225"/>
            <a:ext cx="13938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Open Sans"/>
                <a:ea typeface="Open Sans"/>
                <a:cs typeface="Open Sans"/>
                <a:sym typeface="Open Sans"/>
              </a:rPr>
              <a:t>Education Affected</a:t>
            </a:r>
            <a:endParaRPr b="1" sz="1500">
              <a:latin typeface="Open Sans"/>
              <a:ea typeface="Open Sans"/>
              <a:cs typeface="Open Sans"/>
              <a:sym typeface="Open Sans"/>
            </a:endParaRPr>
          </a:p>
        </p:txBody>
      </p:sp>
      <p:sp>
        <p:nvSpPr>
          <p:cNvPr id="280" name="Google Shape;280;ge60089f1f8_4_12"/>
          <p:cNvSpPr txBox="1"/>
          <p:nvPr/>
        </p:nvSpPr>
        <p:spPr>
          <a:xfrm>
            <a:off x="6167175" y="2351275"/>
            <a:ext cx="13938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Open Sans"/>
                <a:ea typeface="Open Sans"/>
                <a:cs typeface="Open Sans"/>
                <a:sym typeface="Open Sans"/>
              </a:rPr>
              <a:t>Social Media Increase</a:t>
            </a:r>
            <a:endParaRPr b="1" sz="1500">
              <a:latin typeface="Open Sans"/>
              <a:ea typeface="Open Sans"/>
              <a:cs typeface="Open Sans"/>
              <a:sym typeface="Open Sans"/>
            </a:endParaRPr>
          </a:p>
        </p:txBody>
      </p:sp>
      <p:sp>
        <p:nvSpPr>
          <p:cNvPr id="281" name="Google Shape;281;ge60089f1f8_4_12"/>
          <p:cNvSpPr txBox="1"/>
          <p:nvPr/>
        </p:nvSpPr>
        <p:spPr>
          <a:xfrm>
            <a:off x="6167250" y="3037550"/>
            <a:ext cx="14946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Open Sans"/>
                <a:ea typeface="Open Sans"/>
                <a:cs typeface="Open Sans"/>
                <a:sym typeface="Open Sans"/>
              </a:rPr>
              <a:t>Losing friends contact</a:t>
            </a:r>
            <a:endParaRPr b="1">
              <a:latin typeface="Open Sans"/>
              <a:ea typeface="Open Sans"/>
              <a:cs typeface="Open Sans"/>
              <a:sym typeface="Open Sans"/>
            </a:endParaRPr>
          </a:p>
        </p:txBody>
      </p:sp>
      <p:sp>
        <p:nvSpPr>
          <p:cNvPr id="282" name="Google Shape;282;ge60089f1f8_4_12"/>
          <p:cNvSpPr txBox="1"/>
          <p:nvPr/>
        </p:nvSpPr>
        <p:spPr>
          <a:xfrm>
            <a:off x="6167250" y="3692925"/>
            <a:ext cx="14946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Open Sans"/>
                <a:ea typeface="Open Sans"/>
                <a:cs typeface="Open Sans"/>
                <a:sym typeface="Open Sans"/>
              </a:rPr>
              <a:t>Going Out</a:t>
            </a:r>
            <a:endParaRPr b="1" sz="1600">
              <a:latin typeface="Open Sans"/>
              <a:ea typeface="Open Sans"/>
              <a:cs typeface="Open Sans"/>
              <a:sym typeface="Open Sans"/>
            </a:endParaRPr>
          </a:p>
        </p:txBody>
      </p:sp>
      <p:sp>
        <p:nvSpPr>
          <p:cNvPr id="283" name="Google Shape;283;ge60089f1f8_4_12"/>
          <p:cNvSpPr txBox="1"/>
          <p:nvPr/>
        </p:nvSpPr>
        <p:spPr>
          <a:xfrm>
            <a:off x="6167400" y="4383525"/>
            <a:ext cx="1494600" cy="431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Open Sans"/>
                <a:ea typeface="Open Sans"/>
                <a:cs typeface="Open Sans"/>
                <a:sym typeface="Open Sans"/>
              </a:rPr>
              <a:t>New Hobby</a:t>
            </a:r>
            <a:endParaRPr b="1" sz="1600">
              <a:latin typeface="Open Sans"/>
              <a:ea typeface="Open Sans"/>
              <a:cs typeface="Open Sans"/>
              <a:sym typeface="Open Sans"/>
            </a:endParaRPr>
          </a:p>
        </p:txBody>
      </p:sp>
      <p:sp>
        <p:nvSpPr>
          <p:cNvPr id="284" name="Google Shape;284;ge60089f1f8_4_12"/>
          <p:cNvSpPr txBox="1"/>
          <p:nvPr/>
        </p:nvSpPr>
        <p:spPr>
          <a:xfrm>
            <a:off x="6167400" y="4917150"/>
            <a:ext cx="1494600" cy="67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Open Sans"/>
                <a:ea typeface="Open Sans"/>
                <a:cs typeface="Open Sans"/>
                <a:sym typeface="Open Sans"/>
              </a:rPr>
              <a:t>Vaccine Confidence</a:t>
            </a:r>
            <a:endParaRPr b="1" sz="1600">
              <a:latin typeface="Open Sans"/>
              <a:ea typeface="Open Sans"/>
              <a:cs typeface="Open Sans"/>
              <a:sym typeface="Open Sans"/>
            </a:endParaRPr>
          </a:p>
        </p:txBody>
      </p:sp>
      <p:sp>
        <p:nvSpPr>
          <p:cNvPr id="285" name="Google Shape;285;ge60089f1f8_4_12"/>
          <p:cNvSpPr/>
          <p:nvPr/>
        </p:nvSpPr>
        <p:spPr>
          <a:xfrm rot="5400000">
            <a:off x="6268350" y="1635475"/>
            <a:ext cx="198300" cy="400200"/>
          </a:xfrm>
          <a:prstGeom prst="down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e60089f1f8_4_12"/>
          <p:cNvSpPr/>
          <p:nvPr/>
        </p:nvSpPr>
        <p:spPr>
          <a:xfrm rot="-5400000">
            <a:off x="1098425" y="3784575"/>
            <a:ext cx="198300" cy="400200"/>
          </a:xfrm>
          <a:prstGeom prst="down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e60089f1f8_4_12"/>
          <p:cNvSpPr/>
          <p:nvPr/>
        </p:nvSpPr>
        <p:spPr>
          <a:xfrm rot="-5400000">
            <a:off x="1120050" y="2508500"/>
            <a:ext cx="198300" cy="400200"/>
          </a:xfrm>
          <a:prstGeom prst="downArrow">
            <a:avLst>
              <a:gd fmla="val 50000" name="adj1"/>
              <a:gd fmla="val 50000" name="adj2"/>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e60089f1f8_4_12"/>
          <p:cNvSpPr/>
          <p:nvPr/>
        </p:nvSpPr>
        <p:spPr>
          <a:xfrm rot="5400000">
            <a:off x="6268350" y="2738300"/>
            <a:ext cx="198300" cy="400200"/>
          </a:xfrm>
          <a:prstGeom prst="downArrow">
            <a:avLst>
              <a:gd fmla="val 50000" name="adj1"/>
              <a:gd fmla="val 50000" name="adj2"/>
            </a:avLst>
          </a:prstGeom>
          <a:solidFill>
            <a:schemeClr val="dk1"/>
          </a:solidFill>
          <a:ln cap="flat" cmpd="sng" w="9525">
            <a:solidFill>
              <a:srgbClr val="0D0D0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8"/>
          <p:cNvSpPr txBox="1"/>
          <p:nvPr>
            <p:ph type="title"/>
          </p:nvPr>
        </p:nvSpPr>
        <p:spPr>
          <a:xfrm>
            <a:off x="545375"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US"/>
              <a:t>Summary and Conclusion:結論</a:t>
            </a:r>
            <a:endParaRPr/>
          </a:p>
        </p:txBody>
      </p:sp>
      <p:sp>
        <p:nvSpPr>
          <p:cNvPr id="294" name="Google Shape;294;p8"/>
          <p:cNvSpPr txBox="1"/>
          <p:nvPr/>
        </p:nvSpPr>
        <p:spPr>
          <a:xfrm>
            <a:off x="598325" y="983725"/>
            <a:ext cx="81237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latin typeface="Open Sans"/>
                <a:ea typeface="Open Sans"/>
                <a:cs typeface="Open Sans"/>
                <a:sym typeface="Open Sans"/>
              </a:rPr>
              <a:t>During this week we’ve:</a:t>
            </a:r>
            <a:endParaRPr sz="2100">
              <a:latin typeface="Open Sans"/>
              <a:ea typeface="Open Sans"/>
              <a:cs typeface="Open Sans"/>
              <a:sym typeface="Open Sans"/>
            </a:endParaRPr>
          </a:p>
          <a:p>
            <a:pPr indent="0" lvl="0" marL="0" rtl="0" algn="l">
              <a:spcBef>
                <a:spcPts val="0"/>
              </a:spcBef>
              <a:spcAft>
                <a:spcPts val="0"/>
              </a:spcAft>
              <a:buNone/>
            </a:pPr>
            <a:r>
              <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 Learnt about different ways big data creates solutions</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-Practiced coding graphs using R</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-Collected data to create heatmap for simple visualization of big data</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-Overcome language barriers</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-Exchanged different ideas</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-Enjoyed learning with our group</a:t>
            </a:r>
            <a:endParaRPr sz="2100">
              <a:latin typeface="Open Sans"/>
              <a:ea typeface="Open Sans"/>
              <a:cs typeface="Open Sans"/>
              <a:sym typeface="Open Sans"/>
            </a:endParaRPr>
          </a:p>
          <a:p>
            <a:pPr indent="0" lvl="0" marL="0" rtl="0" algn="l">
              <a:spcBef>
                <a:spcPts val="0"/>
              </a:spcBef>
              <a:spcAft>
                <a:spcPts val="0"/>
              </a:spcAft>
              <a:buNone/>
            </a:pPr>
            <a:r>
              <a:rPr lang="en-US" sz="2100">
                <a:latin typeface="Open Sans"/>
                <a:ea typeface="Open Sans"/>
                <a:cs typeface="Open Sans"/>
                <a:sym typeface="Open Sans"/>
              </a:rPr>
              <a:t>-Would like to use what we’ve learned in the future</a:t>
            </a:r>
            <a:endParaRPr sz="2100">
              <a:latin typeface="Open Sans"/>
              <a:ea typeface="Open Sans"/>
              <a:cs typeface="Open Sans"/>
              <a:sym typeface="Open Sans"/>
            </a:endParaRPr>
          </a:p>
        </p:txBody>
      </p:sp>
      <p:sp>
        <p:nvSpPr>
          <p:cNvPr id="295" name="Google Shape;295;p8"/>
          <p:cNvSpPr txBox="1"/>
          <p:nvPr/>
        </p:nvSpPr>
        <p:spPr>
          <a:xfrm>
            <a:off x="3205800" y="5860275"/>
            <a:ext cx="593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Open Sans"/>
                <a:ea typeface="Open Sans"/>
                <a:cs typeface="Open Sans"/>
                <a:sym typeface="Open Sans"/>
              </a:rPr>
              <a:t>overcome=克服する　　exchange=交換する　　</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pie and bar graph=円グラフと棒グラフ</a:t>
            </a:r>
            <a:endParaRPr sz="1800">
              <a:latin typeface="Open Sans"/>
              <a:ea typeface="Open Sans"/>
              <a:cs typeface="Open Sans"/>
              <a:sym typeface="Open Sans"/>
            </a:endParaRPr>
          </a:p>
        </p:txBody>
      </p:sp>
      <p:sp>
        <p:nvSpPr>
          <p:cNvPr id="296" name="Google Shape;296;p8"/>
          <p:cNvSpPr/>
          <p:nvPr/>
        </p:nvSpPr>
        <p:spPr>
          <a:xfrm>
            <a:off x="7260000" y="983725"/>
            <a:ext cx="1884000" cy="793200"/>
          </a:xfrm>
          <a:prstGeom prst="flowChartMagneticTap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t>おはよう！</a:t>
            </a:r>
            <a:endParaRPr b="1" sz="1800"/>
          </a:p>
        </p:txBody>
      </p:sp>
      <p:sp>
        <p:nvSpPr>
          <p:cNvPr id="297" name="Google Shape;297;p8"/>
          <p:cNvSpPr/>
          <p:nvPr/>
        </p:nvSpPr>
        <p:spPr>
          <a:xfrm flipH="1">
            <a:off x="0" y="5891175"/>
            <a:ext cx="2180100" cy="677100"/>
          </a:xfrm>
          <a:prstGeom prst="flowChartMagneticTape">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600"/>
              <a:t>Good morning!</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ph idx="1" type="body"/>
          </p:nvPr>
        </p:nvSpPr>
        <p:spPr>
          <a:xfrm>
            <a:off x="6119025" y="3504000"/>
            <a:ext cx="2165400" cy="14865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4000"/>
              <a:t>Thank You </a:t>
            </a:r>
            <a:r>
              <a:rPr lang="en-US" sz="3600"/>
              <a:t>ご清聴ありがとうございました</a:t>
            </a:r>
            <a:endParaRPr sz="3600"/>
          </a:p>
        </p:txBody>
      </p:sp>
      <p:pic>
        <p:nvPicPr>
          <p:cNvPr id="303" name="Google Shape;303;p9"/>
          <p:cNvPicPr preferRelativeResize="0"/>
          <p:nvPr/>
        </p:nvPicPr>
        <p:blipFill>
          <a:blip r:embed="rId3">
            <a:alphaModFix/>
          </a:blip>
          <a:stretch>
            <a:fillRect/>
          </a:stretch>
        </p:blipFill>
        <p:spPr>
          <a:xfrm>
            <a:off x="0" y="734375"/>
            <a:ext cx="9144003" cy="5715002"/>
          </a:xfrm>
          <a:prstGeom prst="rect">
            <a:avLst/>
          </a:prstGeom>
          <a:noFill/>
          <a:ln>
            <a:noFill/>
          </a:ln>
        </p:spPr>
      </p:pic>
      <p:sp>
        <p:nvSpPr>
          <p:cNvPr id="304" name="Google Shape;304;p9"/>
          <p:cNvSpPr txBox="1"/>
          <p:nvPr/>
        </p:nvSpPr>
        <p:spPr>
          <a:xfrm>
            <a:off x="107425" y="86000"/>
            <a:ext cx="89352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900">
                <a:latin typeface="Open Sans"/>
                <a:ea typeface="Open Sans"/>
                <a:cs typeface="Open Sans"/>
                <a:sym typeface="Open Sans"/>
              </a:rPr>
              <a:t>Thank you! ありがとうございます！</a:t>
            </a:r>
            <a:endParaRPr sz="39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US"/>
              <a:t>Contents </a:t>
            </a:r>
            <a:endParaRPr sz="6100"/>
          </a:p>
        </p:txBody>
      </p:sp>
      <p:sp>
        <p:nvSpPr>
          <p:cNvPr id="67" name="Google Shape;67;p2"/>
          <p:cNvSpPr txBox="1"/>
          <p:nvPr>
            <p:ph idx="1" type="body"/>
          </p:nvPr>
        </p:nvSpPr>
        <p:spPr>
          <a:xfrm>
            <a:off x="457200" y="1244125"/>
            <a:ext cx="8229600" cy="5235000"/>
          </a:xfrm>
          <a:prstGeom prst="rect">
            <a:avLst/>
          </a:prstGeom>
          <a:noFill/>
          <a:ln>
            <a:noFill/>
          </a:ln>
        </p:spPr>
        <p:txBody>
          <a:bodyPr anchorCtr="0" anchor="t" bIns="45700" lIns="91425" spcFirstLastPara="1" rIns="91425" wrap="square" tIns="45700">
            <a:normAutofit fontScale="55000" lnSpcReduction="20000"/>
          </a:bodyPr>
          <a:lstStyle/>
          <a:p>
            <a:pPr indent="0" lvl="0" marL="342900" rtl="0" algn="ctr">
              <a:spcBef>
                <a:spcPts val="0"/>
              </a:spcBef>
              <a:spcAft>
                <a:spcPts val="0"/>
              </a:spcAft>
              <a:buNone/>
            </a:pPr>
            <a:r>
              <a:rPr i="1" lang="en-US" sz="3244">
                <a:solidFill>
                  <a:schemeClr val="dk1"/>
                </a:solidFill>
              </a:rPr>
              <a:t>  SEE THE UNSEEN </a:t>
            </a:r>
            <a:r>
              <a:rPr i="1" lang="en-US" sz="3244">
                <a:solidFill>
                  <a:schemeClr val="dk1"/>
                </a:solidFill>
              </a:rPr>
              <a:t>using Big data analysis</a:t>
            </a:r>
            <a:endParaRPr sz="3244">
              <a:solidFill>
                <a:schemeClr val="dk1"/>
              </a:solidFill>
            </a:endParaRPr>
          </a:p>
          <a:p>
            <a:pPr indent="0" lvl="0" marL="0" rtl="0" algn="l">
              <a:spcBef>
                <a:spcPts val="640"/>
              </a:spcBef>
              <a:spcAft>
                <a:spcPts val="0"/>
              </a:spcAft>
              <a:buNone/>
            </a:pPr>
            <a:r>
              <a:rPr lang="en-US" sz="3205">
                <a:solidFill>
                  <a:schemeClr val="dk1"/>
                </a:solidFill>
              </a:rPr>
              <a:t>What is Big Data?</a:t>
            </a:r>
            <a:endParaRPr sz="3205">
              <a:solidFill>
                <a:schemeClr val="dk1"/>
              </a:solidFill>
            </a:endParaRPr>
          </a:p>
          <a:p>
            <a:pPr indent="0" lvl="0" marL="457200" marR="0" rtl="0" algn="l">
              <a:lnSpc>
                <a:spcPct val="115000"/>
              </a:lnSpc>
              <a:spcBef>
                <a:spcPts val="1200"/>
              </a:spcBef>
              <a:spcAft>
                <a:spcPts val="0"/>
              </a:spcAft>
              <a:buNone/>
            </a:pPr>
            <a:r>
              <a:rPr lang="en-US" sz="2633">
                <a:solidFill>
                  <a:schemeClr val="dk1"/>
                </a:solidFill>
              </a:rPr>
              <a:t>ビッグデータとは何か？</a:t>
            </a:r>
            <a:endParaRPr sz="2633">
              <a:solidFill>
                <a:schemeClr val="dk1"/>
              </a:solidFill>
            </a:endParaRPr>
          </a:p>
          <a:p>
            <a:pPr indent="0" lvl="0" marL="0" marR="0" rtl="0" algn="l">
              <a:lnSpc>
                <a:spcPct val="115000"/>
              </a:lnSpc>
              <a:spcBef>
                <a:spcPts val="1200"/>
              </a:spcBef>
              <a:spcAft>
                <a:spcPts val="0"/>
              </a:spcAft>
              <a:buNone/>
            </a:pPr>
            <a:r>
              <a:rPr lang="en-US" sz="3205">
                <a:solidFill>
                  <a:schemeClr val="dk1"/>
                </a:solidFill>
              </a:rPr>
              <a:t>Where does it come from?</a:t>
            </a:r>
            <a:endParaRPr sz="3205">
              <a:solidFill>
                <a:schemeClr val="dk1"/>
              </a:solidFill>
            </a:endParaRPr>
          </a:p>
          <a:p>
            <a:pPr indent="0" lvl="0" marL="457200" marR="0" rtl="0" algn="l">
              <a:lnSpc>
                <a:spcPct val="115000"/>
              </a:lnSpc>
              <a:spcBef>
                <a:spcPts val="1200"/>
              </a:spcBef>
              <a:spcAft>
                <a:spcPts val="0"/>
              </a:spcAft>
              <a:buNone/>
            </a:pPr>
            <a:r>
              <a:rPr lang="en-US" sz="2633">
                <a:solidFill>
                  <a:schemeClr val="dk1"/>
                </a:solidFill>
              </a:rPr>
              <a:t>それはどこから来るのか？</a:t>
            </a:r>
            <a:endParaRPr sz="2633">
              <a:solidFill>
                <a:schemeClr val="dk1"/>
              </a:solidFill>
            </a:endParaRPr>
          </a:p>
          <a:p>
            <a:pPr indent="0" lvl="0" marL="0" marR="0" rtl="0" algn="l">
              <a:lnSpc>
                <a:spcPct val="115000"/>
              </a:lnSpc>
              <a:spcBef>
                <a:spcPts val="1200"/>
              </a:spcBef>
              <a:spcAft>
                <a:spcPts val="0"/>
              </a:spcAft>
              <a:buNone/>
            </a:pPr>
            <a:r>
              <a:rPr lang="en-US" sz="3205">
                <a:solidFill>
                  <a:schemeClr val="dk1"/>
                </a:solidFill>
              </a:rPr>
              <a:t>Why do we need Big Data to solve problems?</a:t>
            </a:r>
            <a:endParaRPr sz="3205">
              <a:solidFill>
                <a:schemeClr val="dk1"/>
              </a:solidFill>
            </a:endParaRPr>
          </a:p>
          <a:p>
            <a:pPr indent="0" lvl="0" marL="457200" marR="0" rtl="0" algn="l">
              <a:lnSpc>
                <a:spcPct val="115000"/>
              </a:lnSpc>
              <a:spcBef>
                <a:spcPts val="1200"/>
              </a:spcBef>
              <a:spcAft>
                <a:spcPts val="0"/>
              </a:spcAft>
              <a:buNone/>
            </a:pPr>
            <a:r>
              <a:rPr lang="en-US" sz="2619">
                <a:solidFill>
                  <a:schemeClr val="dk1"/>
                </a:solidFill>
              </a:rPr>
              <a:t>なぜ問題を解くためにビッグデータが必要なのか？</a:t>
            </a:r>
            <a:endParaRPr sz="2619">
              <a:solidFill>
                <a:schemeClr val="dk1"/>
              </a:solidFill>
            </a:endParaRPr>
          </a:p>
          <a:p>
            <a:pPr indent="0" lvl="0" marL="0" marR="0" rtl="0" algn="l">
              <a:lnSpc>
                <a:spcPct val="115000"/>
              </a:lnSpc>
              <a:spcBef>
                <a:spcPts val="1200"/>
              </a:spcBef>
              <a:spcAft>
                <a:spcPts val="0"/>
              </a:spcAft>
              <a:buNone/>
            </a:pPr>
            <a:r>
              <a:rPr lang="en-US" sz="3205">
                <a:solidFill>
                  <a:schemeClr val="dk1"/>
                </a:solidFill>
              </a:rPr>
              <a:t>How do we visualise and use Big Data?</a:t>
            </a:r>
            <a:endParaRPr sz="3205">
              <a:solidFill>
                <a:schemeClr val="dk1"/>
              </a:solidFill>
            </a:endParaRPr>
          </a:p>
          <a:p>
            <a:pPr indent="0" lvl="0" marL="457200" marR="0" rtl="0" algn="l">
              <a:lnSpc>
                <a:spcPct val="115000"/>
              </a:lnSpc>
              <a:spcBef>
                <a:spcPts val="1200"/>
              </a:spcBef>
              <a:spcAft>
                <a:spcPts val="0"/>
              </a:spcAft>
              <a:buNone/>
            </a:pPr>
            <a:r>
              <a:rPr lang="en-US" sz="2619">
                <a:solidFill>
                  <a:schemeClr val="dk1"/>
                </a:solidFill>
              </a:rPr>
              <a:t>どうビッグデータをビジュアライズしてそれをどう使うのか？</a:t>
            </a:r>
            <a:endParaRPr sz="2619">
              <a:solidFill>
                <a:schemeClr val="dk1"/>
              </a:solidFill>
            </a:endParaRPr>
          </a:p>
          <a:p>
            <a:pPr indent="0" lvl="0" marL="0" marR="0" rtl="0" algn="l">
              <a:lnSpc>
                <a:spcPct val="115000"/>
              </a:lnSpc>
              <a:spcBef>
                <a:spcPts val="1200"/>
              </a:spcBef>
              <a:spcAft>
                <a:spcPts val="0"/>
              </a:spcAft>
              <a:buNone/>
            </a:pPr>
            <a:r>
              <a:rPr lang="en-US" sz="3205">
                <a:solidFill>
                  <a:schemeClr val="dk1"/>
                </a:solidFill>
              </a:rPr>
              <a:t>How can we use Big Data to solve problems in our lives?</a:t>
            </a:r>
            <a:endParaRPr sz="3205">
              <a:solidFill>
                <a:schemeClr val="dk1"/>
              </a:solidFill>
            </a:endParaRPr>
          </a:p>
          <a:p>
            <a:pPr indent="0" lvl="0" marL="457200" marR="0" rtl="0" algn="l">
              <a:lnSpc>
                <a:spcPct val="115000"/>
              </a:lnSpc>
              <a:spcBef>
                <a:spcPts val="1200"/>
              </a:spcBef>
              <a:spcAft>
                <a:spcPts val="0"/>
              </a:spcAft>
              <a:buNone/>
            </a:pPr>
            <a:r>
              <a:rPr lang="en-US" sz="2619">
                <a:solidFill>
                  <a:schemeClr val="dk1"/>
                </a:solidFill>
              </a:rPr>
              <a:t>私たちの生活の中にある問題をビッグデータを使ってどう解くのか？</a:t>
            </a:r>
            <a:endParaRPr sz="2619">
              <a:solidFill>
                <a:schemeClr val="dk1"/>
              </a:solidFill>
            </a:endParaRPr>
          </a:p>
          <a:p>
            <a:pPr indent="0" lvl="0" marL="0" rtl="0" algn="l">
              <a:spcBef>
                <a:spcPts val="1200"/>
              </a:spcBef>
              <a:spcAft>
                <a:spcPts val="0"/>
              </a:spcAft>
              <a:buNone/>
            </a:pPr>
            <a:r>
              <a:rPr lang="en-US" sz="3205">
                <a:solidFill>
                  <a:schemeClr val="dk1"/>
                </a:solidFill>
              </a:rPr>
              <a:t>What is our question and what have we found out?</a:t>
            </a:r>
            <a:endParaRPr sz="3205">
              <a:solidFill>
                <a:schemeClr val="dk1"/>
              </a:solidFill>
            </a:endParaRPr>
          </a:p>
          <a:p>
            <a:pPr indent="0" lvl="0" marL="457200" marR="0" rtl="0" algn="l">
              <a:lnSpc>
                <a:spcPct val="115000"/>
              </a:lnSpc>
              <a:spcBef>
                <a:spcPts val="1200"/>
              </a:spcBef>
              <a:spcAft>
                <a:spcPts val="0"/>
              </a:spcAft>
              <a:buNone/>
            </a:pPr>
            <a:r>
              <a:rPr lang="en-US" sz="2619">
                <a:solidFill>
                  <a:schemeClr val="dk1"/>
                </a:solidFill>
              </a:rPr>
              <a:t>何が問題で、導き出された答えから何が分かるだろうか？</a:t>
            </a:r>
            <a:endParaRPr sz="2619">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e60089f1f8_8_267"/>
          <p:cNvSpPr txBox="1"/>
          <p:nvPr/>
        </p:nvSpPr>
        <p:spPr>
          <a:xfrm>
            <a:off x="25200" y="512325"/>
            <a:ext cx="9093600" cy="805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#load R libraries ggplot2 and ggfortify</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library(ggplot2)</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library(ggfortify)</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#load data to be analyzed</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age &lt;- c(85,49,60,44,44,64,70,87,17,48,32,62,57,51,32,59,18,68,69,18,26,73,81,65,52,58,53,56,18,53,40,65,58,33,51,19,66,15,52,52,58,29,25,75,45,36,17,46,24,87,86,31,70,42,59,19,80,50,76,35,21,23,78,55,43,48,22,90,57,33,17,31,17,15,19,22,26,27,26,49,61,19,69,85,29,15,68,54,38,50,32,62,67,28,72,59,39,61,21,58,18,22,46,19,66,89,61,41,48,90,19,63,85,30,16,32,57,54,70,28,22,86,76,54,53,15,75,27,20,26,15,38,58,58,90,60,74,87,60,18,61,19,89,36,34,62,55,21,42,32,20,70,75,67,81,26,58,19,26,29,45,31,21,51,15,55,48,48,27,56,82,52,62,67,55,27,47,15,16,45,25,16,58,41,67,69,58,62,70,36,21,43,68,50,53,43,64,77,40,47,37,71,57,74,62,29,50,35,51,36,21,49,16,65,43,55,48,28,33,51,16,87,38,18,34,68,33,24,18,85,45,86,21,54,40,21,40,48,61,19,16,48,69,34,21,18,38,82,40,27,20,23,19,38,70,35,63,43,89,18,35,36,28,64,33,45,69,46,64,45,19,50,16,66,25,55,19,56,80,31,50,43,31,16,85,48,70,32,82,74,47,15,81,59,53,45,30,49,16,66,27,70,32,33,90,69,29,75,18,44,61,58,65,82,32,85,32,56,50,45,24,52,68,15,29,60,37,52,42,17,19,25,60,41,59,64,69,53,62,50,32,77,42,65,20,25,60,61,61,63,45,44,62,60,35,15,64,38,62,24,62,46,45,39,19,34,21,70,17,48,70,40,70,15,52,59,49,57,73,31,27,19,23,58,35,55,22,44,70,48,64,69,55,45,53,52,20,53,69,19,49,45,25,15,29,40,72,30,56,62,26,25,46,40,78,22,29,78,38,30,22,65,26,43,26,41,69,70,29,17,26,35,52,35,35,24,38,78,52,63,59,69,46,54,66,15,36,34,52,24,88,36,68,15,48,16,37,31,39,77,30,46,17,27,36,34,51,23,18,55,54,63,59,70,55,35,65,68,20,27,47,58,68,15,59,64,47,18,19,42,67,62,43,32,30,18,32,41,43,47,35,73,33,57,71,82,30,85,34,55,65,58,38,34,54,43,59,56,60,49,27,67,58,33,51,27,46,55,26,41,54,51,41,67,17,73,64,53,58,52,25,39,37,37,21,79,46,63,25,30,32,20,51,24,26,67,57,35,58,34,67,37,79,57,23,19,16,17,24,49,49,45,31,63,23,26,55,27,18,23,35,24,31,45,61,25,56,18,35,76,87,34,51,28,77,21,50,70,17,56,70,39,66,71,28,41,66,45,34,43,41,63,73,70,39,56,87,37,32,72,68,17,68,34,37,47,52,24,47,70,22,62,19,83,57,26,60,43,67,30,27,58,65,43,59,36,82,16,40,80,18,53,34,68,37,45,24,73,42,18,26,83,69,24,23,68,54,67,89,88,20,76,24,51,82,20,21,52,52,18,19,35,26,21,89,30,29,16,70,89,32,68,18,89,64,56,57,60,75,47,28,80,23,63,33,26,40,88,25,53,28,21,23,23,67,28,19,83,78,53,52,64,87,51,54,23,27,38,65,67,28,55,64,26,53,26,18,38,61,69,62,47,56,24,62,44,19,51,19,34,54,64,67,25,51,42,41,50,51,46,69,58,59,39,59,30,43,86,52,69,68,38,45,54,45,66,47,46,34,59,37,58,35,53,18,68,39,78,20,21,59,29,17,59,80,34,75,54,18,68,58,40,21,67,39,35,25,34,43,51,46,36,48,32,31,56,53,29,20,66,26,63,27,29,54,21,35,40,44,47,18,49,49,22,30,45,39,32,36,66,59,30,33,65,59,35,17,61,44,19,43,43,30,51,36,22,39,58,77,56,36,84,68,29,56,37,51,30,63,38,34,24,53,21,31,58,18,54,32,42,23,22,70,55,19,59,60,27,81,87,57,52,40,64,68,49,61,61,38,27,27,18,39,28,29,26,24,39,19,39,41,69,73,31,67,52,42,27,36,70,30,54,43,37,62,30,57,56,49,53,33,52,75,19,57,43,60,45,47,66,21,51,28,71,47,16,62,59,36,49,33,61,55,25,25,36,27,26,44,31,86,56,61,62,89,32,59,42,30,27,32,17,62,67,60,17,42,33,62,60,62,37,21,65,46,69,68,41,27,40,29,44,18,32,54,30,22,58,33,23,52,75,64,27,15,30,42,82,38,21,67,67,58,20,59,42,45,69,63,25,42,23,24,20,24,26,45,20,49,43,48,18,54,64,36,20,63,24,20,63,87,88,19,49,15,75,17,22,65,20,40,26,39,39,23,82,55,56,49,69,16,54,68,85,25,72,32,30,77,27,36,79,85,73,48,37,21,78,17,61,71,81,35,55,28,40,58,32,77,50,56,42,58,86,31,33,43,37,39,57,18,43,59,21,44,21,60,15,46,19,36,40,18,69,32,86,69,45,24,53,69,70,19,44,67,33,67,60,67,27,84,66,15,26,24,82,72,66,18,27,78,20,19,63,86,44,21,37,69,39,25,30,38,67,54,37,33,26,22,53,66,64,15,28,28,21,64,89,44,80,41,77,44,37,21,22,69,16,44,17,24,67,45,88,57,55,38,20,67,77,60,50,81,34,63,15,66,29,16,30,52,63,64,68,54,44,37,79,55,34,25,49,57,24,20,19,49,24,42,58,34,51,48,61,62,59,60,57,67,16,84,33,75,37,68,17,34,37,32,22,63,23,68,46,28,43,60,59,66,17,49,16,75,37,47,57,28,41,25,29,45,57,52,15,27,75,28,59,56,52,15,65,51,76,23,26,24,68,41,48,70,20,43,37,38,55,56,72,84,65,70,17,51,59,36,86,60,46,61,44,34,78,16,40,46,71,69,65,21,34,43,52,27,80,63,89,63,59,52,15,26,20,39,87,51,72,64,26,45,21,68,79,17,62,83,25,36,82,49,29,52,26,17,66,58,69,69,61,70,40,76,46,32,24,22,80,88,58,36,58,42,41,66,86,55,28,26,81,26,72,61,46,47,76,59,45,61,86,69,65,22,58,36,69,22,63,51,18,39,51,65,28,25,68,53,33,22,31,31,56,80,59,56,90,24,51,44,21,19,16,51,30,76,23,46,40,68,28,20,57,15,26,36,28,17,23,23,29,54,76,39,20,50,56,66,69,24,57,21,45,41,70,55,40,37,31,19,20,23,42,62,60,41,61,30,17,59,23,26,17,41,57,33,57,48,51,20,26,56,20,17,35,19,23,35,47,25,31,27,22,58,46,63,83,53,67,61,26,41,39,51,68,62,34,19,15,47,56,19,63,65,68,52,69,47,34,17,55,56,56,63,41,47,37,69,56,30,31,42,55,29,19,24,54,35,69,27,62,37,17,32,64,35,34,52,52,38,29,25,45,59,19,54,21,88,70,18,43,57,70,19,18,18,59,16,29,33,82,50,46,36,59,43,18,49,29,19,23,69,45,35,28,37,40,51,40,36,69,16,59,23,35,17,59,29,37,69,33,84,59,38,33,20,65,32,85,50,27,38,58,52,39,38,54,63,58,25,17,49,41,41,23,21,70,18,40,43,18,87,57,39,50,86,21,27,53,27,48,23,44,42,28,26,68,40,76,17,18,16,43,30,30,44,47,23,66,21,15,64,35,53,22,40,17,37,36,33,29,19,62,73,18,57,24,68,70,51,28,17,19,66,40,66,78,69,17,62,24,57,35,48,49,53,32,78,16,42,49,85,29,66,21,16,25,28,57,60,87,64,65,39,83,27,45,61,47,29,46,50,54,43,45,50,53,69,52,56,57,43,35,57,60,62,31,53,65,18,58,50,26,25,18,67,46,44,68,88,51,28,21,60,40,68,15,30,41,68,72,27,79,55,49,44,44,60,64,68,55,15,23,46,17,22,72,88,31,39,30,64,21,49,20,57,58,26,46,78,33,61,53,49,37,67,89,81,52,60,46,54,15,39,51,34,44,40,29,40,24,61,65,76,15,49,25,59,47,33,59,48,50,26,88,33,18,29,45,59,17,37,33,70,60,55,69,47,36,50,17,77,24,33,25,65,79,29,45,33,47,48,59,26,23,50,41,41,66,55,31,16,35,19,46,43,24,51,53,62,56,50,53,55,50,49,46,30,75,21,36,27,47,52,62,31,70,46,64,89,16,20,30,30,50,70,54,86,29,36,41,28,34,58,22,25,46,34,16,70,15,54,62,26,52,41,57,18,22,49,59,38,55,48,64,53,58,89,49,70,23,63,34,41,67,86,59,68,37,51,44,29,38,69,56,59,18,40,20,49,47,69,69,21,38,20,64,60,88,65,65,28,90,38,55,80,61,16,16,56,62,38,67,58,16,61,22,38,28,41,41,38,31,43,57,18,35,26,89,15,45,37,67,21,38,33,66,69,16,23,38,41,19,75,16,32,36,69,44,45,70,35,62) </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sleep_late &lt;- c(24.1,23.6,24.5,24,23.6,23.6,24.2,23.5,21.9,24.1,24.4,24.1,24,24.5,23.6,24.3,21.7,23.5,23.5,23.2,24.3,24.2,25.5,23.6,23.7,23.5,24,24.1,23.4,23.5,23.7,24.5,24.3,24,24.4,22.7,23.8,23.2,24.1,24.5,24.2,23.6,22.4,23.5,24.1,23.5,22.1,24.5,23.1,26.6,24.3,24.4,24.2,23.8,23.5,22.3,23.9,23.9,23.9,24.2,21.5,23.2,23.7,24.2,24.3,24.3,22.7,24.2,23.8,24.3,22.3,23.6,23.1,22.9,22.8,21.7,24.1,24.5,24.5,24.2,24.2,23.2,24.4,23.8,24.5,23.2,24.3,24.3,24.1,24,24,24.1,24.4,24.3,23.7,23.7,23.7,24.2,21.8,23.8,22.1,23.3,23.6,23.1,24.1,24.2,23.7,24.1,23.6,23.9,22.3,24.1,24,24.1,21.6,24.4,24.5,23.7,23.6,23.8,22.6,24.1,24.3,24.1,24.3,23.9,23.6,23.5,22.3,24.3,21.6,23.9,24.1,23.8,24.5,24.1,23.7,24.3,23.6,22.5,23.8,21.8,24.5,24,23.5,24.4,23.9,21.7,23.5,24,24.2,24,23.5,24.4,23.5,23.7,24.5,23.1,24.5,24.3,24.1,24,23.3,23.6,23.3,24,24.2,24.3,24.2,24.5,25.4,24.2,24.4,23.7,24.2,24.1,23.9,21.5,22.5,24.4,23.2,23,23.8,23.7,24,23.9,24.4,24.2,24.4,23.5,23.5,24.2,24.1,23.7,23.5,24.4,23.8,23.9,23.6,23.8,24.1,23.9,24.4,23.7,24.1,24,24.1,24.2,24.1,24.2,24.3,23.6,23.4,24.5,24.3,24.3,23.8,23.6,23.5,24.3,22.8,24.4,23.7,22.6,24.5,24.5,23.8,21.5,22.7,23.8,24.2,25.1,22,23.8,24.2,23.2,24.4,23.8,23.5,23.9,23.3,24.4,24.3,24.5,22.3,23.5,23.5,23.9,24,23.7,24.5,22,23.4,23.8,24,23.8,24,24.1,24.4,23.7,24.2,23.5,24.5,23.5,23.5,23.6,23.6,24.1,24,23.5,22.4,24.5,22.8,24,21.8,24.1,22.4,23.8,24,24.4,23.6,23.9,23.8,22.3,24.4,23.8,23.5,23.8,24.5,23.6,24.1,22.3,23.5,23.8,23.6,23.6,24.3,23.5,24.2,23.6,23.8,24.3,24.3,24.3,24,24.3,23.6,23.9,22,23.7,24.4,23.6,24.5,26.5,23.9,25.9,24.1,24,24,24.3,21.5,24.4,23.7,23.6,24.2,23.7,24.5,24.2,24.5,24.2,23.2,23,24.4,24.1,23.6,23.6,23.6,23.5,24,24.2,23.7,24.5,23.8,23.8,23.7,24.2,23.5,23.9,23.9,24.3,23.7,24.5,24,23.5,23.9,23.1,24.2,24.1,23.6,23.7,24.5,23.5,23.8,23.7,22.9,24,23.3,23.5,23.2,23.9,24,24.5,24.1,23.3,23.6,23.5,24.2,24.2,24.5,24,23.7,21.5,22.4,23.7,24.1,24.1,22.8,24.1,23.6,24.3,23.9,23.8,23.6,23.7,24.2,24.5,24.2,24,24.4,23.7,24.3,24.5,23.3,21.9,23.8,24.1,24.5,23.5,23.8,23.5,24,23,23.5,24.5,23.5,23.2,23.7,23.8,24.3,24,23.9,24.5,24.2,24.1,23.7,24,23.5,23.6,24.2,21.6,24.2,24.1,23.8,24.3,24,21.9,24,23.5,23.6,23.9,24.1,23.5,24.5,24,23.8,22.8,23.8,23.5,24.5,22.7,23.7,24.2,23.6,23.4,24,21.6,23.5,23.6,24,24.5,24.5,23.9,22.2,23.7,23.5,24.3,24.3,22.1,22.8,24.4,24.5,23.7,24.5,24.4,24.3,24.2,23.5,23.8,22.6,23.7,23.8,23.5,24.1,21.8,24.4,24.4,24.1,23,23.4,24.4,24.1,23.5,24.1,23.6,23.7,22.2,24.2,23.8,23.8,24.1,24.2,23.9,24.3,24.3,23.6,23.6,23.6,26,24.1,24.2,23.8,24.5,24.4,23.8,24.2,24,23.7,24.1,23.5,23.7,23.7,24.1,23.7,23.5,23.5,24.4,24.5,23.9,23.8,23.7,24.1,24,23.7,24.2,21.8,23.5,24.4,24.5,24.4,24.5,22.8,23.5,24.2,23.7,23.9,23.9,23.7,23.9,22.1,23.7,24.5,21.8,23.8,23.4,24,23.7,23.9,24.1,23.6,23.6,24.3,23.7,24.5,23.8,22.8,22.8,24.2,24.2,22.1,24.1,24.5,24.4,24.1,23.8,21.6,24.5,23.6,24.4,22.8,23.5,23.6,22.3,24.4,23.7,23.7,22.3,23.5,23.3,24.2,24.3,26.6,23.7,24.2,23.8,24.5,21.8,23.8,23.6,23.3,24,23.6,23.6,23.8,24,23.7,23.7,24.5,24.5,24.4,23.6,23.5,23.5,23.7,24.2,23.8,24.3,24.4,23.6,23.6,23.9,24.1,23.3,23.7,24.1,24.5,24.5,24.4,21.7,23.5,24.5,24.1,24.1,22.4,24.4,24.5,23.9,24.2,23.6,24.4,23.6,24.1,24.3,23.7,24.2,23.7,24.4,25.6,21.9,24.4,23.9,23.9,24.1,23.6,24.2,24.5,23.5,22.8,23.8,23.8,22.1,24.3,25.9,24.1,22.8,23,23.7,24.5,24.3,24.5,24.6,22.5,24.5,23.1,23.7,23.7,22.8,22.1,24.4,23.6,22.3,22.5,24.5,23.6,21.5,24.6,24,24.1,22.7,23.7,23.7,24,24.3,23,23.7,24.2,24.3,23.5,24.5,24.3,24.1,24.2,23.6,22,23.8,23.6,23.5,23.7,25.5,22.4,23.6,24.2,21.8,22.8,22.6,23.8,23.6,22.1,24.3,24,24.4,23.9,23.6,24.3,24.5,23.7,22.4,24.5,24.4,24,24.4,23.7,24.3,23.8,24,24.3,24.5,22,23.9,23.6,24.1,24,23.7,23.9,22.5,23.6,23.5,22,24.3,22.9,24.1,23.9,24.1,23.6,22.1,23.9,23.8,23.7,23.5,24.3,23.7,23.5,24.3,24,23.6,23.6,24.1,23.6,24,24.3,24.2,24,23.9,23.6,23.5,23.8,23.7,24.4,23.6,24.1,24.1,24.5,23.9,23.6,23.9,23.4,23.8,23.5,24,22.4,21.6,24.4,23.9,22.3,23.9,24.5,23.5,24,24.2,22.7,24,23.7,23.9,23.1,24.1,23.6,23.5,24.2,24.5,24,23.6,23.7,24.4,23.5,23.5,24,23.5,24.5,23.8,24.3,24,24.4,23.7,23.5,24.1,23.9,22.9,24.2,24.5,24.5,24.3,22.9,23.7,23.8,21.7,24.3,24.4,23.9,23.7,23.7,23.9,24,24.1,23.8,24,24.1,24.2,22.1,24.5,24.4,22.2,23.6,23.8,23.6,23.8,23.7,21.8,24.2,23.7,24.4,23.8,24.5,23.6,24.2,24.2,24.3,23.6,23.7,23.6,24,23.7,23.9,22.9,24.5,22.7,23.9,23.5,22.9,24,24.5,24.5,23.5,23.3,23.8,24.3,23.4,23.6,24.1,24.3,24.9,24.4,23.5,24.5,24.3,24.4,24.4,24.5,24.1,23.6,23.9,23.9,24.3,22.2,24.2,23.6,24,23.8,21.9,23.8,21.6,23.9,23.7,24.1,23.5,23.6,24.3,24.3,24,23.9,24.1,24.2,24.5,24.1,24.3,23.6,23.9,23.6,24.1,23.6,23.9,23.6,24.1,24.1,24.5,23.2,24.3,23.7,23.5,24.2,24.2,24.4,23.3,23.7,24.1,24.2,24.1,22.4,24.2,24.5,24,23.9,24.5,23.6,24,21.7,22.8,24.3,24.1,23.5,23.6,24.4,24.2,23.8,24.2,24.3,25.2,23.8,23.5,23.5,24.2,23.7,23.6,24.1,24.3,24.1,24.1,23,24.2,24.4,23.9,24,24.1,24.5,22.6,23.5,24.5,24.4,24.1,24.1,24.3,24.2,24.3,23.6,22.7,24.3,24.4,23.9,21.9,24.3,24.3,21.7,23.4,22.1,22.3,22.1,21.8,21.5,21.5,21.9,23.2,23.2,23.2,22.6,22.3,23.1,23.2,22.9,22.3,22.7,23.4,22.6,21.9,23.3,21.5,22.6,22,22.1,21.7,23.1,23,23.3,22.1,21.7,23,23.1,22.2,22.8,22.4,22.7,22.8,21.7,21.8,25.9,22.2,23.3,21.5,23.2,23.1,22,22.3,22.5,23.4,23.5,22.6,21.7,22.7,22.4,23.3,22.3,22.5,21.9,21.8,21.5,21.8,22.7,22,21.9,21.8,23.5,22.5,22.6,21.9,23.1,22.8,22.5,22.2,23.1,21.5,23,21.6,22.2,21.6,21.9,22.3,22.7,22.3,22.3,22,23.5,22.8,23.2,21.6,22.5,22.9,25.7,21.8,22,22.7,21.7,22.2,23.3,21.5,22.6,23.4,23.1,22.8,21.7,21.6,22.5,22.5,22.3,21.7,23.1,23,22.9,21.6,26,21.5,22.1,23.3,22.8,23.1,23.5,23.5,21.5,22.9,22.7,23.3,22.1,23.3,22.7,22.3,22.1,22.4,21.7,22.3,21.6,23.5,22,22.2,23,22.5,23.2,21.7,22.5,24.6,22.3,23,22.1,21.9,22.9,22.5,21.8,21.9,22.1,23.3,23,21.6,23.4,23.5,22.4,23.5,22,21.7,23.5,22,22.5,22.9,24.7,22.2,22.5,21.7,22,21.8,22.3,23.5,23.5,21.5,22.2,23.1,23.4,22.5,23.2,21.9,24.7,23,23,21.7,23.1,23,21.5,22.9,22.8,21.6,22.5,22.3,21.6,22,21.8,22.1,23,22.7,23.2,22.3,22.6,21.6,22.7,23.3,22.1,23.4,22.2,22.3,22.2,22,22.5,21.6,22.7,21.8,21.8,21.5,22.2,22.3,22.1,22.7,22.4,22.7,22.6,23.2,21.5,22.9,22.6,22.5,22.1,23.3,21.5,23.4,22.6,21.6,23.2,21.9,22,21.8,23,23.2,22.9,21.7,21.6,21.8,21.6,22.7,23.4,22,22.5,22.8,22.4,21.9,21.7,22.5,21.6,23.3,22,23.1,23,22.5,22.2,23.5,23.4,22.7,21.9,22.3,21.8,22.9,23.4,23.4,22.9,23.2,23.1,23.2,21.5,23.4,23.1,23.3,21.9,22.7,21.7,23.1,23.1,22,21.6,26.5,22.9,21.6,22,23.2,21.9,22.6,25.8,23.5,21.6,22.5,22.7,21.5,21.9,23.3,22,23.4,22.8,22.8,22.9,23.1,22.1,22.8,22.2,22.4,21.7,22.1,27,23.2,22.8,23,21.5,23.4,22.9,21.5,26.6,21.9,22.1,22.1,21.5,22.2,21.9,21.5,23.2,22.1,23,22,21.7,21.7,22.4,22.1,21.9,22.9,22.4,22.4,22.4,22,23.1,21.9,23.3,23.3,23,22.5,22.5,22.5,21.9,22.7,21.7,26.6,21.7,23.3,22,22.2,21.6,22.2,25.6,22.2,22.8,22.5,21.9,22.2,22.4,21.8,21.8,21.5,22.4,22.5,23.5,22.8,22.9,23.4,21.9,22.7,22,22.7,23.5,22.2,21.7,23.3,22.4,22,22.1,23.5,22.7,21.5,23,21.5,22.5,21.9,21.5,22.7,22.7,23.3,22.1,22.7,26,22.8,22.4,22.3,23.4,21.6,23,22.3,21.6,23.3,21.5,22.2,22.4,22.4,23.3,21.6,23.3,22.7,22.4,23.4,22.6,22.8,23.2,23.5,22.7,22.7,21.5,23.2,23.4,22.8,22,22.3,23.3,23.2,22.4,22.9,21.9,22.5,23.3,22.6,23.1,23.3,22.1,21.9,22.3,21.7,22,23.3,22.7,22.3,21.9,22.4,23.3,21.5,23.4,23.2,22.9,23.5,23.2,23.3,22.1,23.4,23.2,23.3,21.7,23.4,22.2,22.6,21.6,22.9,22.9,22.9,22.5,23.2,22.1,22.5,23.5,22.7,23.2,23.4,22.9,22.1,21.9,21.7,23.5,23,21.5,22.9,23.2,21.6,22.1,22.9,21.5,23.5,21.6,23,22.8,23.1,22.9,23.3,22.4,22.8,21.7,22.5,22.7,22.4,23.1,22,22.3,23.3,22.6,21.5,22.8,23.4,22.7,21.9,22.2,21.5,22.1,22.8,21.5,22.1,21.9,21.9,22.3,23.2,22,22,21.8,23.3,21.6,21.5,23.1,23.4,22.7,23.1,22.2,22.7,22.5,22.3,22.5,27,21.7,21.5,22.5,22.4,23.5,22.5,22.2,23,23.3,23.1,22.6,21.6,22.9,21.5,22.7,23.1,21.7,23.5,23.2,23.3,22.1,23.2,23.3,23.3,23.5,23.2,21.9,23.4,22.5,23.1,22.6,22,21.9,22.5,22.1,22.5,23.3,23.5,21.8,21.7,22.7,23.3,23.3,26.3,23.1,22.6,23.2,21.5,21.9,22.5,26.3,21.7,21.6,22.3,23.2,22.3,22.6,22.2,23.2,23.3,21.8,21.8,21.9,23.3,22.5,22.5,22.5,21.9,23.5,22.9,23.2,23.3,22.7,22,22.9,23.5,23.4,21.5,21.6,23,23.1,22.1,22.8,23.1,21.9,22.3,23.1,23.2,23.2,21.6,21.8,22.9,23,23.5,23.4,22.8,23.2,23.5,21.6,22.8,21.6,22.4,23,23,23.4,21.5,23.3,22.9,22.1,22.9,21.6,23.5,21.8,21.5,23.3,22.8,21.7,23.5,23.5,22.9,22.6,23,22.1,23.5,23.1,22.2,23.5,22.8,21.7,22.1,23.3,22.6,21.8,23.4,21.7,23.2,22.7,21.9,21.5,23.2,21.6,21.5,22.1,22.8,21.7,22,22.7,22.5,23.1,21.5,22.8,23.4,23.2,21.5,21.7,23.3,22.8,22.5,22.7,22.9,22.9,21.7,23.4,21.6,21.6,22.9,23.3,21.8,23.3,23.3,21.9,21.9,21.8,21.7,21.6,21.8,23.3,22.7,22.5,22.3,23.1,21.8,23,23.3,22.1,22.9,21.6,22.7,22.6,22.2,22.6,26,23.5,23.3,22.2,21.5,23.1,23.5,21.6,22.7,22.2,21.5,23.5,22.4,23.5,21.5,21.9,23.1,21.7,22.4,22,22.6,23.5,23.2,23.3,23.1,21.5,22.4,23,27,21.9,23.3,22.2,23.2,22.2,21.9,22.8,21.6,23.5,22,22.3,22.8,22.3,22.2,22.7,22.9,21.9,22.8,25.6,21.9,23.2,22.8,22.8,23.2,22,23.5,21.5,23.4,21.9,22.6,22.7,21.8,21.9,22.8,22.2,22.4,23.5,22.3,21.5,23.3,22.8,22,23.2,22.1,21.8,22.3,24.6,21.5,22.7,22.7,22.1,22.2,22.5,21.5,22.1,22.4,22.7,22.4,22,21.9,22.4,23.3,22.5,23.2,23.3,23,22,23.2,23.1,23.2,23.2,22.2,23.1,21.7,22.5,21.8,22.8,21.5,22,21.9,22.1,23.2,21.9,21.8,22.2,21.8,22,22.3,23,22.8,22.8,23.3,22.4,22.8,22,22.5,22.2,22,22.7,22.1,22,23.1,21.7,23.2,22.1,22,21.9,22.8,22.2,22.2,21.7,25.1,21.7,23.1,22.5,23.4,22.1,21.7,23.3,25.1,22.8,22.8,22.8,22.4,22.5,23.4,23.1,22,23.3,22.2,21.7,22.3,21.7,22.6,23.3,22.9,23.4,21.6,22.4,22.6,22.1,21.8,21.8,21.9,23.2,23.4,22.9,23.4,22,26,22.8,22.6,22.4,22.5,22.2,21.6,21.6,26.4,22.3,23,23,21.8,22.9,22.3,22.7,23.2,21.6,23.3,23,22.8,22.1,21.6,22.7,22.5,23.5,23.5,22.2,21.8,23.5,22.8,25.5,22.5,21.9,23.3,26.4,23.4,21.5,23.1,23.3,22,22.4,21.5,21.5,22.8,23,22.5,21.8,22.2,23.1,22.8,23.4,21.5,21.9,22.6,23.2,21.7,21.8,22.7,22,22.4,25.2,22.4,22.4,22,22.6,22.2,22.1,21.7,22,23,22.4,21.7,22.4,22.1,23,22.2,22.3,23.2,21.7,22.1,22.4,23.5,23.4,22.2,22.4)</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screen_time &lt;- c(16,8,8,10,6,5,7,14,4,12,9,12,7,9,6,8,1,11,7,2,7,5,20,10,6,10,8,7,3,6,6,11,6,12,10,4,10,2,7,12,6,10,1,12,7,12,2,12,4,20,15,7,10,10,9,4,6,8,8,9,1,4,5,12,6,8,4,17,10,6,2,10,3,0,2,4,6,10,9,10,9,0,5,16,10,0,5,6,5,5,9,6,11,8,12,12,12,9,2,12,1,1,5,4,9,17,10,10,5,12,3,5,15,8,1,5,7,8,11,5,3,14,9,9,5,5,8,7,0,8,0,12,10,8,16,11,10,13,10,1,8,4,14,8,9,11,5,2,5,5,5,9,9,12,14,10,10,3,7,7,12,9,2,6,2,8,12,5,11,6,19,6,9,10,6,8,8,4,4,7,2,4,6,6,7,12,5,8,9,5,1,5,8,9,8,10,12,6,6,7,7,9,9,11,11,11,7,11,8,8,5,9,1,11,9,7,9,12,6,5,3,16,7,1,6,9,7,1,2,13,12,20,4,9,9,1,12,8,10,5,1,7,7,7,1,1,6,15,8,12,5,2,1,9,12,9,9,12,16,5,11,5,6,10,7,9,7,6,10,9,1,6,1,6,0,6,3,5,7,5,5,5,8,3,17,7,8,11,19,12,6,2,17,5,9,12,8,9,5,11,6,6,9,5,12,6,8,9,0,6,7,11,9,19,7,20,6,7,6,5,4,5,11,5,5,11,10,8,5,5,3,0,7,7,7,11,12,9,9,7,7,8,5,7,5,5,8,9,5,6,9,6,10,6,11,1,11,9,5,5,5,11,11,10,4,11,2,6,3,12,10,9,6,2,10,9,10,5,9,5,8,2,0,12,9,6,4,10,11,8,11,11,10,10,9,5,5,12,10,5,12,7,4,4,6,8,10,10,7,6,8,3,11,5,6,4,9,5,9,10,5,5,9,10,10,12,10,7,6,3,10,7,5,6,10,4,7,7,11,8,12,10,11,8,5,4,6,8,11,2,17,8,9,0,10,3,11,8,9,6,7,9,4,12,8,12,10,1,3,11,9,7,6,7,5,10,8,9,4,8,7,6,9,2,9,10,9,4,0,10,8,9,6,10,9,4,9,9,7,9,5,9,5,6,11,15,10,20,12,11,6,12,7,9,8,11,12,6,12,7,5,11,8,5,8,5,7,12,5,12,8,12,10,5,1,5,7,9,7,12,0,7,10,12,5,8,11,8,3,10,12,4,11,2,5,10,12,10,12,11,11,7,11,12,0,1,5,5,4,9,10,10,9,7,0,11,7,5,2,1,11,4,5,10,5,3,11,2,9,6,20,11,6,7,11,0,12,12,3,6,10,8,6,5,12,5,7,7,10,6,6,6,5,10,7,7,16,10,8,10,11,1,7,7,7,5,11,0,7,5,5,12,0,15,12,11,11,12,12,6,9,10,8,12,5,8,20,1,12,8,5,8,12,7,9,10,1,12,8,3,8,19,8,0,2,10,10,9,16,19,3,9,3,6,15,0,2,5,11,4,4,8,11,2,19,6,5,0,6,17,9,11,2,17,9,9,6,10,9,11,10,12,0,10,8,10,11,19,3,5,12,0,1,0,7,12,4,13,5,5,10,6,14,8,5,2,12,5,5,9,12,9,8,8,9,5,2,5,8,12,7,7,7,2,11,12,2,5,3,9,5,8,12,2,8,11,12,5,12,5,11,8,7,12,9,7,6,15,9,5,11,12,5,11,8,5,10,10,6,10,7,11,6,6,3,9,6,9,3,0,10,12,4,5,12,8,8,8,0,7,10,5,3,6,12,9,5,11,12,10,5,11,9,7,6,5,11,6,5,9,6,5,5,11,7,2,9,10,6,6,4,11,12,0,8,10,7,5,10,7,5,12,12,9,10,9,0,6,11,2,11,10,5,8,12,1,7,9,12,10,7,16,11,10,12,10,7,12,5,7,7,0,8,2,6,10,3,7,9,7,2,0,5,11,4,11,5,8,19,14,7,6,12,11,10,10,11,5,5,9,12,2,10,6,7,12,0,10,2,8,9,11,6,9,6,9,8,7,11,8,10,10,11,8,6,7,5,12,6,9,11,10,7,4,10,12,12,8,12,7,4,12,5,9,8,0,12,5,7,5,8,12,9,2,2,11,7,12,10,12,15,9,8,8,20,8,12,10,12,7,11,5,6,7,5,1,8,11,10,10,12,6,0,8,11,12,7,7,8,6,10,12,3,8,10,12,4,7,10,2,4,2,2,3,1,0,5,5,0,3,3,5,5,2,3,4,3,0,2,4,0,1,3,4,1,0,5,0,0,0,1,3,0,1,3,3,1,2,1,1,8,13,4,4,1,1,3,5,3,3,1,1,1,2,1,4,0,1,5,1,2,3,4,5,1,1,3,4,5,1,3,4,8,1,1,0,0,3,1,1,4,3,0,2,3,4,3,0,3,0,4,3,1,12,0,5,4,4,1,1,0,3,1,0,5,3,0,0,1,4,5,0,5,4,4,11,5,2,5,2,2,4,4,1,2,1,3,4,4,3,9,2,2,0,4,0,0,2,2,1,2,2,2,5,11,5,4,3,5,0,5,1,4,5,5,4,5,4,5,0,0,5,0,1,5,0,2,18,1,4,5,5,5,5,5,4,0,5,4,2,3,0,2,18,5,3,0,0,4,3,1,3,0,0,1,5,0,2,0,0,4,4,5,0,5,4,3,2,1,5,3,2,3,0,2,4,3,3,2,5,3,1,4,1,5,1,1,2,3,3,8,1,2,4,4,5,3,5,5,3,5,2,1,1,5,1,1,1,5,4,0,3,1,3,5,1,2,2,3,0,3,3,1,0,0,4,5,3,5,4,1,3,4,3,5,0,2,2,2,0,2,0,2,0,0,2,4,4,12,0,2,2,1,5,2,11,1,2,5,4,3,4,5,2,1,5,4,0,0,5,0,2,1,0,5,16,4,2,3,3,0,3,1,11,3,2,2,2,2,4,5,0,2,4,6,4,3,2,4,3,2,5,2,2,5,0,3,5,4,4,1,4,5,3,2,3,13,3,4,2,5,4,4,12,2,3,2,0,1,0,2,2,5,1,3,1,5,9,3,4,4,1,1,1,5,5,0,0,4,0,3,0,4,5,3,4,1,0,5,2,4,2,5,13,1,4,5,0,5,2,3,2,1,2,3,0,2,3,1,0,5,4,0,2,1,0,0,2,1,5,5,5,5,5,3,2,2,2,2,5,5,0,3,5,1,1,5,3,4,5,1,0,3,2,1,4,5,1,3,4,2,0,3,5,2,5,0,5,1,3,5,4,0,0,1,5,1,0,3,3,5,2,4,10,1,0,1,4,1,3,3,3,4,1,0,0,1,5,3,1,5,3,3,0,0,0,3,2,5,0,1,4,2,0,4,3,0,2,1,3,2,5,4,5,1,4,1,0,2,3,5,4,0,1,5,2,3,0,4,4,2,1,4,0,16,2,3,3,2,2,2,0,4,0,2,3,2,1,1,2,4,2,5,5,4,1,4,3,4,5,3,4,1,3,5,4,3,3,0,1,4,3,3,0,3,3,1,1,12,3,0,4,2,5,1,12,3,1,4,2,4,4,3,5,2,5,5,0,2,0,1,1,3,4,2,4,3,5,5,5,3,3,8,5,3,0,3,4,5,2,2,0,0,3,0,1,2,1,3,4,0,4,3,4,5,5,2,4,3,0,4,3,3,0,0,1,3,1,5,0,3,5,0,5,1,0,0,3,1,4,1,4,0,5,0,3,2,1,2,1,2,5,3,1,1,5,4,1,9,2,1,0,2,1,1,4,5,6,2,5,4,7,3,5,1,3,5,3,2,1,5,2,4,4,1,4,1,3,4,0,2,2,0,2,2,2,1,1,3,4,4,3,1,0,0,1,17,1,4,5,0,2,1,4,3,3,1,3,4,5,0,5,2,4,1,3,5,3,0,2,4,2,4,3,17,2,0,5,2,1,3,4,5,3,4,5,0,1,5,2,4,4,5,14,3,5,0,3,4,0,1,0,1,3,1,2,1,1,0,1,5,1,1,2,5,0,5,3,2,4,2,16,5,0,3,2,1,3,1,4,1,5,1,3,5,1,4,1,1,1,1,5,5,4,0,5,2,3,0,3,2,1,1,1,4,4,0,5,0,2,0,3,2,0,0,3,2,1,2,5,0,1,0,2,5,2,3,0,3,5,5,3,1,1,4,3,12,5,4,1,3,0,4,1,11,4,0,1,3,4,3,2,3,1,1,4,3,5,2,5,0,1,0,2,4,3,0,5,0,2,3,3,4,4,13,3,4,2,5,0,0,0,11,4,4,5,4,4,3,1,0,1,1,2,4,1,1,0,1,3,5,0,5,0,3,20,2,1,5,14,4,1,5,2,1,5,3,2,2,3,5,4,3,3,1,0,0,0,5,5,3,2,2,1,4,17,2,5,1,4,3,5,4,3,0,2,0,5,2,2,1,5,1,0,4,1,2,0,2,3)</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sleep_duration &lt;- c(8.7,9.6,8.5,8,8,6.1,9.6,8.1,7.1,8,9.3,9,8.5,9,7.8,9.7,6.4,9.6,9.5,6.2,9.4,6.2,10.6,8.3,7.5,9.8,9.5,8.8,7.9,6.3,7.5,9.2,6.8,8.4,8.5,8,9.3,6.6,8.2,8.3,6.2,8.3,6.7,9.9,8.7,8.5,6.8,8.3,6.1,11,8.4,8.7,8.6,9.3,8.7,6.1,6.5,8.1,8.2,8.8,6.8,6.2,6.8,8.2,7,9.2,7.1,9.7,10,7,7,9.4,7.9,6.9,6.8,7.9,6.2,9.6,8.2,9.2,8.9,6.3,6.2,8.5,8.9,7.2,7.2,7.8,7.8,7.4,8.1,6.2,9.9,9.7,8.5,9.6,8.8,8.8,7.3,8.3,6.1,6.5,6.1,7.2,8,8.4,8.8,9.9,6.3,8.5,7.6,6,9.3,9.5,7.6,6.8,9.7,8.7,8.8,7.2,6.1,8.9,8.5,9.6,7.9,6.9,8,9.3,6.2,9.2,8,10,8.3,8.6,9.4,8.5,9.1,10,9.5,7.5,10,6,8.3,9.2,8,8.3,7.3,7.9,7.8,6.1,7,9,9.5,8.8,8.7,9.6,8.6,6,9.2,9.4,8,9.9,6.9,6.2,6.3,8.3,10,6.8,8.5,6.3,9.1,8,8.7,9.4,6,9.6,10,7.8,6.4,9.2,7.2,7.8,7.9,7.9,9.1,8,7.6,8.4,10,7.3,6,7.5,9.2,8.9,8.3,9.5,9.5,6.9,8,8.9,8.7,9.2,8.1,9.8,8.1,9.9,9.6,9.4,8,8.2,7.6,9.3,6.8,8.6,8,9.5,9,8.9,6.7,7.7,6.5,8.4,8.5,7.7,7,8.4,9.2,6.7,6,8.2,8.8,12.7,7,9.5,10,6,8.6,9.4,9.1,6.8,6,8.6,8.2,8.8,7.9,6.6,7.2,9.1,9.5,8,7,7.5,7.6,9,9.9,9.5,10,9.4,9.6,6,9.1,7.8,6.5,9.8,8.2,9.1,9.6,7.8,9.3,8.9,8,6.9,6.8,7.6,7,6,7.3,7.7,8.7,7.6,6,7.8,8.4,7.2,8.9,9.6,8.6,8.2,9,8.2,7.4,7.5,8.1,7.7,8.9,9.2,8.3,9.3,7.6,9.9,7.8,6.8,10,8,8.1,6.3,9,9.8,7.3,7.3,9.4,8,10,9,9.7,11.2,7.4,9.1,7.8,6.3,6.7,7.9,9,6.9,8,9.9,9.2,10,7.6,7.3,6.7,6.5,9.8,8.5,8.8,9.6,9.6,9.6,9.6,9.6,10,8.7,6.8,8.4,8,6.6,9.9,9.6,6.7,6.8,9,7.9,8.7,6.7,8.2,6.4,8.5,9,6.9,7.2,7.8,8.4,9.4,9.8,7.6,8.3,6,7.1,7.8,9.4,9.8,9.2,6.5,7.1,8.8,8.5,8.4,6.3,9,7.7,9,8,6.8,9.3,8.1,6.2,6.6,8.7,9.8,8.6,9.4,8.5,10,9.4,8.8,6.8,6.1,9.7,8,7.1,9.5,8.5,6.8,7.1,7.3,8.9,9,8.8,9.2,6.6,8.8,6.2,8.3,7.8,6.4,6.2,8.5,6,9.9,9.3,6.4,7.8,8.6,9.6,8.9,9.8,9.2,8.8,6.6,6.2,8.6,8.2,7.6,7.2,9.9,7.4,9.6,9.5,9,8.7,9.7,9.7,9.2,8.9,7.8,6.9,6.2,9.4,8.3,6,8.6,10,8.6,6.1,8.5,7.1,8,8.1,9.5,6,9.3,9.9,7.9,8.1,9.2,9.8,8.1,6.5,6,9.8,9.8,8.1,7.3,9.6,7.7,8.4,9.1,9.1,6.9,9.4,8.3,6.8,9.5,6.4,9.7,8.3,9.1,7.9,7.2,9.2,8.3,8.4,6.8,9.2,8.8,7.7,8.3,10,9.6,8.5,6.6,9.1,7.8,6.3,8.4,8.6,9.2,11.2,9.2,8.9,7.1,10,9.3,9.7,9,8.1,9.6,7.1,9.9,9.9,6.7,9,8.4,6.2,9.6,6.5,8.5,9.9,6.6,9.9,8.9,8.3,9.7,7.9,8,7.2,9.3,8.9,8.5,8.7,7.7,8.4,8.7,8.8,7.2,8.2,8.2,8.6,7.8,9,10,7.4,9.4,6.3,7.7,8.8,8.2,9.9,9,9.3,8.8,9.9,9,9.6,7.1,8,6.8,6.7,6.8,8.4,8.8,8.6,8,10,8,10,8.3,7.3,6.6,7.8,8.8,6.5,7.1,8.1,8,7.6,8.6,6.1,8.8,7.1,10.7,9.4,6.2,9.2,9,6.9,9.6,8.7,6.2,7.2,8.6,9.5,6.9,8,9.3,6.2,9.6,8.4,9.8,6.8,6.7,6.4,6.8,9.7,8.9,10,9.3,9,8.7,8.1,9,7.5,9.3,9.4,9.5,6.5,9.2,6,9,6,6.1,8,6.1,9.9,8.6,10,8.1,9.4,9.7,7.1,9.3,9.1,8,9.1,8,9.5,11.8,6.2,8.4,8.2,6.4,8.1,9.5,9.2,9.9,9.7,6.6,9.9,9.9,7.6,9.3,8.9,9.8,7.4,6.1,9.8,9.9,8.8,9,8.8,7.7,9.8,6.7,6,8.1,7.4,6.2,6.7,8.4,7.4,8,8.9,9.8,7.5,8.2,6.2,7.4,6.6,7.7,8,8.5,9.6,7.3,9.8,10,8,8,9.8,9.9,9.8,8.3,9.6,7.8,8.4,9.1,8.3,9.4,8.5,6.6,7.2,9.3,7.6,7.1,7.3,8.5,8.3,6.2,8.1,6.1,7.6,8.8,6.6,8.7,8.1,6.8,7.4,9.1,7.6,7.5,8.7,8,9.4,8.6,8.3,8.6,7.2,7.4,7.6,9.2,8.8,9.7,9.1,8.5,6.9,8.5,8.2,6.8,7.1,6.9,8.1,6.5,8.7,9,6.6,10,9.2,8,6.1,8.3,7.9,9.3,8.8,9.7,8.1,8.6,8.4,7.7,8.1,9.1,7.7,9.6,9.7,7.7,9.6,9.8,7.4,9.3,8.9,6.8,8.3,9.2,9.8,7.8,7.9,7.7,8.5,7.6,8.7,6.8,7.2,8.2,8.6,6.1,7.7,10,9.5,8.7,9.6,7.9,8.5,8.6,6.8,6.4,6.7,9.7,9.4,7.4,8.8,9.9,8.8,6.6,8.5,10,9.5,6,7.4,10,6.4,7.5,8,6.2,8,7.1,9.9,9.4,6.7,9.2,9,7.4,6.8,7.6,9.6,9.7,7.5,8.4,8.1,9.2,7.2,8.4,9.9,6.3,9,8.3,8.3,8.8,9.6,6.1,6.3,9.5,7.6,9.6,8.7,7.5,8.5,8.9,6.7,9.8,8.9,8.9,8.6,9.7,9.1,9.2,8.1,9.8,9.6,9,9,7,8.6,8.3,6.6,8.3,7.2,7.7,9.1,7.1,9.3,9.8,9.8,6.6,6.8,6.7,8.9,6.7,8.1,7.8,8.2,8.8,8.7,8.1,7,9.1,9,8.6,8.3,8.7,7.3,7.1,8.4,9.9,6.9,10,6.8,9.6,8.8,6.9,10,6.5,9.8,9.4,9.6,6,9.2,6.9,9.6,8.6,8.1,9.1,8.6,9,9,9.4,8,7.1,8.3,6.7,8.9,6.8,8.6,9,8.3,9.1,6.7,8.6,9.8,8.9,9.5,9.5,8.4,6.4,8.9,6.3,10,8.2,8,8.6,7.3,8.9,6.4,8.7,9.6,8.6,7,7.2,9.5,10,8.8,8.2,8.1,9.5,9.9,9.7,8.9,10.6,8,9.7,8,9.8,8.5,9.3,6.4,7.4,9,7.7,7.7,8,8.1,9.5,9.9,8.4,7.3,6.3,9.1,8.8,9.9,9.4,9.6,8.9,7.7,9.4,8.9,7.6,9.7,8.2,9.5,6.2,9.6,9.2,7.9,7.5,6.4,6,6.5,7.9,6.8,6.7,6.4,6.6,6.3,7,6.7,6.5,6.2,7.7,7.4,6.8,7.2,6.7,7.7,7.1,7.4,6.3,7.6,7.8,7.3,7.3,7.9,7.4,7.5,6.2,6.1,6.8,6.7,6.5,7.4,6.4,6.9,8,6.3,6.7,7.1,6.8,6.6,7.6,6.7,8,7.4,6.8,7.3,7,6.1,6.3,7,7.7,6.3,7.6,7.5,6.9,7.4,7.6,6.6,6.5,7.8,6,7.9,6.9,6.3,6.7,7.6,6,7.6,7.4,7.1,7.6,7.9,6,6.2,7.7,7.9,6.3,7.7,6.3,6.2,7.1,6.1,8,7.9,7.5,6.1,7.4,6,7.9,6.2,6.2,8,6,6.6,6.7,6.2,6.3,7.1,7,8,7,7.8,7.7,7.4,6.9,6.7,6.7,7.1,6,7.6,7.9,7.3,7.8,6.8,6.4,7.6,6.2,6.1,6.9,7.3,6.1,7.2,6.4,7.3,7.1,7.2,7.1,6.9,6.1,7.1,6.9,7.3,7.6,6.6,7.6,6.7,7.2,6.6,6.1,8,6.6,7.7,7.6,7.5,8,6.9,7.5,7.1,6.8,6.4,7.9,7.2,7.4,6.1,8,6,7.9,6.8,7.1,6,6.7,7,6.4,7.6,7.2,6.8,6.2,6.6,7.5,7.9,8,7.2,6.2,7.5,6.7,7.7,7.1,6.4,6.3,7.3,7.4,7.3,7,6.5,6.4,6.7,6,7.7,6.4,7.7,6.3,6.8,7.2,7.4,6.7,7.6,7.5,7.7,6.9,7.1,8,6.5,7.6,7.1,6.7,8,6.2,7.9,7.2,7.2,8,7.5,6.5,6.6,7.9,6.8,7.9,7.9,7.7,7.2,7.2,7.2,7.3,7.9,6.9,6.3,6.9,7.5,7.7,7.7,7.5,6.7,7.4,6.2,7.5,7.6,7.5,7.9,7.7,6.4,6.9,7.8,6.4,6.2,7.1,7.5,6,7.1,6.3,7.4,6.6,6.8,7.2,7.3,6.1,6.6,6.9,6.4,6,6.3,7.5,7,7.2,7.7,6.3,6.4,7.9,7.7,7.1,6.3,6.4,7.6,7.3,6.4,6.4,6,7,6.1,7.5,7.1,7.1,7.5,7.2,7.8,7.3,6.5,7.3,7.4,6.3,8,7.8,6,7.8,6.4,6.8,6.9,8,6.9,7.8,7.8,7,7.3,7.2,6,6.4,6.6,7.2,8,7.8,7,7.7,6.3,8,7.4,7.4,6.8,7.2,7.8,6,6.1,6.1,7.8,6.6,7.3,7.3,7.1,7.8,6.7,6.5,7.8,6.2,6.6,7.4,6.2,7.8,6.4,7.9,7.7,6.1,7.2,6.7,7.8,7.2,6.2,7.6,6,6.4,6.1,7.7,7.5,6.5,6.9,6.7,6.9,7.2,6,6.5,7.6,7.6,6.1,7.2,7.8,7.2,6.3,7.2,8,8,7.9,7.5,7.1,6.7,6.1,6.4,6.3,6.3,6.9,6.5,6.8,7.7,7.6,7.4,7.2,7.1,6.9,7.7,7,7.3,6.7,6.6,6.7,7.9,8,7.9,6.1,7.2,7.1,7.5,6.5,6.8,7.1,8,6.3,7.1,7,6.6,6.6,6.2,6,6.7,6.9,7.5,7.3,7.2,7.6,6.3,6.1,7.9,7.8,6.8,6.8,6.1,7.2,6.8,7.3,6,8,6.7,6.7,6.6,8,6.8,6.5,6,6,6.6,7.3,7,8,6.8,7,6.4,6.5,6.9,7.3,6,6.5,7.4,6.8,7.5,7.9,7.7,6.6,7.9,6.5,6.9,7.1,6.2,6.8,6.4,7.6,7.1,7.8,7.9,6.5,7.6,7.3,7.5,6.6,6.4,6,7.1,6.6,7.6,7.3,7.6,7.3,7.5,7.1,7.8,6.3,7.4,7.6,6.5,6.5,7.6,7.9,6.2,7,7.6,7.4,7.6,6.7,6.5,6.2,7.8,6,7.4,6.1,6.1,7,6.6,6.5,7.1,7.6,6,6.2,7.1,7,7.4,6.3,6.3,7.6,7,6.3,7.2,6.8,7,7.2,6.1,6,7.2,7.1,6.5,6.1,7.2,6.8,7.7,6.4,7.1,7.2,7.2,7.1,6.4,6.8,6.2,6.7,7,6,6.8,7.6,8,8,7.9,6.3,7.5,7,6.1,6.4,6,7.9,7.7,6.7,6.7,7.7,6.5,7.4,6.1,6.5,7.7,6.4,7.9,6.7,6.5,7.7,6.8,6.2,7.1,7.6,7.2,8,6.7,7.9,6.4,7,6.4,6.7,6.1,6.7,7.3,7,7.3,7.1,6.3,7.6,7.2,7.3,6.9,6.5,7.3,6.3,6.8,7.2,6.9,7.8,7.2,6.1,6.4,8,7.5,7.4,6.2,6.5,6.2,6.4,6.5,6.1,7.9,7,6.9,6.9,7.6,7.3,6.6,7.3,7.9,6.8,7.8,6.2,6.2,7.7,7.8,6.4,6.5,7.4,7.4,7,6,7,6.6,7.6,6.7,7.1,6.4,7.8,7.8,6.5,7.3,7.5,6.2,6.8,7.1,7.7,6.9,6.9,7.7,7.5,6.3,8,7.9,6.4,6.4,7,6.3,6.6,7.1,7.8,7.6,7.2,6.9,7.2,6.3,7.1,7.7,7.6,6.6,7.6,7.1,6,7,7.4,6.6,6.2,6.2,7.6,6.5,6.2,7.6,6.1,8,7.1,6,6.4,6.6,6.8,8,6.3,6,6.4,7.5,6.9,7.6,6.1,6.5,7.7,6.9,6,6.2,7.3,7.5,8,6,7.7,6.1,7.9,7.4,6.7,7.2,7.8,6.6,7.3,6,7.5,6.1,6.1,6.7,6.1,6.7,7.5,6.6,7.3,6.8,6.5,6.7,7.4,6.6,6.6,6.3,6.2,6.1,7,7.2,6.6,7.7,6.5,6.1,7.6,6.1,7.4,7.3,6,7.9,7.7,6.6,6.6,7.5,6.7,7,7.7,6.2,6.2,7.6,7.1,7.7,7.7,6.6,6.2,6,6.6,6.8,6.8,6.8,6.4,7,7.2,7.5,6.7,6.8,7,7.5,6.9,7.9,6.5,6.1,7.9,7.2,7.8,6.6,7.6,7.1,7.5,6.7,6.9,6.4,7.4,7.8,6.2,7.3,6.6,7.3,7.6,6.9,7.4,7.2,6.8,8,7.4,7.7,7.2,7.9,7.9,6.3,6.3,7.5,7.4,6.1,7.2,7,7.8,7.5,6.3,7.5,7.8,7.1,7.9,6.2,7.4,6.9,6.5,6.8,7,8,6.9,6.5,6.1,7.5,6.4,7.9,6.6,6.8,7,7.4,6.8,7.7,7.9,6.4,7.8,7.1,7.2,7.8,7.7,6,7.7,6,6.7,6.1,6,7.2,6.9,7.3,6,7.1,6.6,6.9,7.5,7.2,6.6,6.9,7.3,7.6,7.7,6.9,7.5,7.6,6.9,6.6,6.1,7.3,6.1,7.5,6.5,7.6,6.8,6.8,7.9,6.1,6.8,6,6.3,7.4,8,7.8,6.3,7.4,6.5,7.7,6.6,6.6,6.6,7.4,7.3,7.3,7.8,7.9,7.9,7.9,7.4,6.4,6.5,7.2,6.5,6.2,6.8,7.6,7.9,7.3,6.1,6,7.3,7.9,7.9,7,6.2,7.6,7.9,6.4,7.2,6.4,6.8,6.9,6.2,7.5,6.2,6.7,7.9,7.3,7.9,7.3,7.3,6.9,8,8,6.1,6.6,7.2,6.6,6.1,7.1,7.4,7.5,6.1,7.3,11,6.5,6.7,6.3,7.7,7,7.6,7.1,7.8,7.5,6.3,6.8,6.7,7.5,6.7,6.4,7.8,7,7,6,6.5,7.8,7.8,7.6,6.6,6.8,8,6,7.2,6.8,7.6,6.7,7.7,7.8,7.9,7.5,6.2,6.6,7.4,6.1,6.1,6.4,6.8,7.1,8,6.7,7.9,6.5,7.9,7.6,7.3,6.4,7.9,8,6.7)</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rPr lang="en-US" sz="350">
                <a:solidFill>
                  <a:schemeClr val="dk1"/>
                </a:solidFill>
                <a:highlight>
                  <a:srgbClr val="FFFFFF"/>
                </a:highlight>
                <a:latin typeface="Courier New"/>
                <a:ea typeface="Courier New"/>
                <a:cs typeface="Courier New"/>
                <a:sym typeface="Courier New"/>
              </a:rPr>
              <a:t>age_group &lt;- c("senior","adult","adult","adult","adult","adult","adult","senior","teen","adult","adult","adult","adult","adult","adult","adult","teen","adult","adult","teen","adult","senior","senior","adult","adult","adult","adult","adult","teen","adult","adult","adult","adult","adult","adult","teen","adult","teen","adult","adult","adult","adult","adult","senior","adult","adult","teen","adult","adult","senior","senior","adult","adult","adult","adult","teen","senior","adult","senior","adult","adult","adult","senior","adult","adult","adult","adult","senior","adult","adult","teen","adult","teen","teen","teen","adult","adult","adult","adult","adult","adult","teen","adult","senior","adult","teen","adult","adult","adult","adult","adult","adult","adult","adult","senior","adult","adult","adult","adult","adult","teen","adult","adult","teen","adult","senior","adult","adult","adult","senior","teen","adult","senior","adult","teen","adult","adult","adult","adult","adult","adult","senior","senior","adult","adult","teen","senior","adult","teen","adult","teen","adult","adult","adult","senior","adult","senior","senior","adult","teen","adult","teen","senior","adult","adult","adult","adult","adult","adult","adult","teen","adult","senior","adult","senior","adult","adult","teen","adult","adult","adult","adult","adult","adult","teen","adult","adult","adult","adult","adult","senior","adult","adult","adult","adult","adult","adult","teen","teen","adult","adult","teen","adult","adult","adult","adult","adult","adult","adult","adult","adult","adult","adult","adult","adult","adult","adult","senior","adult","adult","adult","senior","adult","senior","adult","adult","adult","adult","adult","adult","adult","adult","teen","adult","adult","adult","adult","adult","adult","adult","teen","senior","adult","teen","adult","adult","adult","adult","teen","senior","adult","senior","adult","adult","adult","adult","adult","adult","adult","teen","teen","adult","adult","adult","adult","teen","adult","senior","adult","adult","teen","adult","teen","adult","adult","adult","adult","adult","senior","teen","adult","adult","adult","adult","adult","adult","adult","adult","adult","adult","teen","adult","teen","adult","adult","adult","teen","adult","senior","adult","adult","adult","adult","teen","senior","adult","adult","adult","senior","senior","adult","teen","senior","adult","adult","adult","adult","adult","teen","adult","adult","adult","adult","adult","senior","adult","adult","senior","teen","adult","adult","adult","adult","senior","adult","senior","adult","adult","adult","adult","adult","adult","adult","teen","adult","adult","adult","adult","adult","teen","teen","adult","adult","adult","adult","adult","adult","adult","adult","adult","adult","senior","adult","adult","teen","adult","adult","adult","adult","adult","adult","adult","adult","adult","adult","teen","adult","adult","adult","adult","adult","adult","adult","adult","teen","adult","adult","adult","teen","adult","adult","adult","adult","teen","adult","adult","adult","adult","senior","adult","adult","teen","adult","adult","adult","adult","adult","adult","adult","adult","adult","adult","adult","adult","adult","adult","teen","adult","adult","teen","adult","adult","adult","teen","adult","adult","senior","adult","adult","adult","adult","adult","adult","adult","senior","adult","adult","senior","adult","adult","adult","adult","adult","adult","adult","adult","adult","adult","adult","teen","adult","adult","adult","adult","adult","adult","adult","senior","adult","adult","adult","adult","adult","adult","adult","teen","adult","adult","adult","adult","senior","adult","adult","teen","adult","teen","adult","adult","adult","senior","adult","adult","teen","adult","adult","adult","adult","adult","teen","adult","adult","adult","adult","adult","adult","adult","adult","adult","teen","adult","adult","adult","adult","teen","adult","adult","adult","teen","teen","adult","adult","adult","adult","adult","adult","teen","adult","adult","adult","adult","adult","senior","adult","adult","senior","senior","adult","senior","adult","adult","adult","adult","adult","adult","adult","adult","adult","adult","adult","adult","adult","adult","adult","adult","adult","adult","adult","adult","adult","adult","adult","adult","adult","adult","teen","senior","adult","adult","adult","adult","adult","adult","adult","adult","adult","senior","adult","adult","adult","adult","adult","teen","adult","adult","adult","adult","adult","adult","adult","adult","adult","adult","senior","adult","adult","teen","teen","teen","adult","adult","adult","adult","adult","adult","adult","adult","adult","adult","teen","adult","adult","adult","adult","adult","adult","adult","adult","teen","adult","senior","senior","adult","adult","adult","senior","adult","adult","adult","teen","adult","adult","adult","adult","senior","adult","adult","adult","adult","adult","adult","adult","adult","senior","adult","adult","adult","senior","adult","adult","senior","adult","teen","adult","adult","adult","adult","adult","adult","adult","adult","adult","adult","teen","senior","adult","adult","adult","adult","adult","adult","adult","adult","adult","adult","adult","adult","senior","teen","adult","senior","teen","adult","adult","adult","adult","adult","adult","senior","adult","teen","adult","senior","adult","adult","adult","adult","adult","adult","senior","senior","teen","senior","adult","adult","senior","teen","adult","adult","adult","teen","teen","adult","adult","adult","senior","adult","adult","teen","adult","senior","adult","adult","teen","senior","adult","adult","adult","adult","senior","adult","adult","senior","adult","adult","adult","adult","adult","senior","adult","adult","adult","adult","adult","adult","adult","adult","teen","senior","senior","adult","adult","adult","senior","adult","adult","adult","adult","adult","adult","adult","adult","adult","adult","adult","adult","adult","teen","adult","adult","adult","adult","adult","adult","adult","adult","adult","teen","adult","teen","adult","adult","adult","adult","adult","adult","adult","adult","adult","adult","adult","adult","adult","adult","adult","adult","adult","adult","senior","adult","adult","adult","adult","adult","adult","adult","adult","adult","adult","adult","adult","adult","adult","adult","adult","teen","adult","adult","senior","teen","adult","adult","adult","teen","adult","senior","adult","senior","adult","teen","adult","adult","adult","adult","adult","adult","adult","adult","adult","adult","adult","adult","adult","adult","adult","adult","adult","adult","adult","teen","adult","adult","adult","adult","adult","adult","adult","adult","adult","adult","adult","teen","adult","adult","adult","adult","adult","adult","adult","adult","adult","adult","adult","adult","adult","adult","adult","teen","adult","adult","teen","adult","adult","adult","adult","adult","adult","adult","adult","senior","adult","adult","senior","adult","adult","adult","adult","adult","adult","adult","adult","adult","adult","adult","adult","adult","adult","teen","adult","adult","adult","adult","adult","adult","adult","teen","adult","adult","adult","senior","senior","adult","adult","adult","adult","adult","adult","adult","adult","adult","adult","adult","teen","adult","adult","adult","adult","adult","adult","teen","adult","adult","adult","senior","adult","adult","adult","adult","adult","adult","adult","adult","adult","adult","adult","adult","adult","adult","adult","adult","adult","adult","adult","senior","teen","adult","adult","adult","adult","adult","adult","adult","adult","adult","senior","adult","teen","adult","adult","adult","adult","adult","adult","adult","adult","adult","adult","adult","adult","adult","adult","senior","adult","adult","adult","senior","adult","adult","adult","adult","adult","adult","teen","adult","adult","adult","teen","adult","adult","adult","adult","adult","adult","adult","adult","adult","adult","adult","adult","adult","adult","adult","adult","teen","adult","adult","adult","adult","adult","adult","adult","adult","senior","adult","adult","teen","adult","adult","senior","adult","adult","adult","adult","adult","teen","adult","adult","adult","adult","adult","adult","adult","adult","adult","teen","adult","adult","adult","teen","adult","adult","adult","teen","adult","adult","adult","teen","adult","adult","teen","adult","senior","senior","teen","adult","teen","senior","teen","adult","adult","teen","adult","adult","adult","adult","adult","senior","adult","adult","adult","adult","teen","adult","adult","senior","adult","senior","adult","adult","senior","adult","adult","senior","senior","senior","adult","adult","adult","senior","teen","adult","senior","senior","adult","adult","adult","adult","adult","adult","senior","adult","adult","adult","adult","senior","adult","adult","adult","adult","adult","adult","teen","adult","adult","adult","adult","adult","adult","teen","adult","teen","adult","adult","teen","adult","adult","senior","adult","adult","adult","adult","adult","adult","teen","adult","adult","adult","adult","adult","adult","adult","senior","adult","teen","adult","adult","senior","senior","adult","teen","adult","senior","teen","teen","adult","senior","adult","adult","adult","adult","adult","adult","adult","adult","adult","adult","adult","adult","adult","adult","adult","adult","adult","teen","adult","adult","adult","adult","senior","adult","senior","adult","senior","adult","adult","adult","adult","adult","teen","adult","teen","adult","adult","adult","senior","adult","adult","adult","teen","adult","senior","adult","adult","senior","adult","adult","teen","adult","adult","teen","adult","adult","adult","adult","adult","adult","adult","adult","senior","adult","adult","adult","adult","adult","adult","teen","teen","adult","adult","adult","adult","adult","adult","adult","adult","adult","adult","adult","adult","adult","teen","senior","adult","senior","adult","adult","teen","adult","adult","adult","adult","adult","adult","adult","adult","adult","adult","adult","adult","adult","teen","adult","teen","senior","adult","adult","adult","adult","adult","adult","adult","adult","adult","adult","teen","adult","senior","adult","adult","adult","adult","teen","adult","adult","senior","adult","adult","adult","adult","adult","adult","adult","teen","adult","adult","adult","adult","adult","senior","senior","adult","adult","teen","adult","adult","adult","senior","adult","adult","adult","adult","adult","senior","teen","adult","adult","senior","adult","adult","adult","adult","adult","adult","adult","senior","adult","senior","adult","adult","adult","teen","adult","teen","adult","senior","adult","senior","adult","adult","adult","adult","adult","senior","teen","adult","senior","adult","adult","senior","adult","adult","adult","adult","teen","adult","adult","adult","adult","adult","adult","adult","senior","adult","adult","adult","adult","senior","senior","adult","adult","adult","adult","adult","adult","senior","adult","adult","adult","senior","adult","senior","adult","adult","adult","senior","adult","adult","adult","senior","adult","adult","adult","adult","adult","adult","adult","adult","adult","teen","adult","adult","adult","adult","adult","adult","adult","adult","adult","adult","adult","adult","senior","adult","adult","senior","adult","adult","adult","adult","teen","teen","adult","adult","senior","adult","adult","adult","adult","adult","teen","adult","teen","adult","adult","adult","teen","adult","adult","adult","adult","senior","adult","teen","adult","adult","adult","adult","adult","adult","adult","adult","adult","adult","adult","adult","adult","adult","teen","teen","adult","adult","adult","adult","adult","adult","adult","teen","adult","adult","adult","teen","adult","adult","adult","adult","adult","adult","teen","adult","adult","teen","teen","adult","teen","adult","adult","adult","adult","adult","adult","adult","adult","adult","adult","senior","adult","adult","adult","adult","adult","adult","adult","adult","adult","adult","teen","teen","adult","adult","teen","adult","adult","adult","adult","adult","adult","adult","teen","adult","adult","adult","adult","adult","adult","adult","adult","adult","adult","adult","adult","adult","adult","teen","adult","adult","adult","adult","adult","adult","adult","teen","adult","adult","adult","adult","adult","adult","adult","adult","adult","adult","adult","teen","adult","adult","senior","adult","teen","adult","adult","adult","teen","teen","teen","adult","teen","adult","adult","senior","adult","adult","adult","adult","adult","teen","adult","adult","teen","adult","adult","adult","adult","adult","adult","adult","adult","adult","adult","adult","teen","adult","adult","adult","teen","adult","adult","adult","adult","adult","senior","adult","adult","adult","teen","adult","adult","senior","adult","adult","adult","adult","adult","adult","adult","adult","adult","adult","adult","teen","adult","adult","adult","adult","adult","adult","teen","adult","adult","teen","senior","adult","adult","adult","senior","adult","adult","adult","adult","adult","adult","adult","adult","adult","adult","adult","adult","senior","teen","teen","teen","adult","adult","adult","adult","adult","adult","adult","adult","teen","adult","adult","adult","adult","adult","teen","adult","adult","adult","adult","teen","adult","senior","teen","adult","adult","adult","adult","adult","adult","teen","teen","adult","adult","adult","senior","adult","teen","adult","adult","adult","adult","adult","adult","adult","adult","senior","teen","adult","adult","senior","adult","adult","adult","teen","adult","adult","adult","adult","senior","adult","adult","adult","senior","adult","adult","adult","adult","adult","adult","adult","adult","adult","adult","adult","adult","adult","adult","adult","adult","adult","adult","adult","adult","adult","adult","adult","adult","teen","adult","adult","adult","adult","teen","adult","adult","adult","adult","senior","adult","adult","adult","adult","adult","adult","teen","adult","adult","adult","senior","adult","senior","adult","adult","adult","adult","adult","adult","adult","adult","teen","adult","adult","teen","adult","senior","senior","adult","adult","adult","adult","adult","adult","teen","adult","adult","adult","adult","senior","adult","adult","adult","adult","adult","adult","senior","senior","adult","adult","adult","adult","teen","adult","adult","adult","adult","adult","adult","adult","adult","adult","adult","senior","teen","adult","adult","adult","adult","adult","adult","adult","adult","adult","senior","adult","teen","adult","adult","adult","teen","adult","adult","adult","adult","adult","adult","adult","adult","adult","teen","senior","adult","adult","adult","adult","senior","adult","adult","adult","adult","adult","adult","adult","adult","adult","adult","adult","adult","adult","adult","teen","adult","teen","adult","adult","adult","adult","adult","adult","adult","adult","adult","adult","adult","adult","adult","adult","senior","adult","adult","adult","adult","adult","adult","adult","adult","adult","adult","senior","teen","teen","adult","adult","adult","adult","adult","senior","adult","adult","adult","adult","adult","adult","adult","adult","adult","adult","teen","adult","teen","adult","adult","adult","adult","adult","adult","teen","adult","adult","adult","adult","adult","adult","adult","adult","adult","senior","adult","adult","adult","adult","adult","adult","adult","senior","adult","adult","adult","adult","adult","adult","adult","adult","adult","adult","teen","adult","teen","adult","adult","adult","adult","adult","adult","teen","adult","adult","senior","adult","adult","adult","senior","adult","adult","senior","adult","teen","teen","adult","adult","adult","adult","adult","teen","adult","adult","adult","adult","adult","adult","adult","adult","adult","adult","teen","adult","adult","senior","teen","adult","adult","adult","adult","adult","adult","adult","adult","teen","adult","adult","adult","teen","senior","teen","adult","adult","adult","adult","adult","adult","adult","adult")</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350">
              <a:solidFill>
                <a:schemeClr val="dk1"/>
              </a:solidFill>
              <a:highlight>
                <a:srgbClr val="FFFFFF"/>
              </a:highlight>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100"/>
              <a:buFont typeface="Arial"/>
              <a:buNone/>
            </a:pPr>
            <a:r>
              <a:rPr lang="en-US" sz="350">
                <a:solidFill>
                  <a:schemeClr val="dk1"/>
                </a:solidFill>
                <a:highlight>
                  <a:srgbClr val="FFFFFF"/>
                </a:highlight>
                <a:latin typeface="Courier New"/>
                <a:ea typeface="Courier New"/>
                <a:cs typeface="Courier New"/>
                <a:sym typeface="Courier New"/>
              </a:rPr>
              <a:t>state &lt;- c(rep("lockdown", times=1000), rep("post-lockdown", times=1000))</a:t>
            </a:r>
            <a:endParaRPr sz="350">
              <a:solidFill>
                <a:schemeClr val="dk1"/>
              </a:solidFill>
              <a:highlight>
                <a:srgbClr val="FFFFFF"/>
              </a:highlight>
              <a:latin typeface="Courier New"/>
              <a:ea typeface="Courier New"/>
              <a:cs typeface="Courier New"/>
              <a:sym typeface="Courier New"/>
            </a:endParaRPr>
          </a:p>
          <a:p>
            <a:pPr indent="0" lvl="0" marL="0" rtl="0" algn="l">
              <a:spcBef>
                <a:spcPts val="0"/>
              </a:spcBef>
              <a:spcAft>
                <a:spcPts val="0"/>
              </a:spcAft>
              <a:buNone/>
            </a:pPr>
            <a:r>
              <a:t/>
            </a:r>
            <a:endParaRPr sz="700">
              <a:latin typeface="Open Sans"/>
              <a:ea typeface="Open Sans"/>
              <a:cs typeface="Open Sans"/>
              <a:sym typeface="Open Sans"/>
            </a:endParaRPr>
          </a:p>
        </p:txBody>
      </p:sp>
      <p:sp>
        <p:nvSpPr>
          <p:cNvPr id="73" name="Google Shape;73;ge60089f1f8_8_267"/>
          <p:cNvSpPr txBox="1"/>
          <p:nvPr>
            <p:ph type="title"/>
          </p:nvPr>
        </p:nvSpPr>
        <p:spPr>
          <a:xfrm>
            <a:off x="457200" y="-12"/>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Big Data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 name="Shape 77"/>
        <p:cNvGrpSpPr/>
        <p:nvPr/>
      </p:nvGrpSpPr>
      <p:grpSpPr>
        <a:xfrm>
          <a:off x="0" y="0"/>
          <a:ext cx="0" cy="0"/>
          <a:chOff x="0" y="0"/>
          <a:chExt cx="0" cy="0"/>
        </a:xfrm>
      </p:grpSpPr>
      <p:sp>
        <p:nvSpPr>
          <p:cNvPr id="78" name="Google Shape;78;ge60089f1f8_8_0"/>
          <p:cNvSpPr txBox="1"/>
          <p:nvPr>
            <p:ph type="title"/>
          </p:nvPr>
        </p:nvSpPr>
        <p:spPr>
          <a:xfrm>
            <a:off x="827175" y="509150"/>
            <a:ext cx="8121300" cy="4437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a:t>What is Big Data?</a:t>
            </a:r>
            <a:r>
              <a:rPr lang="en-US"/>
              <a:t> </a:t>
            </a:r>
            <a:r>
              <a:rPr lang="en-US">
                <a:latin typeface="Calibri"/>
                <a:ea typeface="Calibri"/>
                <a:cs typeface="Calibri"/>
                <a:sym typeface="Calibri"/>
              </a:rPr>
              <a:t>(ビッグデータとは）</a:t>
            </a:r>
            <a:endParaRPr>
              <a:latin typeface="Calibri"/>
              <a:ea typeface="Calibri"/>
              <a:cs typeface="Calibri"/>
              <a:sym typeface="Calibri"/>
            </a:endParaRPr>
          </a:p>
        </p:txBody>
      </p:sp>
      <p:sp>
        <p:nvSpPr>
          <p:cNvPr id="79" name="Google Shape;79;ge60089f1f8_8_0"/>
          <p:cNvSpPr txBox="1"/>
          <p:nvPr/>
        </p:nvSpPr>
        <p:spPr>
          <a:xfrm>
            <a:off x="535940" y="3065794"/>
            <a:ext cx="4044900" cy="1029300"/>
          </a:xfrm>
          <a:prstGeom prst="rect">
            <a:avLst/>
          </a:prstGeom>
          <a:noFill/>
          <a:ln>
            <a:noFill/>
          </a:ln>
        </p:spPr>
        <p:txBody>
          <a:bodyPr anchorCtr="0" anchor="t" bIns="0" lIns="0" spcFirstLastPara="1" rIns="0" wrap="square" tIns="104775">
            <a:spAutoFit/>
          </a:bodyPr>
          <a:lstStyle/>
          <a:p>
            <a:pPr indent="0" lvl="0" marL="12700" marR="0" rtl="0" algn="l">
              <a:lnSpc>
                <a:spcPct val="100000"/>
              </a:lnSpc>
              <a:spcBef>
                <a:spcPts val="0"/>
              </a:spcBef>
              <a:spcAft>
                <a:spcPts val="0"/>
              </a:spcAft>
              <a:buNone/>
            </a:pPr>
            <a:r>
              <a:rPr lang="en-US" sz="1800">
                <a:solidFill>
                  <a:schemeClr val="dk1"/>
                </a:solidFill>
                <a:latin typeface="MS Gothic"/>
                <a:ea typeface="MS Gothic"/>
                <a:cs typeface="MS Gothic"/>
                <a:sym typeface="MS Gothic"/>
              </a:rPr>
              <a:t>・</a:t>
            </a:r>
            <a:r>
              <a:rPr lang="en-US" sz="1800">
                <a:solidFill>
                  <a:schemeClr val="dk1"/>
                </a:solidFill>
                <a:latin typeface="Helvetica Neue"/>
                <a:ea typeface="Helvetica Neue"/>
                <a:cs typeface="Helvetica Neue"/>
                <a:sym typeface="Helvetica Neue"/>
              </a:rPr>
              <a:t>Large data</a:t>
            </a:r>
            <a:endParaRPr sz="1800">
              <a:solidFill>
                <a:schemeClr val="dk1"/>
              </a:solidFill>
              <a:latin typeface="Helvetica Neue"/>
              <a:ea typeface="Helvetica Neue"/>
              <a:cs typeface="Helvetica Neue"/>
              <a:sym typeface="Helvetica Neue"/>
            </a:endParaRPr>
          </a:p>
          <a:p>
            <a:pPr indent="0" lvl="0" marL="241300" marR="0" rtl="0" algn="l">
              <a:lnSpc>
                <a:spcPct val="100000"/>
              </a:lnSpc>
              <a:spcBef>
                <a:spcPts val="720"/>
              </a:spcBef>
              <a:spcAft>
                <a:spcPts val="0"/>
              </a:spcAft>
              <a:buNone/>
            </a:pPr>
            <a:r>
              <a:rPr lang="en-US" sz="1800">
                <a:solidFill>
                  <a:schemeClr val="dk1"/>
                </a:solidFill>
                <a:latin typeface="Helvetica Neue"/>
                <a:ea typeface="Helvetica Neue"/>
                <a:cs typeface="Helvetica Neue"/>
                <a:sym typeface="Helvetica Neue"/>
              </a:rPr>
              <a:t>few million records - large company customer databases</a:t>
            </a:r>
            <a:endParaRPr sz="1800">
              <a:solidFill>
                <a:schemeClr val="dk1"/>
              </a:solidFill>
              <a:latin typeface="Helvetica Neue"/>
              <a:ea typeface="Helvetica Neue"/>
              <a:cs typeface="Helvetica Neue"/>
              <a:sym typeface="Helvetica Neue"/>
            </a:endParaRPr>
          </a:p>
        </p:txBody>
      </p:sp>
      <p:sp>
        <p:nvSpPr>
          <p:cNvPr id="80" name="Google Shape;80;ge60089f1f8_8_0"/>
          <p:cNvSpPr txBox="1"/>
          <p:nvPr>
            <p:ph idx="1" type="body"/>
          </p:nvPr>
        </p:nvSpPr>
        <p:spPr>
          <a:xfrm>
            <a:off x="457200" y="1600200"/>
            <a:ext cx="8229600" cy="1134600"/>
          </a:xfrm>
          <a:prstGeom prst="rect">
            <a:avLst/>
          </a:prstGeom>
          <a:noFill/>
          <a:ln>
            <a:noFill/>
          </a:ln>
        </p:spPr>
        <p:txBody>
          <a:bodyPr anchorCtr="0" anchor="t" bIns="0" lIns="0" spcFirstLastPara="1" rIns="0" wrap="square" tIns="104775">
            <a:spAutoFit/>
          </a:bodyPr>
          <a:lstStyle/>
          <a:p>
            <a:pPr indent="0" lvl="0" marL="12700" rtl="0" algn="l">
              <a:lnSpc>
                <a:spcPct val="100000"/>
              </a:lnSpc>
              <a:spcBef>
                <a:spcPts val="0"/>
              </a:spcBef>
              <a:spcAft>
                <a:spcPts val="0"/>
              </a:spcAft>
              <a:buNone/>
            </a:pPr>
            <a:r>
              <a:rPr lang="en-US">
                <a:latin typeface="MS Gothic"/>
                <a:ea typeface="MS Gothic"/>
                <a:cs typeface="MS Gothic"/>
                <a:sym typeface="MS Gothic"/>
              </a:rPr>
              <a:t>・</a:t>
            </a:r>
            <a:r>
              <a:rPr lang="en-US"/>
              <a:t>Small data</a:t>
            </a:r>
            <a:endParaRPr/>
          </a:p>
          <a:p>
            <a:pPr indent="0" lvl="0" marL="241300" marR="870585" rtl="0" algn="l">
              <a:lnSpc>
                <a:spcPct val="133300"/>
              </a:lnSpc>
              <a:spcBef>
                <a:spcPts val="5"/>
              </a:spcBef>
              <a:spcAft>
                <a:spcPts val="0"/>
              </a:spcAft>
              <a:buNone/>
            </a:pPr>
            <a:r>
              <a:rPr lang="en-US"/>
              <a:t>few hundred thousand records -  small company customer databases</a:t>
            </a:r>
            <a:endParaRPr/>
          </a:p>
          <a:p>
            <a:pPr indent="0" lvl="0" marL="0" marR="5080" rtl="0" algn="r">
              <a:lnSpc>
                <a:spcPct val="100000"/>
              </a:lnSpc>
              <a:spcBef>
                <a:spcPts val="1295"/>
              </a:spcBef>
              <a:spcAft>
                <a:spcPts val="1200"/>
              </a:spcAft>
              <a:buNone/>
            </a:pPr>
            <a:r>
              <a:t/>
            </a:r>
            <a:endParaRPr sz="1400">
              <a:latin typeface="Arial"/>
              <a:ea typeface="Arial"/>
              <a:cs typeface="Arial"/>
              <a:sym typeface="Arial"/>
            </a:endParaRPr>
          </a:p>
        </p:txBody>
      </p:sp>
      <p:sp>
        <p:nvSpPr>
          <p:cNvPr id="81" name="Google Shape;81;ge60089f1f8_8_0"/>
          <p:cNvSpPr txBox="1"/>
          <p:nvPr/>
        </p:nvSpPr>
        <p:spPr>
          <a:xfrm>
            <a:off x="535950" y="4202275"/>
            <a:ext cx="5268900" cy="1950300"/>
          </a:xfrm>
          <a:prstGeom prst="rect">
            <a:avLst/>
          </a:prstGeom>
          <a:noFill/>
          <a:ln>
            <a:noFill/>
          </a:ln>
        </p:spPr>
        <p:txBody>
          <a:bodyPr anchorCtr="0" anchor="t" bIns="0" lIns="0" spcFirstLastPara="1" rIns="0" wrap="square" tIns="12700">
            <a:spAutoFit/>
          </a:bodyPr>
          <a:lstStyle/>
          <a:p>
            <a:pPr indent="0" lvl="0" marL="0" marR="5080" rtl="0" algn="r">
              <a:lnSpc>
                <a:spcPct val="100000"/>
              </a:lnSpc>
              <a:spcBef>
                <a:spcPts val="0"/>
              </a:spcBef>
              <a:spcAft>
                <a:spcPts val="0"/>
              </a:spcAft>
              <a:buNone/>
            </a:pPr>
            <a:r>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1450">
              <a:solidFill>
                <a:schemeClr val="dk1"/>
              </a:solidFill>
              <a:latin typeface="Arial"/>
              <a:ea typeface="Arial"/>
              <a:cs typeface="Arial"/>
              <a:sym typeface="Arial"/>
            </a:endParaRPr>
          </a:p>
          <a:p>
            <a:pPr indent="0" lvl="0" marL="12700" marR="0" rtl="0" algn="l">
              <a:lnSpc>
                <a:spcPct val="100000"/>
              </a:lnSpc>
              <a:spcBef>
                <a:spcPts val="0"/>
              </a:spcBef>
              <a:spcAft>
                <a:spcPts val="0"/>
              </a:spcAft>
              <a:buNone/>
            </a:pPr>
            <a:r>
              <a:rPr lang="en-US" sz="1800">
                <a:solidFill>
                  <a:schemeClr val="dk1"/>
                </a:solidFill>
                <a:latin typeface="MS Gothic"/>
                <a:ea typeface="MS Gothic"/>
                <a:cs typeface="MS Gothic"/>
                <a:sym typeface="MS Gothic"/>
              </a:rPr>
              <a:t>・</a:t>
            </a:r>
            <a:r>
              <a:rPr lang="en-US" sz="1800" u="sng">
                <a:solidFill>
                  <a:schemeClr val="dk1"/>
                </a:solidFill>
                <a:latin typeface="Helvetica Neue"/>
                <a:ea typeface="Helvetica Neue"/>
                <a:cs typeface="Helvetica Neue"/>
                <a:sym typeface="Helvetica Neue"/>
              </a:rPr>
              <a:t>Big data</a:t>
            </a:r>
            <a:endParaRPr sz="1800">
              <a:solidFill>
                <a:schemeClr val="dk1"/>
              </a:solidFill>
              <a:latin typeface="Helvetica Neue"/>
              <a:ea typeface="Helvetica Neue"/>
              <a:cs typeface="Helvetica Neue"/>
              <a:sym typeface="Helvetica Neue"/>
            </a:endParaRPr>
          </a:p>
          <a:p>
            <a:pPr indent="0" lvl="0" marL="241300" marR="1838325" rtl="0" algn="l">
              <a:lnSpc>
                <a:spcPct val="170500"/>
              </a:lnSpc>
              <a:spcBef>
                <a:spcPts val="0"/>
              </a:spcBef>
              <a:spcAft>
                <a:spcPts val="0"/>
              </a:spcAft>
              <a:buNone/>
            </a:pPr>
            <a:r>
              <a:rPr lang="en-US" sz="1800">
                <a:solidFill>
                  <a:schemeClr val="dk1"/>
                </a:solidFill>
                <a:latin typeface="Helvetica Neue"/>
                <a:ea typeface="Helvetica Neue"/>
                <a:cs typeface="Helvetica Neue"/>
                <a:sym typeface="Helvetica Neue"/>
              </a:rPr>
              <a:t>over several million records - customer interactions and social media networks</a:t>
            </a:r>
            <a:endParaRPr sz="1800">
              <a:solidFill>
                <a:schemeClr val="dk1"/>
              </a:solidFill>
              <a:latin typeface="Helvetica Neue"/>
              <a:ea typeface="Helvetica Neue"/>
              <a:cs typeface="Helvetica Neue"/>
              <a:sym typeface="Helvetica Neue"/>
            </a:endParaRPr>
          </a:p>
        </p:txBody>
      </p:sp>
      <p:graphicFrame>
        <p:nvGraphicFramePr>
          <p:cNvPr id="82" name="Google Shape;82;ge60089f1f8_8_0"/>
          <p:cNvGraphicFramePr/>
          <p:nvPr/>
        </p:nvGraphicFramePr>
        <p:xfrm>
          <a:off x="6000709" y="2794673"/>
          <a:ext cx="3000000" cy="3000000"/>
        </p:xfrm>
        <a:graphic>
          <a:graphicData uri="http://schemas.openxmlformats.org/drawingml/2006/table">
            <a:tbl>
              <a:tblPr bandRow="1" firstRow="1">
                <a:noFill/>
                <a:tableStyleId>{D553786F-4BB8-43CB-9F91-063356EE2AA7}</a:tableStyleId>
              </a:tblPr>
              <a:tblGrid>
                <a:gridCol w="1017900"/>
                <a:gridCol w="1017900"/>
              </a:tblGrid>
              <a:tr h="55970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PB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1000⁵B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70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TB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1000⁴B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55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GB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1000³B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70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MB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1000²B</a:t>
                      </a:r>
                      <a:endParaRPr sz="1400" u="none" cap="none" strike="noStrike">
                        <a:latin typeface="Arial"/>
                        <a:ea typeface="Arial"/>
                        <a:cs typeface="Arial"/>
                        <a:sym typeface="Arial"/>
                      </a:endParaRPr>
                    </a:p>
                  </a:txBody>
                  <a:tcPr marT="406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70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KB</a:t>
                      </a:r>
                      <a:endParaRPr sz="1400" u="none" cap="none" strike="noStrike">
                        <a:latin typeface="Arial"/>
                        <a:ea typeface="Arial"/>
                        <a:cs typeface="Arial"/>
                        <a:sym typeface="Arial"/>
                      </a:endParaRPr>
                    </a:p>
                  </a:txBody>
                  <a:tcPr marT="412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1000¹B</a:t>
                      </a:r>
                      <a:endParaRPr sz="1400" u="none" cap="none" strike="noStrike">
                        <a:latin typeface="Arial"/>
                        <a:ea typeface="Arial"/>
                        <a:cs typeface="Arial"/>
                        <a:sym typeface="Arial"/>
                      </a:endParaRPr>
                    </a:p>
                  </a:txBody>
                  <a:tcPr marT="412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550">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B</a:t>
                      </a:r>
                      <a:endParaRPr sz="1400" u="none" cap="none" strike="noStrike">
                        <a:latin typeface="Arial"/>
                        <a:ea typeface="Arial"/>
                        <a:cs typeface="Arial"/>
                        <a:sym typeface="Arial"/>
                      </a:endParaRPr>
                    </a:p>
                  </a:txBody>
                  <a:tcPr marT="412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2075" marR="0" rtl="0" algn="l">
                        <a:lnSpc>
                          <a:spcPct val="100000"/>
                        </a:lnSpc>
                        <a:spcBef>
                          <a:spcPts val="0"/>
                        </a:spcBef>
                        <a:spcAft>
                          <a:spcPts val="0"/>
                        </a:spcAft>
                        <a:buNone/>
                      </a:pPr>
                      <a:r>
                        <a:rPr lang="en-US" sz="1400" u="none" cap="none" strike="noStrike">
                          <a:latin typeface="Arial"/>
                          <a:ea typeface="Arial"/>
                          <a:cs typeface="Arial"/>
                          <a:sym typeface="Arial"/>
                        </a:rPr>
                        <a:t>1000⁰B</a:t>
                      </a:r>
                      <a:endParaRPr sz="1400" u="none" cap="none" strike="noStrike">
                        <a:latin typeface="Arial"/>
                        <a:ea typeface="Arial"/>
                        <a:cs typeface="Arial"/>
                        <a:sym typeface="Arial"/>
                      </a:endParaRPr>
                    </a:p>
                  </a:txBody>
                  <a:tcPr marT="412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83" name="Google Shape;83;ge60089f1f8_8_0"/>
          <p:cNvSpPr/>
          <p:nvPr/>
        </p:nvSpPr>
        <p:spPr>
          <a:xfrm>
            <a:off x="5600750" y="4672801"/>
            <a:ext cx="361950" cy="76200"/>
          </a:xfrm>
          <a:custGeom>
            <a:rect b="b" l="l" r="r" t="t"/>
            <a:pathLst>
              <a:path extrusionOk="0" h="76200" w="361950">
                <a:moveTo>
                  <a:pt x="285750" y="0"/>
                </a:moveTo>
                <a:lnTo>
                  <a:pt x="285750" y="76200"/>
                </a:lnTo>
                <a:lnTo>
                  <a:pt x="349250" y="44450"/>
                </a:lnTo>
                <a:lnTo>
                  <a:pt x="298450" y="44450"/>
                </a:lnTo>
                <a:lnTo>
                  <a:pt x="298450" y="31750"/>
                </a:lnTo>
                <a:lnTo>
                  <a:pt x="349250" y="31750"/>
                </a:lnTo>
                <a:lnTo>
                  <a:pt x="285750" y="0"/>
                </a:lnTo>
                <a:close/>
              </a:path>
              <a:path extrusionOk="0" h="76200" w="361950">
                <a:moveTo>
                  <a:pt x="285750" y="31750"/>
                </a:moveTo>
                <a:lnTo>
                  <a:pt x="0" y="31750"/>
                </a:lnTo>
                <a:lnTo>
                  <a:pt x="0" y="44450"/>
                </a:lnTo>
                <a:lnTo>
                  <a:pt x="285750" y="44450"/>
                </a:lnTo>
                <a:lnTo>
                  <a:pt x="285750" y="31750"/>
                </a:lnTo>
                <a:close/>
              </a:path>
              <a:path extrusionOk="0" h="76200" w="361950">
                <a:moveTo>
                  <a:pt x="349250" y="31750"/>
                </a:moveTo>
                <a:lnTo>
                  <a:pt x="298450" y="31750"/>
                </a:lnTo>
                <a:lnTo>
                  <a:pt x="298450" y="44450"/>
                </a:lnTo>
                <a:lnTo>
                  <a:pt x="349250" y="44450"/>
                </a:lnTo>
                <a:lnTo>
                  <a:pt x="361950" y="38100"/>
                </a:lnTo>
                <a:lnTo>
                  <a:pt x="349250" y="31750"/>
                </a:lnTo>
                <a:close/>
              </a:path>
            </a:pathLst>
          </a:custGeom>
          <a:solidFill>
            <a:srgbClr val="5C3D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84" name="Google Shape;84;ge60089f1f8_8_0"/>
          <p:cNvGrpSpPr/>
          <p:nvPr/>
        </p:nvGrpSpPr>
        <p:grpSpPr>
          <a:xfrm>
            <a:off x="5495443" y="3065803"/>
            <a:ext cx="493395" cy="1024750"/>
            <a:chOff x="5495544" y="2363723"/>
            <a:chExt cx="493395" cy="1207008"/>
          </a:xfrm>
        </p:grpSpPr>
        <p:pic>
          <p:nvPicPr>
            <p:cNvPr id="85" name="Google Shape;85;ge60089f1f8_8_0"/>
            <p:cNvPicPr preferRelativeResize="0"/>
            <p:nvPr/>
          </p:nvPicPr>
          <p:blipFill rotWithShape="1">
            <a:blip r:embed="rId3">
              <a:alphaModFix/>
            </a:blip>
            <a:srcRect b="0" l="0" r="0" t="0"/>
            <a:stretch/>
          </p:blipFill>
          <p:spPr>
            <a:xfrm>
              <a:off x="5760720" y="2363723"/>
              <a:ext cx="215772" cy="76200"/>
            </a:xfrm>
            <a:prstGeom prst="rect">
              <a:avLst/>
            </a:prstGeom>
            <a:noFill/>
            <a:ln>
              <a:noFill/>
            </a:ln>
          </p:spPr>
        </p:pic>
        <p:pic>
          <p:nvPicPr>
            <p:cNvPr id="86" name="Google Shape;86;ge60089f1f8_8_0"/>
            <p:cNvPicPr preferRelativeResize="0"/>
            <p:nvPr/>
          </p:nvPicPr>
          <p:blipFill rotWithShape="1">
            <a:blip r:embed="rId4">
              <a:alphaModFix/>
            </a:blip>
            <a:srcRect b="0" l="0" r="0" t="0"/>
            <a:stretch/>
          </p:blipFill>
          <p:spPr>
            <a:xfrm>
              <a:off x="5750052" y="3494531"/>
              <a:ext cx="238887" cy="76200"/>
            </a:xfrm>
            <a:prstGeom prst="rect">
              <a:avLst/>
            </a:prstGeom>
            <a:noFill/>
            <a:ln>
              <a:noFill/>
            </a:ln>
          </p:spPr>
        </p:pic>
        <p:sp>
          <p:nvSpPr>
            <p:cNvPr id="87" name="Google Shape;87;ge60089f1f8_8_0"/>
            <p:cNvSpPr/>
            <p:nvPr/>
          </p:nvSpPr>
          <p:spPr>
            <a:xfrm>
              <a:off x="5495544" y="2401823"/>
              <a:ext cx="259714" cy="1156335"/>
            </a:xfrm>
            <a:custGeom>
              <a:rect b="b" l="l" r="r" t="t"/>
              <a:pathLst>
                <a:path extrusionOk="0" h="1156335" w="259714">
                  <a:moveTo>
                    <a:pt x="254507" y="0"/>
                  </a:moveTo>
                  <a:lnTo>
                    <a:pt x="259714" y="1156080"/>
                  </a:lnTo>
                </a:path>
                <a:path extrusionOk="0" h="1156335" w="259714">
                  <a:moveTo>
                    <a:pt x="0" y="586739"/>
                  </a:moveTo>
                  <a:lnTo>
                    <a:pt x="253618" y="586739"/>
                  </a:lnTo>
                </a:path>
              </a:pathLst>
            </a:custGeom>
            <a:noFill/>
            <a:ln cap="flat" cmpd="sng" w="9525">
              <a:solidFill>
                <a:srgbClr val="5C3D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8" name="Google Shape;88;ge60089f1f8_8_0"/>
          <p:cNvSpPr txBox="1"/>
          <p:nvPr/>
        </p:nvSpPr>
        <p:spPr>
          <a:xfrm>
            <a:off x="8196168" y="3802923"/>
            <a:ext cx="876300" cy="2289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chemeClr val="dk1"/>
                </a:solidFill>
                <a:latin typeface="Arial"/>
                <a:ea typeface="Arial"/>
                <a:cs typeface="Arial"/>
                <a:sym typeface="Arial"/>
              </a:rPr>
              <a:t>Large data</a:t>
            </a:r>
            <a:endParaRPr sz="1400">
              <a:solidFill>
                <a:schemeClr val="dk1"/>
              </a:solidFill>
              <a:latin typeface="Arial"/>
              <a:ea typeface="Arial"/>
              <a:cs typeface="Arial"/>
              <a:sym typeface="Arial"/>
            </a:endParaRPr>
          </a:p>
        </p:txBody>
      </p:sp>
      <p:grpSp>
        <p:nvGrpSpPr>
          <p:cNvPr id="89" name="Google Shape;89;ge60089f1f8_8_0"/>
          <p:cNvGrpSpPr/>
          <p:nvPr/>
        </p:nvGrpSpPr>
        <p:grpSpPr>
          <a:xfrm>
            <a:off x="8048243" y="3462642"/>
            <a:ext cx="473075" cy="269239"/>
            <a:chOff x="8048243" y="2983992"/>
            <a:chExt cx="473075" cy="269239"/>
          </a:xfrm>
        </p:grpSpPr>
        <p:sp>
          <p:nvSpPr>
            <p:cNvPr id="90" name="Google Shape;90;ge60089f1f8_8_0"/>
            <p:cNvSpPr/>
            <p:nvPr/>
          </p:nvSpPr>
          <p:spPr>
            <a:xfrm>
              <a:off x="8048243" y="2983992"/>
              <a:ext cx="473075" cy="76200"/>
            </a:xfrm>
            <a:custGeom>
              <a:rect b="b" l="l" r="r" t="t"/>
              <a:pathLst>
                <a:path extrusionOk="0" h="76200" w="473075">
                  <a:moveTo>
                    <a:pt x="76200" y="0"/>
                  </a:moveTo>
                  <a:lnTo>
                    <a:pt x="0" y="38100"/>
                  </a:lnTo>
                  <a:lnTo>
                    <a:pt x="76200" y="76200"/>
                  </a:lnTo>
                  <a:lnTo>
                    <a:pt x="76200" y="44450"/>
                  </a:lnTo>
                  <a:lnTo>
                    <a:pt x="63500" y="44450"/>
                  </a:lnTo>
                  <a:lnTo>
                    <a:pt x="63500" y="31750"/>
                  </a:lnTo>
                  <a:lnTo>
                    <a:pt x="76200" y="31750"/>
                  </a:lnTo>
                  <a:lnTo>
                    <a:pt x="76200" y="0"/>
                  </a:lnTo>
                  <a:close/>
                </a:path>
                <a:path extrusionOk="0" h="76200" w="473075">
                  <a:moveTo>
                    <a:pt x="76200" y="31750"/>
                  </a:moveTo>
                  <a:lnTo>
                    <a:pt x="63500" y="31750"/>
                  </a:lnTo>
                  <a:lnTo>
                    <a:pt x="63500" y="44450"/>
                  </a:lnTo>
                  <a:lnTo>
                    <a:pt x="76200" y="44450"/>
                  </a:lnTo>
                  <a:lnTo>
                    <a:pt x="76200" y="31750"/>
                  </a:lnTo>
                  <a:close/>
                </a:path>
                <a:path extrusionOk="0" h="76200" w="473075">
                  <a:moveTo>
                    <a:pt x="472948" y="31750"/>
                  </a:moveTo>
                  <a:lnTo>
                    <a:pt x="76200" y="31750"/>
                  </a:lnTo>
                  <a:lnTo>
                    <a:pt x="76200" y="44450"/>
                  </a:lnTo>
                  <a:lnTo>
                    <a:pt x="472948" y="44450"/>
                  </a:lnTo>
                  <a:lnTo>
                    <a:pt x="472948" y="31750"/>
                  </a:lnTo>
                  <a:close/>
                </a:path>
              </a:pathLst>
            </a:custGeom>
            <a:solidFill>
              <a:srgbClr val="5C3D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ge60089f1f8_8_0"/>
            <p:cNvSpPr/>
            <p:nvPr/>
          </p:nvSpPr>
          <p:spPr>
            <a:xfrm>
              <a:off x="8520683" y="3022092"/>
              <a:ext cx="0" cy="231139"/>
            </a:xfrm>
            <a:custGeom>
              <a:rect b="b" l="l" r="r" t="t"/>
              <a:pathLst>
                <a:path extrusionOk="0" h="231139" w="120000">
                  <a:moveTo>
                    <a:pt x="0" y="0"/>
                  </a:moveTo>
                  <a:lnTo>
                    <a:pt x="0" y="230886"/>
                  </a:lnTo>
                </a:path>
              </a:pathLst>
            </a:custGeom>
            <a:noFill/>
            <a:ln cap="flat" cmpd="sng" w="9525">
              <a:solidFill>
                <a:srgbClr val="5C3D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92" name="Google Shape;92;ge60089f1f8_8_0"/>
          <p:cNvGrpSpPr/>
          <p:nvPr/>
        </p:nvGrpSpPr>
        <p:grpSpPr>
          <a:xfrm>
            <a:off x="8048243" y="4090425"/>
            <a:ext cx="473075" cy="269747"/>
            <a:chOff x="8048243" y="3429000"/>
            <a:chExt cx="473075" cy="269747"/>
          </a:xfrm>
        </p:grpSpPr>
        <p:sp>
          <p:nvSpPr>
            <p:cNvPr id="93" name="Google Shape;93;ge60089f1f8_8_0"/>
            <p:cNvSpPr/>
            <p:nvPr/>
          </p:nvSpPr>
          <p:spPr>
            <a:xfrm>
              <a:off x="8048243" y="3622547"/>
              <a:ext cx="473075" cy="76200"/>
            </a:xfrm>
            <a:custGeom>
              <a:rect b="b" l="l" r="r" t="t"/>
              <a:pathLst>
                <a:path extrusionOk="0" h="76200" w="473075">
                  <a:moveTo>
                    <a:pt x="76200" y="0"/>
                  </a:moveTo>
                  <a:lnTo>
                    <a:pt x="0" y="38100"/>
                  </a:lnTo>
                  <a:lnTo>
                    <a:pt x="76200" y="76200"/>
                  </a:lnTo>
                  <a:lnTo>
                    <a:pt x="76200" y="44450"/>
                  </a:lnTo>
                  <a:lnTo>
                    <a:pt x="63500" y="44450"/>
                  </a:lnTo>
                  <a:lnTo>
                    <a:pt x="63500" y="31750"/>
                  </a:lnTo>
                  <a:lnTo>
                    <a:pt x="76200" y="31750"/>
                  </a:lnTo>
                  <a:lnTo>
                    <a:pt x="76200" y="0"/>
                  </a:lnTo>
                  <a:close/>
                </a:path>
                <a:path extrusionOk="0" h="76200" w="473075">
                  <a:moveTo>
                    <a:pt x="76200" y="31750"/>
                  </a:moveTo>
                  <a:lnTo>
                    <a:pt x="63500" y="31750"/>
                  </a:lnTo>
                  <a:lnTo>
                    <a:pt x="63500" y="44450"/>
                  </a:lnTo>
                  <a:lnTo>
                    <a:pt x="76200" y="44450"/>
                  </a:lnTo>
                  <a:lnTo>
                    <a:pt x="76200" y="31750"/>
                  </a:lnTo>
                  <a:close/>
                </a:path>
                <a:path extrusionOk="0" h="76200" w="473075">
                  <a:moveTo>
                    <a:pt x="472948" y="31750"/>
                  </a:moveTo>
                  <a:lnTo>
                    <a:pt x="76200" y="31750"/>
                  </a:lnTo>
                  <a:lnTo>
                    <a:pt x="76200" y="44450"/>
                  </a:lnTo>
                  <a:lnTo>
                    <a:pt x="472948" y="44450"/>
                  </a:lnTo>
                  <a:lnTo>
                    <a:pt x="472948" y="31750"/>
                  </a:lnTo>
                  <a:close/>
                </a:path>
              </a:pathLst>
            </a:custGeom>
            <a:solidFill>
              <a:srgbClr val="5C3D3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ge60089f1f8_8_0"/>
            <p:cNvSpPr/>
            <p:nvPr/>
          </p:nvSpPr>
          <p:spPr>
            <a:xfrm>
              <a:off x="8520683" y="3429000"/>
              <a:ext cx="0" cy="231139"/>
            </a:xfrm>
            <a:custGeom>
              <a:rect b="b" l="l" r="r" t="t"/>
              <a:pathLst>
                <a:path extrusionOk="0" h="231139" w="120000">
                  <a:moveTo>
                    <a:pt x="0" y="0"/>
                  </a:moveTo>
                  <a:lnTo>
                    <a:pt x="0" y="230886"/>
                  </a:lnTo>
                </a:path>
              </a:pathLst>
            </a:custGeom>
            <a:noFill/>
            <a:ln cap="flat" cmpd="sng" w="9525">
              <a:solidFill>
                <a:srgbClr val="5C3D3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95" name="Google Shape;95;ge60089f1f8_8_0"/>
          <p:cNvSpPr txBox="1"/>
          <p:nvPr/>
        </p:nvSpPr>
        <p:spPr>
          <a:xfrm>
            <a:off x="4668550" y="3378075"/>
            <a:ext cx="98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Open Sans"/>
                <a:ea typeface="Open Sans"/>
                <a:cs typeface="Open Sans"/>
                <a:sym typeface="Open Sans"/>
              </a:rPr>
              <a:t>Big data </a:t>
            </a:r>
            <a:endParaRPr>
              <a:latin typeface="Open Sans"/>
              <a:ea typeface="Open Sans"/>
              <a:cs typeface="Open Sans"/>
              <a:sym typeface="Open Sans"/>
            </a:endParaRPr>
          </a:p>
        </p:txBody>
      </p:sp>
      <p:sp>
        <p:nvSpPr>
          <p:cNvPr id="96" name="Google Shape;96;ge60089f1f8_8_0"/>
          <p:cNvSpPr txBox="1"/>
          <p:nvPr/>
        </p:nvSpPr>
        <p:spPr>
          <a:xfrm>
            <a:off x="4595675" y="5038950"/>
            <a:ext cx="6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97" name="Google Shape;97;ge60089f1f8_8_0"/>
          <p:cNvSpPr txBox="1"/>
          <p:nvPr/>
        </p:nvSpPr>
        <p:spPr>
          <a:xfrm>
            <a:off x="4423650" y="4510800"/>
            <a:ext cx="1139100" cy="400200"/>
          </a:xfrm>
          <a:prstGeom prst="rect">
            <a:avLst/>
          </a:prstGeom>
          <a:noFill/>
          <a:ln>
            <a:noFill/>
          </a:ln>
        </p:spPr>
        <p:txBody>
          <a:bodyPr anchorCtr="0" anchor="t" bIns="91425" lIns="91425" spcFirstLastPara="1" rIns="91425" wrap="square" tIns="91425">
            <a:spAutoFit/>
          </a:bodyPr>
          <a:lstStyle/>
          <a:p>
            <a:pPr indent="0" lvl="0" marL="0" marR="5080" rtl="0" algn="r">
              <a:spcBef>
                <a:spcPts val="0"/>
              </a:spcBef>
              <a:spcAft>
                <a:spcPts val="0"/>
              </a:spcAft>
              <a:buClr>
                <a:schemeClr val="dk1"/>
              </a:buClr>
              <a:buFont typeface="Arial"/>
              <a:buNone/>
            </a:pPr>
            <a:r>
              <a:rPr lang="en-US">
                <a:solidFill>
                  <a:schemeClr val="dk1"/>
                </a:solidFill>
              </a:rPr>
              <a:t>Small data</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1" name="Shape 101"/>
        <p:cNvGrpSpPr/>
        <p:nvPr/>
      </p:nvGrpSpPr>
      <p:grpSpPr>
        <a:xfrm>
          <a:off x="0" y="0"/>
          <a:ext cx="0" cy="0"/>
          <a:chOff x="0" y="0"/>
          <a:chExt cx="0" cy="0"/>
        </a:xfrm>
      </p:grpSpPr>
      <p:grpSp>
        <p:nvGrpSpPr>
          <p:cNvPr id="102" name="Google Shape;102;ge60089f1f8_8_54"/>
          <p:cNvGrpSpPr/>
          <p:nvPr/>
        </p:nvGrpSpPr>
        <p:grpSpPr>
          <a:xfrm>
            <a:off x="2791205" y="2221229"/>
            <a:ext cx="3552825" cy="2809113"/>
            <a:chOff x="2791205" y="2221229"/>
            <a:chExt cx="3552825" cy="2809113"/>
          </a:xfrm>
        </p:grpSpPr>
        <p:sp>
          <p:nvSpPr>
            <p:cNvPr id="103" name="Google Shape;103;ge60089f1f8_8_54"/>
            <p:cNvSpPr/>
            <p:nvPr/>
          </p:nvSpPr>
          <p:spPr>
            <a:xfrm>
              <a:off x="2791205" y="2590038"/>
              <a:ext cx="3552825" cy="2440304"/>
            </a:xfrm>
            <a:custGeom>
              <a:rect b="b" l="l" r="r" t="t"/>
              <a:pathLst>
                <a:path extrusionOk="0" h="2440304" w="3552825">
                  <a:moveTo>
                    <a:pt x="0" y="1219962"/>
                  </a:moveTo>
                  <a:lnTo>
                    <a:pt x="877" y="1181237"/>
                  </a:lnTo>
                  <a:lnTo>
                    <a:pt x="3494" y="1142813"/>
                  </a:lnTo>
                  <a:lnTo>
                    <a:pt x="7823" y="1104707"/>
                  </a:lnTo>
                  <a:lnTo>
                    <a:pt x="13839" y="1066938"/>
                  </a:lnTo>
                  <a:lnTo>
                    <a:pt x="21516" y="1029524"/>
                  </a:lnTo>
                  <a:lnTo>
                    <a:pt x="30827" y="992482"/>
                  </a:lnTo>
                  <a:lnTo>
                    <a:pt x="41747" y="955829"/>
                  </a:lnTo>
                  <a:lnTo>
                    <a:pt x="54249" y="919585"/>
                  </a:lnTo>
                  <a:lnTo>
                    <a:pt x="68308" y="883767"/>
                  </a:lnTo>
                  <a:lnTo>
                    <a:pt x="83897" y="848393"/>
                  </a:lnTo>
                  <a:lnTo>
                    <a:pt x="100991" y="813480"/>
                  </a:lnTo>
                  <a:lnTo>
                    <a:pt x="119563" y="779047"/>
                  </a:lnTo>
                  <a:lnTo>
                    <a:pt x="139588" y="745110"/>
                  </a:lnTo>
                  <a:lnTo>
                    <a:pt x="161040" y="711690"/>
                  </a:lnTo>
                  <a:lnTo>
                    <a:pt x="183892" y="678802"/>
                  </a:lnTo>
                  <a:lnTo>
                    <a:pt x="208118" y="646465"/>
                  </a:lnTo>
                  <a:lnTo>
                    <a:pt x="233693" y="614697"/>
                  </a:lnTo>
                  <a:lnTo>
                    <a:pt x="260590" y="583516"/>
                  </a:lnTo>
                  <a:lnTo>
                    <a:pt x="288784" y="552939"/>
                  </a:lnTo>
                  <a:lnTo>
                    <a:pt x="318248" y="522985"/>
                  </a:lnTo>
                  <a:lnTo>
                    <a:pt x="348957" y="493671"/>
                  </a:lnTo>
                  <a:lnTo>
                    <a:pt x="380884" y="465015"/>
                  </a:lnTo>
                  <a:lnTo>
                    <a:pt x="414003" y="437035"/>
                  </a:lnTo>
                  <a:lnTo>
                    <a:pt x="448289" y="409749"/>
                  </a:lnTo>
                  <a:lnTo>
                    <a:pt x="483715" y="383175"/>
                  </a:lnTo>
                  <a:lnTo>
                    <a:pt x="520255" y="357330"/>
                  </a:lnTo>
                  <a:lnTo>
                    <a:pt x="557884" y="332233"/>
                  </a:lnTo>
                  <a:lnTo>
                    <a:pt x="596575" y="307901"/>
                  </a:lnTo>
                  <a:lnTo>
                    <a:pt x="636302" y="284352"/>
                  </a:lnTo>
                  <a:lnTo>
                    <a:pt x="677040" y="261605"/>
                  </a:lnTo>
                  <a:lnTo>
                    <a:pt x="718762" y="239676"/>
                  </a:lnTo>
                  <a:lnTo>
                    <a:pt x="761442" y="218585"/>
                  </a:lnTo>
                  <a:lnTo>
                    <a:pt x="805054" y="198348"/>
                  </a:lnTo>
                  <a:lnTo>
                    <a:pt x="849573" y="178983"/>
                  </a:lnTo>
                  <a:lnTo>
                    <a:pt x="894972" y="160509"/>
                  </a:lnTo>
                  <a:lnTo>
                    <a:pt x="941225" y="142943"/>
                  </a:lnTo>
                  <a:lnTo>
                    <a:pt x="988306" y="126304"/>
                  </a:lnTo>
                  <a:lnTo>
                    <a:pt x="1036190" y="110608"/>
                  </a:lnTo>
                  <a:lnTo>
                    <a:pt x="1084849" y="95875"/>
                  </a:lnTo>
                  <a:lnTo>
                    <a:pt x="1134259" y="82121"/>
                  </a:lnTo>
                  <a:lnTo>
                    <a:pt x="1184393" y="69364"/>
                  </a:lnTo>
                  <a:lnTo>
                    <a:pt x="1235225" y="57624"/>
                  </a:lnTo>
                  <a:lnTo>
                    <a:pt x="1286730" y="46916"/>
                  </a:lnTo>
                  <a:lnTo>
                    <a:pt x="1338880" y="37260"/>
                  </a:lnTo>
                  <a:lnTo>
                    <a:pt x="1391650" y="28673"/>
                  </a:lnTo>
                  <a:lnTo>
                    <a:pt x="1445015" y="21173"/>
                  </a:lnTo>
                  <a:lnTo>
                    <a:pt x="1498948" y="14778"/>
                  </a:lnTo>
                  <a:lnTo>
                    <a:pt x="1553422" y="9505"/>
                  </a:lnTo>
                  <a:lnTo>
                    <a:pt x="1608413" y="5373"/>
                  </a:lnTo>
                  <a:lnTo>
                    <a:pt x="1663894" y="2400"/>
                  </a:lnTo>
                  <a:lnTo>
                    <a:pt x="1719839" y="603"/>
                  </a:lnTo>
                  <a:lnTo>
                    <a:pt x="1776221" y="0"/>
                  </a:lnTo>
                  <a:lnTo>
                    <a:pt x="1832604" y="603"/>
                  </a:lnTo>
                  <a:lnTo>
                    <a:pt x="1888549" y="2400"/>
                  </a:lnTo>
                  <a:lnTo>
                    <a:pt x="1944030" y="5373"/>
                  </a:lnTo>
                  <a:lnTo>
                    <a:pt x="1999021" y="9505"/>
                  </a:lnTo>
                  <a:lnTo>
                    <a:pt x="2053495" y="14778"/>
                  </a:lnTo>
                  <a:lnTo>
                    <a:pt x="2107428" y="21173"/>
                  </a:lnTo>
                  <a:lnTo>
                    <a:pt x="2160793" y="28673"/>
                  </a:lnTo>
                  <a:lnTo>
                    <a:pt x="2213563" y="37260"/>
                  </a:lnTo>
                  <a:lnTo>
                    <a:pt x="2265713" y="46916"/>
                  </a:lnTo>
                  <a:lnTo>
                    <a:pt x="2317218" y="57624"/>
                  </a:lnTo>
                  <a:lnTo>
                    <a:pt x="2368050" y="69364"/>
                  </a:lnTo>
                  <a:lnTo>
                    <a:pt x="2418184" y="82121"/>
                  </a:lnTo>
                  <a:lnTo>
                    <a:pt x="2467594" y="95875"/>
                  </a:lnTo>
                  <a:lnTo>
                    <a:pt x="2516253" y="110608"/>
                  </a:lnTo>
                  <a:lnTo>
                    <a:pt x="2564137" y="126304"/>
                  </a:lnTo>
                  <a:lnTo>
                    <a:pt x="2611218" y="142943"/>
                  </a:lnTo>
                  <a:lnTo>
                    <a:pt x="2657471" y="160509"/>
                  </a:lnTo>
                  <a:lnTo>
                    <a:pt x="2702870" y="178983"/>
                  </a:lnTo>
                  <a:lnTo>
                    <a:pt x="2747389" y="198348"/>
                  </a:lnTo>
                  <a:lnTo>
                    <a:pt x="2791001" y="218585"/>
                  </a:lnTo>
                  <a:lnTo>
                    <a:pt x="2833681" y="239676"/>
                  </a:lnTo>
                  <a:lnTo>
                    <a:pt x="2875403" y="261605"/>
                  </a:lnTo>
                  <a:lnTo>
                    <a:pt x="2916141" y="284352"/>
                  </a:lnTo>
                  <a:lnTo>
                    <a:pt x="2955868" y="307901"/>
                  </a:lnTo>
                  <a:lnTo>
                    <a:pt x="2994559" y="332233"/>
                  </a:lnTo>
                  <a:lnTo>
                    <a:pt x="3032188" y="357330"/>
                  </a:lnTo>
                  <a:lnTo>
                    <a:pt x="3068728" y="383175"/>
                  </a:lnTo>
                  <a:lnTo>
                    <a:pt x="3104154" y="409749"/>
                  </a:lnTo>
                  <a:lnTo>
                    <a:pt x="3138440" y="437035"/>
                  </a:lnTo>
                  <a:lnTo>
                    <a:pt x="3171559" y="465015"/>
                  </a:lnTo>
                  <a:lnTo>
                    <a:pt x="3203486" y="493671"/>
                  </a:lnTo>
                  <a:lnTo>
                    <a:pt x="3234195" y="522985"/>
                  </a:lnTo>
                  <a:lnTo>
                    <a:pt x="3263659" y="552939"/>
                  </a:lnTo>
                  <a:lnTo>
                    <a:pt x="3291853" y="583516"/>
                  </a:lnTo>
                  <a:lnTo>
                    <a:pt x="3318750" y="614697"/>
                  </a:lnTo>
                  <a:lnTo>
                    <a:pt x="3344325" y="646465"/>
                  </a:lnTo>
                  <a:lnTo>
                    <a:pt x="3368551" y="678802"/>
                  </a:lnTo>
                  <a:lnTo>
                    <a:pt x="3391403" y="711690"/>
                  </a:lnTo>
                  <a:lnTo>
                    <a:pt x="3412855" y="745110"/>
                  </a:lnTo>
                  <a:lnTo>
                    <a:pt x="3432880" y="779047"/>
                  </a:lnTo>
                  <a:lnTo>
                    <a:pt x="3451452" y="813480"/>
                  </a:lnTo>
                  <a:lnTo>
                    <a:pt x="3468546" y="848393"/>
                  </a:lnTo>
                  <a:lnTo>
                    <a:pt x="3484135" y="883767"/>
                  </a:lnTo>
                  <a:lnTo>
                    <a:pt x="3498194" y="919585"/>
                  </a:lnTo>
                  <a:lnTo>
                    <a:pt x="3510696" y="955829"/>
                  </a:lnTo>
                  <a:lnTo>
                    <a:pt x="3521616" y="992482"/>
                  </a:lnTo>
                  <a:lnTo>
                    <a:pt x="3530927" y="1029524"/>
                  </a:lnTo>
                  <a:lnTo>
                    <a:pt x="3538604" y="1066938"/>
                  </a:lnTo>
                  <a:lnTo>
                    <a:pt x="3544620" y="1104707"/>
                  </a:lnTo>
                  <a:lnTo>
                    <a:pt x="3548949" y="1142813"/>
                  </a:lnTo>
                  <a:lnTo>
                    <a:pt x="3551566" y="1181237"/>
                  </a:lnTo>
                  <a:lnTo>
                    <a:pt x="3552444" y="1219962"/>
                  </a:lnTo>
                  <a:lnTo>
                    <a:pt x="3551566" y="1258686"/>
                  </a:lnTo>
                  <a:lnTo>
                    <a:pt x="3548949" y="1297110"/>
                  </a:lnTo>
                  <a:lnTo>
                    <a:pt x="3544620" y="1335216"/>
                  </a:lnTo>
                  <a:lnTo>
                    <a:pt x="3538604" y="1372985"/>
                  </a:lnTo>
                  <a:lnTo>
                    <a:pt x="3530927" y="1410399"/>
                  </a:lnTo>
                  <a:lnTo>
                    <a:pt x="3521616" y="1447441"/>
                  </a:lnTo>
                  <a:lnTo>
                    <a:pt x="3510696" y="1484094"/>
                  </a:lnTo>
                  <a:lnTo>
                    <a:pt x="3498194" y="1520338"/>
                  </a:lnTo>
                  <a:lnTo>
                    <a:pt x="3484135" y="1556156"/>
                  </a:lnTo>
                  <a:lnTo>
                    <a:pt x="3468546" y="1591530"/>
                  </a:lnTo>
                  <a:lnTo>
                    <a:pt x="3451452" y="1626443"/>
                  </a:lnTo>
                  <a:lnTo>
                    <a:pt x="3432880" y="1660876"/>
                  </a:lnTo>
                  <a:lnTo>
                    <a:pt x="3412855" y="1694813"/>
                  </a:lnTo>
                  <a:lnTo>
                    <a:pt x="3391403" y="1728233"/>
                  </a:lnTo>
                  <a:lnTo>
                    <a:pt x="3368551" y="1761121"/>
                  </a:lnTo>
                  <a:lnTo>
                    <a:pt x="3344325" y="1793458"/>
                  </a:lnTo>
                  <a:lnTo>
                    <a:pt x="3318750" y="1825226"/>
                  </a:lnTo>
                  <a:lnTo>
                    <a:pt x="3291853" y="1856407"/>
                  </a:lnTo>
                  <a:lnTo>
                    <a:pt x="3263659" y="1886984"/>
                  </a:lnTo>
                  <a:lnTo>
                    <a:pt x="3234195" y="1916938"/>
                  </a:lnTo>
                  <a:lnTo>
                    <a:pt x="3203486" y="1946252"/>
                  </a:lnTo>
                  <a:lnTo>
                    <a:pt x="3171559" y="1974908"/>
                  </a:lnTo>
                  <a:lnTo>
                    <a:pt x="3138440" y="2002888"/>
                  </a:lnTo>
                  <a:lnTo>
                    <a:pt x="3104154" y="2030174"/>
                  </a:lnTo>
                  <a:lnTo>
                    <a:pt x="3068728" y="2056748"/>
                  </a:lnTo>
                  <a:lnTo>
                    <a:pt x="3032188" y="2082593"/>
                  </a:lnTo>
                  <a:lnTo>
                    <a:pt x="2994559" y="2107690"/>
                  </a:lnTo>
                  <a:lnTo>
                    <a:pt x="2955868" y="2132022"/>
                  </a:lnTo>
                  <a:lnTo>
                    <a:pt x="2916141" y="2155571"/>
                  </a:lnTo>
                  <a:lnTo>
                    <a:pt x="2875403" y="2178318"/>
                  </a:lnTo>
                  <a:lnTo>
                    <a:pt x="2833681" y="2200247"/>
                  </a:lnTo>
                  <a:lnTo>
                    <a:pt x="2791001" y="2221338"/>
                  </a:lnTo>
                  <a:lnTo>
                    <a:pt x="2747389" y="2241575"/>
                  </a:lnTo>
                  <a:lnTo>
                    <a:pt x="2702870" y="2260940"/>
                  </a:lnTo>
                  <a:lnTo>
                    <a:pt x="2657471" y="2279414"/>
                  </a:lnTo>
                  <a:lnTo>
                    <a:pt x="2611218" y="2296980"/>
                  </a:lnTo>
                  <a:lnTo>
                    <a:pt x="2564137" y="2313619"/>
                  </a:lnTo>
                  <a:lnTo>
                    <a:pt x="2516253" y="2329315"/>
                  </a:lnTo>
                  <a:lnTo>
                    <a:pt x="2467594" y="2344048"/>
                  </a:lnTo>
                  <a:lnTo>
                    <a:pt x="2418184" y="2357802"/>
                  </a:lnTo>
                  <a:lnTo>
                    <a:pt x="2368050" y="2370559"/>
                  </a:lnTo>
                  <a:lnTo>
                    <a:pt x="2317218" y="2382299"/>
                  </a:lnTo>
                  <a:lnTo>
                    <a:pt x="2265713" y="2393007"/>
                  </a:lnTo>
                  <a:lnTo>
                    <a:pt x="2213563" y="2402663"/>
                  </a:lnTo>
                  <a:lnTo>
                    <a:pt x="2160793" y="2411250"/>
                  </a:lnTo>
                  <a:lnTo>
                    <a:pt x="2107428" y="2418750"/>
                  </a:lnTo>
                  <a:lnTo>
                    <a:pt x="2053495" y="2425145"/>
                  </a:lnTo>
                  <a:lnTo>
                    <a:pt x="1999021" y="2430418"/>
                  </a:lnTo>
                  <a:lnTo>
                    <a:pt x="1944030" y="2434550"/>
                  </a:lnTo>
                  <a:lnTo>
                    <a:pt x="1888549" y="2437523"/>
                  </a:lnTo>
                  <a:lnTo>
                    <a:pt x="1832604" y="2439320"/>
                  </a:lnTo>
                  <a:lnTo>
                    <a:pt x="1776221" y="2439924"/>
                  </a:lnTo>
                  <a:lnTo>
                    <a:pt x="1719839" y="2439320"/>
                  </a:lnTo>
                  <a:lnTo>
                    <a:pt x="1663894" y="2437523"/>
                  </a:lnTo>
                  <a:lnTo>
                    <a:pt x="1608413" y="2434550"/>
                  </a:lnTo>
                  <a:lnTo>
                    <a:pt x="1553422" y="2430418"/>
                  </a:lnTo>
                  <a:lnTo>
                    <a:pt x="1498948" y="2425145"/>
                  </a:lnTo>
                  <a:lnTo>
                    <a:pt x="1445015" y="2418750"/>
                  </a:lnTo>
                  <a:lnTo>
                    <a:pt x="1391650" y="2411250"/>
                  </a:lnTo>
                  <a:lnTo>
                    <a:pt x="1338880" y="2402663"/>
                  </a:lnTo>
                  <a:lnTo>
                    <a:pt x="1286730" y="2393007"/>
                  </a:lnTo>
                  <a:lnTo>
                    <a:pt x="1235225" y="2382299"/>
                  </a:lnTo>
                  <a:lnTo>
                    <a:pt x="1184393" y="2370559"/>
                  </a:lnTo>
                  <a:lnTo>
                    <a:pt x="1134259" y="2357802"/>
                  </a:lnTo>
                  <a:lnTo>
                    <a:pt x="1084849" y="2344048"/>
                  </a:lnTo>
                  <a:lnTo>
                    <a:pt x="1036190" y="2329315"/>
                  </a:lnTo>
                  <a:lnTo>
                    <a:pt x="988306" y="2313619"/>
                  </a:lnTo>
                  <a:lnTo>
                    <a:pt x="941225" y="2296980"/>
                  </a:lnTo>
                  <a:lnTo>
                    <a:pt x="894972" y="2279414"/>
                  </a:lnTo>
                  <a:lnTo>
                    <a:pt x="849573" y="2260940"/>
                  </a:lnTo>
                  <a:lnTo>
                    <a:pt x="805054" y="2241575"/>
                  </a:lnTo>
                  <a:lnTo>
                    <a:pt x="761442" y="2221338"/>
                  </a:lnTo>
                  <a:lnTo>
                    <a:pt x="718762" y="2200247"/>
                  </a:lnTo>
                  <a:lnTo>
                    <a:pt x="677040" y="2178318"/>
                  </a:lnTo>
                  <a:lnTo>
                    <a:pt x="636302" y="2155571"/>
                  </a:lnTo>
                  <a:lnTo>
                    <a:pt x="596575" y="2132022"/>
                  </a:lnTo>
                  <a:lnTo>
                    <a:pt x="557884" y="2107690"/>
                  </a:lnTo>
                  <a:lnTo>
                    <a:pt x="520255" y="2082593"/>
                  </a:lnTo>
                  <a:lnTo>
                    <a:pt x="483715" y="2056748"/>
                  </a:lnTo>
                  <a:lnTo>
                    <a:pt x="448289" y="2030174"/>
                  </a:lnTo>
                  <a:lnTo>
                    <a:pt x="414003" y="2002888"/>
                  </a:lnTo>
                  <a:lnTo>
                    <a:pt x="380884" y="1974908"/>
                  </a:lnTo>
                  <a:lnTo>
                    <a:pt x="348957" y="1946252"/>
                  </a:lnTo>
                  <a:lnTo>
                    <a:pt x="318248" y="1916938"/>
                  </a:lnTo>
                  <a:lnTo>
                    <a:pt x="288784" y="1886984"/>
                  </a:lnTo>
                  <a:lnTo>
                    <a:pt x="260590" y="1856407"/>
                  </a:lnTo>
                  <a:lnTo>
                    <a:pt x="233693" y="1825226"/>
                  </a:lnTo>
                  <a:lnTo>
                    <a:pt x="208118" y="1793458"/>
                  </a:lnTo>
                  <a:lnTo>
                    <a:pt x="183892" y="1761121"/>
                  </a:lnTo>
                  <a:lnTo>
                    <a:pt x="161040" y="1728233"/>
                  </a:lnTo>
                  <a:lnTo>
                    <a:pt x="139588" y="1694813"/>
                  </a:lnTo>
                  <a:lnTo>
                    <a:pt x="119563" y="1660876"/>
                  </a:lnTo>
                  <a:lnTo>
                    <a:pt x="100991" y="1626443"/>
                  </a:lnTo>
                  <a:lnTo>
                    <a:pt x="83897" y="1591530"/>
                  </a:lnTo>
                  <a:lnTo>
                    <a:pt x="68308" y="1556156"/>
                  </a:lnTo>
                  <a:lnTo>
                    <a:pt x="54249" y="1520338"/>
                  </a:lnTo>
                  <a:lnTo>
                    <a:pt x="41747" y="1484094"/>
                  </a:lnTo>
                  <a:lnTo>
                    <a:pt x="30827" y="1447441"/>
                  </a:lnTo>
                  <a:lnTo>
                    <a:pt x="21516" y="1410399"/>
                  </a:lnTo>
                  <a:lnTo>
                    <a:pt x="13839" y="1372985"/>
                  </a:lnTo>
                  <a:lnTo>
                    <a:pt x="7823" y="1335216"/>
                  </a:lnTo>
                  <a:lnTo>
                    <a:pt x="3494" y="1297110"/>
                  </a:lnTo>
                  <a:lnTo>
                    <a:pt x="877" y="1258686"/>
                  </a:lnTo>
                  <a:lnTo>
                    <a:pt x="0" y="1219962"/>
                  </a:lnTo>
                  <a:close/>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ge60089f1f8_8_54"/>
            <p:cNvSpPr/>
            <p:nvPr/>
          </p:nvSpPr>
          <p:spPr>
            <a:xfrm>
              <a:off x="3518154" y="2221229"/>
              <a:ext cx="2109470" cy="739139"/>
            </a:xfrm>
            <a:custGeom>
              <a:rect b="b" l="l" r="r" t="t"/>
              <a:pathLst>
                <a:path extrusionOk="0" h="739139" w="2109470">
                  <a:moveTo>
                    <a:pt x="1986026" y="0"/>
                  </a:moveTo>
                  <a:lnTo>
                    <a:pt x="123190" y="0"/>
                  </a:lnTo>
                  <a:lnTo>
                    <a:pt x="75223" y="9675"/>
                  </a:lnTo>
                  <a:lnTo>
                    <a:pt x="36068" y="36068"/>
                  </a:lnTo>
                  <a:lnTo>
                    <a:pt x="9675" y="75223"/>
                  </a:lnTo>
                  <a:lnTo>
                    <a:pt x="0" y="123190"/>
                  </a:lnTo>
                  <a:lnTo>
                    <a:pt x="0" y="615950"/>
                  </a:lnTo>
                  <a:lnTo>
                    <a:pt x="9675" y="663916"/>
                  </a:lnTo>
                  <a:lnTo>
                    <a:pt x="36068" y="703072"/>
                  </a:lnTo>
                  <a:lnTo>
                    <a:pt x="75223" y="729464"/>
                  </a:lnTo>
                  <a:lnTo>
                    <a:pt x="123190" y="739140"/>
                  </a:lnTo>
                  <a:lnTo>
                    <a:pt x="1986026" y="739140"/>
                  </a:lnTo>
                  <a:lnTo>
                    <a:pt x="2033992" y="729464"/>
                  </a:lnTo>
                  <a:lnTo>
                    <a:pt x="2073148" y="703072"/>
                  </a:lnTo>
                  <a:lnTo>
                    <a:pt x="2099540" y="663916"/>
                  </a:lnTo>
                  <a:lnTo>
                    <a:pt x="2109216" y="615950"/>
                  </a:lnTo>
                  <a:lnTo>
                    <a:pt x="2109216" y="123190"/>
                  </a:lnTo>
                  <a:lnTo>
                    <a:pt x="2099540" y="75223"/>
                  </a:lnTo>
                  <a:lnTo>
                    <a:pt x="2073148" y="36068"/>
                  </a:lnTo>
                  <a:lnTo>
                    <a:pt x="2033992" y="9675"/>
                  </a:lnTo>
                  <a:lnTo>
                    <a:pt x="1986026" y="0"/>
                  </a:lnTo>
                  <a:close/>
                </a:path>
              </a:pathLst>
            </a:custGeom>
            <a:solidFill>
              <a:srgbClr val="E3E9E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ge60089f1f8_8_54"/>
            <p:cNvSpPr/>
            <p:nvPr/>
          </p:nvSpPr>
          <p:spPr>
            <a:xfrm>
              <a:off x="3518154" y="2221229"/>
              <a:ext cx="2109470" cy="739139"/>
            </a:xfrm>
            <a:custGeom>
              <a:rect b="b" l="l" r="r" t="t"/>
              <a:pathLst>
                <a:path extrusionOk="0" h="739139" w="2109470">
                  <a:moveTo>
                    <a:pt x="0" y="123190"/>
                  </a:moveTo>
                  <a:lnTo>
                    <a:pt x="9675" y="75223"/>
                  </a:lnTo>
                  <a:lnTo>
                    <a:pt x="36068" y="36068"/>
                  </a:lnTo>
                  <a:lnTo>
                    <a:pt x="75223" y="9675"/>
                  </a:lnTo>
                  <a:lnTo>
                    <a:pt x="123190" y="0"/>
                  </a:lnTo>
                  <a:lnTo>
                    <a:pt x="1986026" y="0"/>
                  </a:lnTo>
                  <a:lnTo>
                    <a:pt x="2033992" y="9675"/>
                  </a:lnTo>
                  <a:lnTo>
                    <a:pt x="2073148" y="36068"/>
                  </a:lnTo>
                  <a:lnTo>
                    <a:pt x="2099540" y="75223"/>
                  </a:lnTo>
                  <a:lnTo>
                    <a:pt x="2109216" y="123190"/>
                  </a:lnTo>
                  <a:lnTo>
                    <a:pt x="2109216" y="615950"/>
                  </a:lnTo>
                  <a:lnTo>
                    <a:pt x="2099540" y="663916"/>
                  </a:lnTo>
                  <a:lnTo>
                    <a:pt x="2073148" y="703072"/>
                  </a:lnTo>
                  <a:lnTo>
                    <a:pt x="2033992" y="729464"/>
                  </a:lnTo>
                  <a:lnTo>
                    <a:pt x="1986026" y="739140"/>
                  </a:lnTo>
                  <a:lnTo>
                    <a:pt x="123190" y="739140"/>
                  </a:lnTo>
                  <a:lnTo>
                    <a:pt x="75223" y="729464"/>
                  </a:lnTo>
                  <a:lnTo>
                    <a:pt x="36068" y="703072"/>
                  </a:lnTo>
                  <a:lnTo>
                    <a:pt x="9675" y="663916"/>
                  </a:lnTo>
                  <a:lnTo>
                    <a:pt x="0" y="615950"/>
                  </a:lnTo>
                  <a:lnTo>
                    <a:pt x="0" y="123190"/>
                  </a:lnTo>
                  <a:close/>
                </a:path>
              </a:pathLst>
            </a:custGeom>
            <a:noFill/>
            <a:ln cap="flat" cmpd="sng" w="25900">
              <a:solidFill>
                <a:srgbClr val="422C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06" name="Google Shape;106;ge60089f1f8_8_54"/>
          <p:cNvSpPr txBox="1"/>
          <p:nvPr>
            <p:ph type="title"/>
          </p:nvPr>
        </p:nvSpPr>
        <p:spPr>
          <a:xfrm>
            <a:off x="510300" y="433950"/>
            <a:ext cx="8136300" cy="44370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Clr>
                <a:schemeClr val="dk1"/>
              </a:buClr>
              <a:buFont typeface="Arial"/>
              <a:buNone/>
            </a:pPr>
            <a:r>
              <a:rPr lang="en-US"/>
              <a:t>What is Big Data? </a:t>
            </a:r>
            <a:r>
              <a:rPr lang="en-US">
                <a:latin typeface="Calibri"/>
                <a:ea typeface="Calibri"/>
                <a:cs typeface="Calibri"/>
                <a:sym typeface="Calibri"/>
              </a:rPr>
              <a:t>(ビッグデータとは）</a:t>
            </a:r>
            <a:endParaRPr/>
          </a:p>
        </p:txBody>
      </p:sp>
      <p:sp>
        <p:nvSpPr>
          <p:cNvPr id="107" name="Google Shape;107;ge60089f1f8_8_54"/>
          <p:cNvSpPr txBox="1"/>
          <p:nvPr/>
        </p:nvSpPr>
        <p:spPr>
          <a:xfrm>
            <a:off x="4077970" y="2297429"/>
            <a:ext cx="990600" cy="5682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800">
                <a:solidFill>
                  <a:schemeClr val="dk1"/>
                </a:solidFill>
                <a:latin typeface="Arial"/>
                <a:ea typeface="Arial"/>
                <a:cs typeface="Arial"/>
                <a:sym typeface="Arial"/>
              </a:rPr>
              <a:t>VOLUME</a:t>
            </a:r>
            <a:endParaRPr sz="1800">
              <a:solidFill>
                <a:schemeClr val="dk1"/>
              </a:solidFill>
              <a:latin typeface="Arial"/>
              <a:ea typeface="Arial"/>
              <a:cs typeface="Arial"/>
              <a:sym typeface="Arial"/>
            </a:endParaRPr>
          </a:p>
          <a:p>
            <a:pPr indent="0" lvl="0" marL="0" marR="0" rtl="0" algn="ctr">
              <a:lnSpc>
                <a:spcPct val="100000"/>
              </a:lnSpc>
              <a:spcBef>
                <a:spcPts val="10"/>
              </a:spcBef>
              <a:spcAft>
                <a:spcPts val="0"/>
              </a:spcAft>
              <a:buNone/>
            </a:pPr>
            <a:r>
              <a:rPr lang="en-US" sz="1800">
                <a:solidFill>
                  <a:schemeClr val="dk1"/>
                </a:solidFill>
                <a:latin typeface="MS PGothic"/>
                <a:ea typeface="MS PGothic"/>
                <a:cs typeface="MS PGothic"/>
                <a:sym typeface="MS PGothic"/>
              </a:rPr>
              <a:t>量</a:t>
            </a:r>
            <a:endParaRPr sz="1800">
              <a:solidFill>
                <a:schemeClr val="dk1"/>
              </a:solidFill>
              <a:latin typeface="MS PGothic"/>
              <a:ea typeface="MS PGothic"/>
              <a:cs typeface="MS PGothic"/>
              <a:sym typeface="MS PGothic"/>
            </a:endParaRPr>
          </a:p>
        </p:txBody>
      </p:sp>
      <p:grpSp>
        <p:nvGrpSpPr>
          <p:cNvPr id="108" name="Google Shape;108;ge60089f1f8_8_54"/>
          <p:cNvGrpSpPr/>
          <p:nvPr/>
        </p:nvGrpSpPr>
        <p:grpSpPr>
          <a:xfrm>
            <a:off x="1407413" y="3329177"/>
            <a:ext cx="2110740" cy="739139"/>
            <a:chOff x="1407413" y="3329177"/>
            <a:chExt cx="2110740" cy="739139"/>
          </a:xfrm>
        </p:grpSpPr>
        <p:sp>
          <p:nvSpPr>
            <p:cNvPr id="109" name="Google Shape;109;ge60089f1f8_8_54"/>
            <p:cNvSpPr/>
            <p:nvPr/>
          </p:nvSpPr>
          <p:spPr>
            <a:xfrm>
              <a:off x="1407413" y="3329177"/>
              <a:ext cx="2110740" cy="739139"/>
            </a:xfrm>
            <a:custGeom>
              <a:rect b="b" l="l" r="r" t="t"/>
              <a:pathLst>
                <a:path extrusionOk="0" h="739139" w="2110740">
                  <a:moveTo>
                    <a:pt x="1987550" y="0"/>
                  </a:moveTo>
                  <a:lnTo>
                    <a:pt x="123190" y="0"/>
                  </a:lnTo>
                  <a:lnTo>
                    <a:pt x="75223" y="9675"/>
                  </a:lnTo>
                  <a:lnTo>
                    <a:pt x="36068" y="36068"/>
                  </a:lnTo>
                  <a:lnTo>
                    <a:pt x="9675" y="75223"/>
                  </a:lnTo>
                  <a:lnTo>
                    <a:pt x="0" y="123189"/>
                  </a:lnTo>
                  <a:lnTo>
                    <a:pt x="0" y="615950"/>
                  </a:lnTo>
                  <a:lnTo>
                    <a:pt x="9675" y="663916"/>
                  </a:lnTo>
                  <a:lnTo>
                    <a:pt x="36068" y="703072"/>
                  </a:lnTo>
                  <a:lnTo>
                    <a:pt x="75223" y="729464"/>
                  </a:lnTo>
                  <a:lnTo>
                    <a:pt x="123190" y="739140"/>
                  </a:lnTo>
                  <a:lnTo>
                    <a:pt x="1987550" y="739140"/>
                  </a:lnTo>
                  <a:lnTo>
                    <a:pt x="2035516" y="729464"/>
                  </a:lnTo>
                  <a:lnTo>
                    <a:pt x="2074672" y="703072"/>
                  </a:lnTo>
                  <a:lnTo>
                    <a:pt x="2101064" y="663916"/>
                  </a:lnTo>
                  <a:lnTo>
                    <a:pt x="2110740" y="615950"/>
                  </a:lnTo>
                  <a:lnTo>
                    <a:pt x="2110740" y="123189"/>
                  </a:lnTo>
                  <a:lnTo>
                    <a:pt x="2101064" y="75223"/>
                  </a:lnTo>
                  <a:lnTo>
                    <a:pt x="2074672" y="36068"/>
                  </a:lnTo>
                  <a:lnTo>
                    <a:pt x="2035516" y="9675"/>
                  </a:lnTo>
                  <a:lnTo>
                    <a:pt x="1987550" y="0"/>
                  </a:lnTo>
                  <a:close/>
                </a:path>
              </a:pathLst>
            </a:custGeom>
            <a:solidFill>
              <a:srgbClr val="F0F0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ge60089f1f8_8_54"/>
            <p:cNvSpPr/>
            <p:nvPr/>
          </p:nvSpPr>
          <p:spPr>
            <a:xfrm>
              <a:off x="1407413" y="3329177"/>
              <a:ext cx="2110740" cy="739139"/>
            </a:xfrm>
            <a:custGeom>
              <a:rect b="b" l="l" r="r" t="t"/>
              <a:pathLst>
                <a:path extrusionOk="0" h="739139" w="2110740">
                  <a:moveTo>
                    <a:pt x="0" y="123189"/>
                  </a:moveTo>
                  <a:lnTo>
                    <a:pt x="9675" y="75223"/>
                  </a:lnTo>
                  <a:lnTo>
                    <a:pt x="36068" y="36068"/>
                  </a:lnTo>
                  <a:lnTo>
                    <a:pt x="75223" y="9675"/>
                  </a:lnTo>
                  <a:lnTo>
                    <a:pt x="123190" y="0"/>
                  </a:lnTo>
                  <a:lnTo>
                    <a:pt x="1987550" y="0"/>
                  </a:lnTo>
                  <a:lnTo>
                    <a:pt x="2035516" y="9675"/>
                  </a:lnTo>
                  <a:lnTo>
                    <a:pt x="2074672" y="36068"/>
                  </a:lnTo>
                  <a:lnTo>
                    <a:pt x="2101064" y="75223"/>
                  </a:lnTo>
                  <a:lnTo>
                    <a:pt x="2110740" y="123189"/>
                  </a:lnTo>
                  <a:lnTo>
                    <a:pt x="2110740" y="615950"/>
                  </a:lnTo>
                  <a:lnTo>
                    <a:pt x="2101064" y="663916"/>
                  </a:lnTo>
                  <a:lnTo>
                    <a:pt x="2074672" y="703072"/>
                  </a:lnTo>
                  <a:lnTo>
                    <a:pt x="2035516" y="729464"/>
                  </a:lnTo>
                  <a:lnTo>
                    <a:pt x="1987550" y="739140"/>
                  </a:lnTo>
                  <a:lnTo>
                    <a:pt x="123190" y="739140"/>
                  </a:lnTo>
                  <a:lnTo>
                    <a:pt x="75223" y="729464"/>
                  </a:lnTo>
                  <a:lnTo>
                    <a:pt x="36068" y="703072"/>
                  </a:lnTo>
                  <a:lnTo>
                    <a:pt x="9675" y="663916"/>
                  </a:lnTo>
                  <a:lnTo>
                    <a:pt x="0" y="615950"/>
                  </a:lnTo>
                  <a:lnTo>
                    <a:pt x="0" y="123189"/>
                  </a:lnTo>
                  <a:close/>
                </a:path>
              </a:pathLst>
            </a:custGeom>
            <a:noFill/>
            <a:ln cap="flat" cmpd="sng" w="25900">
              <a:solidFill>
                <a:srgbClr val="422C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1" name="Google Shape;111;ge60089f1f8_8_54"/>
          <p:cNvSpPr txBox="1"/>
          <p:nvPr/>
        </p:nvSpPr>
        <p:spPr>
          <a:xfrm>
            <a:off x="2075433" y="3405632"/>
            <a:ext cx="774600" cy="5682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800">
                <a:solidFill>
                  <a:schemeClr val="dk1"/>
                </a:solidFill>
                <a:latin typeface="Arial"/>
                <a:ea typeface="Arial"/>
                <a:cs typeface="Arial"/>
                <a:sym typeface="Arial"/>
              </a:rPr>
              <a:t>VALUE</a:t>
            </a:r>
            <a:endParaRPr sz="1800">
              <a:solidFill>
                <a:schemeClr val="dk1"/>
              </a:solidFill>
              <a:latin typeface="Arial"/>
              <a:ea typeface="Arial"/>
              <a:cs typeface="Arial"/>
              <a:sym typeface="Arial"/>
            </a:endParaRPr>
          </a:p>
          <a:p>
            <a:pPr indent="0" lvl="0" marL="0" marR="0" rtl="0" algn="ctr">
              <a:lnSpc>
                <a:spcPct val="100000"/>
              </a:lnSpc>
              <a:spcBef>
                <a:spcPts val="10"/>
              </a:spcBef>
              <a:spcAft>
                <a:spcPts val="0"/>
              </a:spcAft>
              <a:buNone/>
            </a:pPr>
            <a:r>
              <a:rPr lang="en-US" sz="1800">
                <a:solidFill>
                  <a:schemeClr val="dk1"/>
                </a:solidFill>
                <a:latin typeface="MS PGothic"/>
                <a:ea typeface="MS PGothic"/>
                <a:cs typeface="MS PGothic"/>
                <a:sym typeface="MS PGothic"/>
              </a:rPr>
              <a:t>価値</a:t>
            </a:r>
            <a:endParaRPr sz="1800">
              <a:solidFill>
                <a:schemeClr val="dk1"/>
              </a:solidFill>
              <a:latin typeface="MS PGothic"/>
              <a:ea typeface="MS PGothic"/>
              <a:cs typeface="MS PGothic"/>
              <a:sym typeface="MS PGothic"/>
            </a:endParaRPr>
          </a:p>
        </p:txBody>
      </p:sp>
      <p:grpSp>
        <p:nvGrpSpPr>
          <p:cNvPr id="112" name="Google Shape;112;ge60089f1f8_8_54"/>
          <p:cNvGrpSpPr/>
          <p:nvPr/>
        </p:nvGrpSpPr>
        <p:grpSpPr>
          <a:xfrm>
            <a:off x="5627370" y="3318509"/>
            <a:ext cx="2110740" cy="737870"/>
            <a:chOff x="5627370" y="3318509"/>
            <a:chExt cx="2110740" cy="737870"/>
          </a:xfrm>
        </p:grpSpPr>
        <p:sp>
          <p:nvSpPr>
            <p:cNvPr id="113" name="Google Shape;113;ge60089f1f8_8_54"/>
            <p:cNvSpPr/>
            <p:nvPr/>
          </p:nvSpPr>
          <p:spPr>
            <a:xfrm>
              <a:off x="5627370" y="3318509"/>
              <a:ext cx="2110740" cy="737870"/>
            </a:xfrm>
            <a:custGeom>
              <a:rect b="b" l="l" r="r" t="t"/>
              <a:pathLst>
                <a:path extrusionOk="0" h="737870" w="2110740">
                  <a:moveTo>
                    <a:pt x="1987803" y="0"/>
                  </a:moveTo>
                  <a:lnTo>
                    <a:pt x="122935" y="0"/>
                  </a:lnTo>
                  <a:lnTo>
                    <a:pt x="75062" y="9653"/>
                  </a:lnTo>
                  <a:lnTo>
                    <a:pt x="35988" y="35988"/>
                  </a:lnTo>
                  <a:lnTo>
                    <a:pt x="9653" y="75062"/>
                  </a:lnTo>
                  <a:lnTo>
                    <a:pt x="0" y="122936"/>
                  </a:lnTo>
                  <a:lnTo>
                    <a:pt x="0" y="614679"/>
                  </a:lnTo>
                  <a:lnTo>
                    <a:pt x="9653" y="662553"/>
                  </a:lnTo>
                  <a:lnTo>
                    <a:pt x="35988" y="701627"/>
                  </a:lnTo>
                  <a:lnTo>
                    <a:pt x="75062" y="727962"/>
                  </a:lnTo>
                  <a:lnTo>
                    <a:pt x="122935" y="737615"/>
                  </a:lnTo>
                  <a:lnTo>
                    <a:pt x="1987803" y="737615"/>
                  </a:lnTo>
                  <a:lnTo>
                    <a:pt x="2035677" y="727962"/>
                  </a:lnTo>
                  <a:lnTo>
                    <a:pt x="2074751" y="701627"/>
                  </a:lnTo>
                  <a:lnTo>
                    <a:pt x="2101086" y="662553"/>
                  </a:lnTo>
                  <a:lnTo>
                    <a:pt x="2110739" y="614679"/>
                  </a:lnTo>
                  <a:lnTo>
                    <a:pt x="2110739" y="122936"/>
                  </a:lnTo>
                  <a:lnTo>
                    <a:pt x="2101086" y="75062"/>
                  </a:lnTo>
                  <a:lnTo>
                    <a:pt x="2074751" y="35988"/>
                  </a:lnTo>
                  <a:lnTo>
                    <a:pt x="2035677" y="9653"/>
                  </a:lnTo>
                  <a:lnTo>
                    <a:pt x="1987803" y="0"/>
                  </a:lnTo>
                  <a:close/>
                </a:path>
              </a:pathLst>
            </a:custGeom>
            <a:solidFill>
              <a:srgbClr val="DDF0E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ge60089f1f8_8_54"/>
            <p:cNvSpPr/>
            <p:nvPr/>
          </p:nvSpPr>
          <p:spPr>
            <a:xfrm>
              <a:off x="5627370" y="3318509"/>
              <a:ext cx="2110740" cy="737870"/>
            </a:xfrm>
            <a:custGeom>
              <a:rect b="b" l="l" r="r" t="t"/>
              <a:pathLst>
                <a:path extrusionOk="0" h="737870" w="2110740">
                  <a:moveTo>
                    <a:pt x="0" y="122936"/>
                  </a:moveTo>
                  <a:lnTo>
                    <a:pt x="9653" y="75062"/>
                  </a:lnTo>
                  <a:lnTo>
                    <a:pt x="35988" y="35988"/>
                  </a:lnTo>
                  <a:lnTo>
                    <a:pt x="75062" y="9653"/>
                  </a:lnTo>
                  <a:lnTo>
                    <a:pt x="122935" y="0"/>
                  </a:lnTo>
                  <a:lnTo>
                    <a:pt x="1987803" y="0"/>
                  </a:lnTo>
                  <a:lnTo>
                    <a:pt x="2035677" y="9653"/>
                  </a:lnTo>
                  <a:lnTo>
                    <a:pt x="2074751" y="35988"/>
                  </a:lnTo>
                  <a:lnTo>
                    <a:pt x="2101086" y="75062"/>
                  </a:lnTo>
                  <a:lnTo>
                    <a:pt x="2110739" y="122936"/>
                  </a:lnTo>
                  <a:lnTo>
                    <a:pt x="2110739" y="614679"/>
                  </a:lnTo>
                  <a:lnTo>
                    <a:pt x="2101086" y="662553"/>
                  </a:lnTo>
                  <a:lnTo>
                    <a:pt x="2074751" y="701627"/>
                  </a:lnTo>
                  <a:lnTo>
                    <a:pt x="2035677" y="727962"/>
                  </a:lnTo>
                  <a:lnTo>
                    <a:pt x="1987803" y="737615"/>
                  </a:lnTo>
                  <a:lnTo>
                    <a:pt x="122935" y="737615"/>
                  </a:lnTo>
                  <a:lnTo>
                    <a:pt x="75062" y="727962"/>
                  </a:lnTo>
                  <a:lnTo>
                    <a:pt x="35988" y="701627"/>
                  </a:lnTo>
                  <a:lnTo>
                    <a:pt x="9653" y="662553"/>
                  </a:lnTo>
                  <a:lnTo>
                    <a:pt x="0" y="614679"/>
                  </a:lnTo>
                  <a:lnTo>
                    <a:pt x="0" y="122936"/>
                  </a:lnTo>
                  <a:close/>
                </a:path>
              </a:pathLst>
            </a:custGeom>
            <a:noFill/>
            <a:ln cap="flat" cmpd="sng" w="25900">
              <a:solidFill>
                <a:srgbClr val="422C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5" name="Google Shape;115;ge60089f1f8_8_54"/>
          <p:cNvSpPr txBox="1"/>
          <p:nvPr/>
        </p:nvSpPr>
        <p:spPr>
          <a:xfrm>
            <a:off x="6180835" y="3394329"/>
            <a:ext cx="1005300" cy="5682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800">
                <a:solidFill>
                  <a:schemeClr val="dk1"/>
                </a:solidFill>
                <a:latin typeface="Arial"/>
                <a:ea typeface="Arial"/>
                <a:cs typeface="Arial"/>
                <a:sym typeface="Arial"/>
              </a:rPr>
              <a:t>VARIETY</a:t>
            </a:r>
            <a:endParaRPr/>
          </a:p>
          <a:p>
            <a:pPr indent="0" lvl="0" marL="0" marR="0" rtl="0" algn="ctr">
              <a:lnSpc>
                <a:spcPct val="100000"/>
              </a:lnSpc>
              <a:spcBef>
                <a:spcPts val="10"/>
              </a:spcBef>
              <a:spcAft>
                <a:spcPts val="0"/>
              </a:spcAft>
              <a:buNone/>
            </a:pPr>
            <a:r>
              <a:rPr lang="en-US" sz="1800">
                <a:solidFill>
                  <a:schemeClr val="dk1"/>
                </a:solidFill>
                <a:latin typeface="MS PGothic"/>
                <a:ea typeface="MS PGothic"/>
                <a:cs typeface="MS PGothic"/>
                <a:sym typeface="MS PGothic"/>
              </a:rPr>
              <a:t>多様性</a:t>
            </a:r>
            <a:endParaRPr/>
          </a:p>
        </p:txBody>
      </p:sp>
      <p:grpSp>
        <p:nvGrpSpPr>
          <p:cNvPr id="116" name="Google Shape;116;ge60089f1f8_8_54"/>
          <p:cNvGrpSpPr/>
          <p:nvPr/>
        </p:nvGrpSpPr>
        <p:grpSpPr>
          <a:xfrm>
            <a:off x="1981962" y="4676394"/>
            <a:ext cx="2110740" cy="739139"/>
            <a:chOff x="1981962" y="4676394"/>
            <a:chExt cx="2110740" cy="739139"/>
          </a:xfrm>
        </p:grpSpPr>
        <p:sp>
          <p:nvSpPr>
            <p:cNvPr id="117" name="Google Shape;117;ge60089f1f8_8_54"/>
            <p:cNvSpPr/>
            <p:nvPr/>
          </p:nvSpPr>
          <p:spPr>
            <a:xfrm>
              <a:off x="1981962" y="4676394"/>
              <a:ext cx="2110740" cy="739139"/>
            </a:xfrm>
            <a:custGeom>
              <a:rect b="b" l="l" r="r" t="t"/>
              <a:pathLst>
                <a:path extrusionOk="0" h="739139" w="2110740">
                  <a:moveTo>
                    <a:pt x="1987550" y="0"/>
                  </a:moveTo>
                  <a:lnTo>
                    <a:pt x="123189" y="0"/>
                  </a:lnTo>
                  <a:lnTo>
                    <a:pt x="75223" y="9675"/>
                  </a:lnTo>
                  <a:lnTo>
                    <a:pt x="36068" y="36067"/>
                  </a:lnTo>
                  <a:lnTo>
                    <a:pt x="9675" y="75223"/>
                  </a:lnTo>
                  <a:lnTo>
                    <a:pt x="0" y="123189"/>
                  </a:lnTo>
                  <a:lnTo>
                    <a:pt x="0" y="615949"/>
                  </a:lnTo>
                  <a:lnTo>
                    <a:pt x="9675" y="663916"/>
                  </a:lnTo>
                  <a:lnTo>
                    <a:pt x="36068" y="703071"/>
                  </a:lnTo>
                  <a:lnTo>
                    <a:pt x="75223" y="729464"/>
                  </a:lnTo>
                  <a:lnTo>
                    <a:pt x="123189" y="739139"/>
                  </a:lnTo>
                  <a:lnTo>
                    <a:pt x="1987550" y="739139"/>
                  </a:lnTo>
                  <a:lnTo>
                    <a:pt x="2035516" y="729464"/>
                  </a:lnTo>
                  <a:lnTo>
                    <a:pt x="2074672" y="703071"/>
                  </a:lnTo>
                  <a:lnTo>
                    <a:pt x="2101064" y="663916"/>
                  </a:lnTo>
                  <a:lnTo>
                    <a:pt x="2110740" y="615949"/>
                  </a:lnTo>
                  <a:lnTo>
                    <a:pt x="2110740" y="123189"/>
                  </a:lnTo>
                  <a:lnTo>
                    <a:pt x="2101064" y="75223"/>
                  </a:lnTo>
                  <a:lnTo>
                    <a:pt x="2074672" y="36067"/>
                  </a:lnTo>
                  <a:lnTo>
                    <a:pt x="2035516" y="9675"/>
                  </a:lnTo>
                  <a:lnTo>
                    <a:pt x="1987550" y="0"/>
                  </a:lnTo>
                  <a:close/>
                </a:path>
              </a:pathLst>
            </a:custGeom>
            <a:solidFill>
              <a:srgbClr val="F5ECE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ge60089f1f8_8_54"/>
            <p:cNvSpPr/>
            <p:nvPr/>
          </p:nvSpPr>
          <p:spPr>
            <a:xfrm>
              <a:off x="1981962" y="4676394"/>
              <a:ext cx="2110740" cy="739139"/>
            </a:xfrm>
            <a:custGeom>
              <a:rect b="b" l="l" r="r" t="t"/>
              <a:pathLst>
                <a:path extrusionOk="0" h="739139" w="2110740">
                  <a:moveTo>
                    <a:pt x="0" y="123189"/>
                  </a:moveTo>
                  <a:lnTo>
                    <a:pt x="9675" y="75223"/>
                  </a:lnTo>
                  <a:lnTo>
                    <a:pt x="36068" y="36067"/>
                  </a:lnTo>
                  <a:lnTo>
                    <a:pt x="75223" y="9675"/>
                  </a:lnTo>
                  <a:lnTo>
                    <a:pt x="123189" y="0"/>
                  </a:lnTo>
                  <a:lnTo>
                    <a:pt x="1987550" y="0"/>
                  </a:lnTo>
                  <a:lnTo>
                    <a:pt x="2035516" y="9675"/>
                  </a:lnTo>
                  <a:lnTo>
                    <a:pt x="2074672" y="36067"/>
                  </a:lnTo>
                  <a:lnTo>
                    <a:pt x="2101064" y="75223"/>
                  </a:lnTo>
                  <a:lnTo>
                    <a:pt x="2110740" y="123189"/>
                  </a:lnTo>
                  <a:lnTo>
                    <a:pt x="2110740" y="615949"/>
                  </a:lnTo>
                  <a:lnTo>
                    <a:pt x="2101064" y="663916"/>
                  </a:lnTo>
                  <a:lnTo>
                    <a:pt x="2074672" y="703071"/>
                  </a:lnTo>
                  <a:lnTo>
                    <a:pt x="2035516" y="729464"/>
                  </a:lnTo>
                  <a:lnTo>
                    <a:pt x="1987550" y="739139"/>
                  </a:lnTo>
                  <a:lnTo>
                    <a:pt x="123189" y="739139"/>
                  </a:lnTo>
                  <a:lnTo>
                    <a:pt x="75223" y="729464"/>
                  </a:lnTo>
                  <a:lnTo>
                    <a:pt x="36068" y="703071"/>
                  </a:lnTo>
                  <a:lnTo>
                    <a:pt x="9675" y="663916"/>
                  </a:lnTo>
                  <a:lnTo>
                    <a:pt x="0" y="615949"/>
                  </a:lnTo>
                  <a:lnTo>
                    <a:pt x="0" y="123189"/>
                  </a:lnTo>
                  <a:close/>
                </a:path>
              </a:pathLst>
            </a:custGeom>
            <a:noFill/>
            <a:ln cap="flat" cmpd="sng" w="25900">
              <a:solidFill>
                <a:srgbClr val="422C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9" name="Google Shape;119;ge60089f1f8_8_54"/>
          <p:cNvSpPr txBox="1"/>
          <p:nvPr/>
        </p:nvSpPr>
        <p:spPr>
          <a:xfrm>
            <a:off x="2451861" y="4753178"/>
            <a:ext cx="1170300" cy="5688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800">
                <a:solidFill>
                  <a:schemeClr val="dk1"/>
                </a:solidFill>
                <a:latin typeface="Arial"/>
                <a:ea typeface="Arial"/>
                <a:cs typeface="Arial"/>
                <a:sym typeface="Arial"/>
              </a:rPr>
              <a:t>VERACITY</a:t>
            </a:r>
            <a:endParaRPr sz="1800">
              <a:solidFill>
                <a:schemeClr val="dk1"/>
              </a:solidFill>
              <a:latin typeface="Arial"/>
              <a:ea typeface="Arial"/>
              <a:cs typeface="Arial"/>
              <a:sym typeface="Arial"/>
            </a:endParaRPr>
          </a:p>
          <a:p>
            <a:pPr indent="0" lvl="0" marL="0" marR="0" rtl="0" algn="ctr">
              <a:lnSpc>
                <a:spcPct val="100000"/>
              </a:lnSpc>
              <a:spcBef>
                <a:spcPts val="15"/>
              </a:spcBef>
              <a:spcAft>
                <a:spcPts val="0"/>
              </a:spcAft>
              <a:buNone/>
            </a:pPr>
            <a:r>
              <a:rPr lang="en-US" sz="1800">
                <a:solidFill>
                  <a:schemeClr val="dk1"/>
                </a:solidFill>
                <a:latin typeface="MS PGothic"/>
                <a:ea typeface="MS PGothic"/>
                <a:cs typeface="MS PGothic"/>
                <a:sym typeface="MS PGothic"/>
              </a:rPr>
              <a:t>信憑性</a:t>
            </a:r>
            <a:endParaRPr sz="1800">
              <a:solidFill>
                <a:schemeClr val="dk1"/>
              </a:solidFill>
              <a:latin typeface="MS PGothic"/>
              <a:ea typeface="MS PGothic"/>
              <a:cs typeface="MS PGothic"/>
              <a:sym typeface="MS PGothic"/>
            </a:endParaRPr>
          </a:p>
        </p:txBody>
      </p:sp>
      <p:grpSp>
        <p:nvGrpSpPr>
          <p:cNvPr id="120" name="Google Shape;120;ge60089f1f8_8_54"/>
          <p:cNvGrpSpPr/>
          <p:nvPr/>
        </p:nvGrpSpPr>
        <p:grpSpPr>
          <a:xfrm>
            <a:off x="5052821" y="4676394"/>
            <a:ext cx="2110740" cy="739139"/>
            <a:chOff x="5052821" y="4676394"/>
            <a:chExt cx="2110740" cy="739139"/>
          </a:xfrm>
        </p:grpSpPr>
        <p:sp>
          <p:nvSpPr>
            <p:cNvPr id="121" name="Google Shape;121;ge60089f1f8_8_54"/>
            <p:cNvSpPr/>
            <p:nvPr/>
          </p:nvSpPr>
          <p:spPr>
            <a:xfrm>
              <a:off x="5052821" y="4676394"/>
              <a:ext cx="2110740" cy="739139"/>
            </a:xfrm>
            <a:custGeom>
              <a:rect b="b" l="l" r="r" t="t"/>
              <a:pathLst>
                <a:path extrusionOk="0" h="739139" w="2110740">
                  <a:moveTo>
                    <a:pt x="1987550" y="0"/>
                  </a:moveTo>
                  <a:lnTo>
                    <a:pt x="123189" y="0"/>
                  </a:lnTo>
                  <a:lnTo>
                    <a:pt x="75223" y="9675"/>
                  </a:lnTo>
                  <a:lnTo>
                    <a:pt x="36067" y="36067"/>
                  </a:lnTo>
                  <a:lnTo>
                    <a:pt x="9675" y="75223"/>
                  </a:lnTo>
                  <a:lnTo>
                    <a:pt x="0" y="123189"/>
                  </a:lnTo>
                  <a:lnTo>
                    <a:pt x="0" y="615949"/>
                  </a:lnTo>
                  <a:lnTo>
                    <a:pt x="9675" y="663916"/>
                  </a:lnTo>
                  <a:lnTo>
                    <a:pt x="36067" y="703071"/>
                  </a:lnTo>
                  <a:lnTo>
                    <a:pt x="75223" y="729464"/>
                  </a:lnTo>
                  <a:lnTo>
                    <a:pt x="123189" y="739139"/>
                  </a:lnTo>
                  <a:lnTo>
                    <a:pt x="1987550" y="739139"/>
                  </a:lnTo>
                  <a:lnTo>
                    <a:pt x="2035516" y="729464"/>
                  </a:lnTo>
                  <a:lnTo>
                    <a:pt x="2074671" y="703071"/>
                  </a:lnTo>
                  <a:lnTo>
                    <a:pt x="2101064" y="663916"/>
                  </a:lnTo>
                  <a:lnTo>
                    <a:pt x="2110739" y="615949"/>
                  </a:lnTo>
                  <a:lnTo>
                    <a:pt x="2110739" y="123189"/>
                  </a:lnTo>
                  <a:lnTo>
                    <a:pt x="2101064" y="75223"/>
                  </a:lnTo>
                  <a:lnTo>
                    <a:pt x="2074672" y="36067"/>
                  </a:lnTo>
                  <a:lnTo>
                    <a:pt x="2035516" y="9675"/>
                  </a:lnTo>
                  <a:lnTo>
                    <a:pt x="1987550" y="0"/>
                  </a:lnTo>
                  <a:close/>
                </a:path>
              </a:pathLst>
            </a:custGeom>
            <a:solidFill>
              <a:srgbClr val="BDCCD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ge60089f1f8_8_54"/>
            <p:cNvSpPr/>
            <p:nvPr/>
          </p:nvSpPr>
          <p:spPr>
            <a:xfrm>
              <a:off x="5052821" y="4676394"/>
              <a:ext cx="2110740" cy="739139"/>
            </a:xfrm>
            <a:custGeom>
              <a:rect b="b" l="l" r="r" t="t"/>
              <a:pathLst>
                <a:path extrusionOk="0" h="739139" w="2110740">
                  <a:moveTo>
                    <a:pt x="0" y="123189"/>
                  </a:moveTo>
                  <a:lnTo>
                    <a:pt x="9675" y="75223"/>
                  </a:lnTo>
                  <a:lnTo>
                    <a:pt x="36067" y="36067"/>
                  </a:lnTo>
                  <a:lnTo>
                    <a:pt x="75223" y="9675"/>
                  </a:lnTo>
                  <a:lnTo>
                    <a:pt x="123189" y="0"/>
                  </a:lnTo>
                  <a:lnTo>
                    <a:pt x="1987550" y="0"/>
                  </a:lnTo>
                  <a:lnTo>
                    <a:pt x="2035516" y="9675"/>
                  </a:lnTo>
                  <a:lnTo>
                    <a:pt x="2074672" y="36067"/>
                  </a:lnTo>
                  <a:lnTo>
                    <a:pt x="2101064" y="75223"/>
                  </a:lnTo>
                  <a:lnTo>
                    <a:pt x="2110739" y="123189"/>
                  </a:lnTo>
                  <a:lnTo>
                    <a:pt x="2110739" y="615949"/>
                  </a:lnTo>
                  <a:lnTo>
                    <a:pt x="2101064" y="663916"/>
                  </a:lnTo>
                  <a:lnTo>
                    <a:pt x="2074671" y="703071"/>
                  </a:lnTo>
                  <a:lnTo>
                    <a:pt x="2035516" y="729464"/>
                  </a:lnTo>
                  <a:lnTo>
                    <a:pt x="1987550" y="739139"/>
                  </a:lnTo>
                  <a:lnTo>
                    <a:pt x="123189" y="739139"/>
                  </a:lnTo>
                  <a:lnTo>
                    <a:pt x="75223" y="729464"/>
                  </a:lnTo>
                  <a:lnTo>
                    <a:pt x="36067" y="703071"/>
                  </a:lnTo>
                  <a:lnTo>
                    <a:pt x="9675" y="663916"/>
                  </a:lnTo>
                  <a:lnTo>
                    <a:pt x="0" y="615949"/>
                  </a:lnTo>
                  <a:lnTo>
                    <a:pt x="0" y="123189"/>
                  </a:lnTo>
                  <a:close/>
                </a:path>
              </a:pathLst>
            </a:custGeom>
            <a:noFill/>
            <a:ln cap="flat" cmpd="sng" w="25900">
              <a:solidFill>
                <a:srgbClr val="422C2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23" name="Google Shape;123;ge60089f1f8_8_54"/>
          <p:cNvSpPr txBox="1"/>
          <p:nvPr/>
        </p:nvSpPr>
        <p:spPr>
          <a:xfrm>
            <a:off x="5530088" y="4753178"/>
            <a:ext cx="1158300" cy="5688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None/>
            </a:pPr>
            <a:r>
              <a:rPr lang="en-US" sz="1800">
                <a:solidFill>
                  <a:schemeClr val="dk1"/>
                </a:solidFill>
                <a:latin typeface="Arial"/>
                <a:ea typeface="Arial"/>
                <a:cs typeface="Arial"/>
                <a:sym typeface="Arial"/>
              </a:rPr>
              <a:t>VELOCITY</a:t>
            </a:r>
            <a:endParaRPr sz="1800">
              <a:solidFill>
                <a:schemeClr val="dk1"/>
              </a:solidFill>
              <a:latin typeface="Arial"/>
              <a:ea typeface="Arial"/>
              <a:cs typeface="Arial"/>
              <a:sym typeface="Arial"/>
            </a:endParaRPr>
          </a:p>
          <a:p>
            <a:pPr indent="0" lvl="0" marL="0" marR="0" rtl="0" algn="ctr">
              <a:lnSpc>
                <a:spcPct val="100000"/>
              </a:lnSpc>
              <a:spcBef>
                <a:spcPts val="15"/>
              </a:spcBef>
              <a:spcAft>
                <a:spcPts val="0"/>
              </a:spcAft>
              <a:buNone/>
            </a:pPr>
            <a:r>
              <a:rPr lang="en-US" sz="1800">
                <a:solidFill>
                  <a:schemeClr val="dk1"/>
                </a:solidFill>
                <a:latin typeface="MS PGothic"/>
                <a:ea typeface="MS PGothic"/>
                <a:cs typeface="MS PGothic"/>
                <a:sym typeface="MS PGothic"/>
              </a:rPr>
              <a:t>速さ</a:t>
            </a:r>
            <a:endParaRPr sz="1800">
              <a:solidFill>
                <a:schemeClr val="dk1"/>
              </a:solidFill>
              <a:latin typeface="MS PGothic"/>
              <a:ea typeface="MS PGothic"/>
              <a:cs typeface="MS PGothic"/>
              <a:sym typeface="MS PGothic"/>
            </a:endParaRPr>
          </a:p>
        </p:txBody>
      </p:sp>
      <p:sp>
        <p:nvSpPr>
          <p:cNvPr id="124" name="Google Shape;124;ge60089f1f8_8_54"/>
          <p:cNvSpPr txBox="1"/>
          <p:nvPr/>
        </p:nvSpPr>
        <p:spPr>
          <a:xfrm>
            <a:off x="4061840" y="3624834"/>
            <a:ext cx="1033200" cy="443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800">
                <a:solidFill>
                  <a:schemeClr val="dk1"/>
                </a:solidFill>
                <a:latin typeface="Arial"/>
                <a:ea typeface="Arial"/>
                <a:cs typeface="Arial"/>
                <a:sym typeface="Arial"/>
              </a:rPr>
              <a:t>Five V</a:t>
            </a:r>
            <a:endParaRPr sz="2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e5df5d538a_0_10"/>
          <p:cNvSpPr txBox="1"/>
          <p:nvPr>
            <p:ph type="title"/>
          </p:nvPr>
        </p:nvSpPr>
        <p:spPr>
          <a:xfrm>
            <a:off x="457200" y="1334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2680"/>
              <a:t>Why do you need big data to solve problems? </a:t>
            </a:r>
            <a:endParaRPr sz="2680"/>
          </a:p>
          <a:p>
            <a:pPr indent="0" lvl="0" marL="0" rtl="0" algn="ctr">
              <a:spcBef>
                <a:spcPts val="0"/>
              </a:spcBef>
              <a:spcAft>
                <a:spcPts val="0"/>
              </a:spcAft>
              <a:buSzPts val="990"/>
              <a:buNone/>
            </a:pPr>
            <a:r>
              <a:rPr lang="en-US" sz="2680"/>
              <a:t>(</a:t>
            </a:r>
            <a:r>
              <a:rPr lang="en-US" sz="2680"/>
              <a:t>社会の問題を解決するために、なぜビッグデータが必要か</a:t>
            </a:r>
            <a:r>
              <a:rPr lang="en-US" sz="2680"/>
              <a:t>)</a:t>
            </a:r>
            <a:endParaRPr sz="2680"/>
          </a:p>
        </p:txBody>
      </p:sp>
      <p:pic>
        <p:nvPicPr>
          <p:cNvPr id="130" name="Google Shape;130;ge5df5d538a_0_10"/>
          <p:cNvPicPr preferRelativeResize="0"/>
          <p:nvPr/>
        </p:nvPicPr>
        <p:blipFill>
          <a:blip r:embed="rId3">
            <a:alphaModFix/>
          </a:blip>
          <a:stretch>
            <a:fillRect/>
          </a:stretch>
        </p:blipFill>
        <p:spPr>
          <a:xfrm>
            <a:off x="187775" y="1276498"/>
            <a:ext cx="3662200" cy="1568400"/>
          </a:xfrm>
          <a:prstGeom prst="rect">
            <a:avLst/>
          </a:prstGeom>
          <a:noFill/>
          <a:ln>
            <a:noFill/>
          </a:ln>
        </p:spPr>
      </p:pic>
      <p:pic>
        <p:nvPicPr>
          <p:cNvPr id="131" name="Google Shape;131;ge5df5d538a_0_10"/>
          <p:cNvPicPr preferRelativeResize="0"/>
          <p:nvPr/>
        </p:nvPicPr>
        <p:blipFill>
          <a:blip r:embed="rId4">
            <a:alphaModFix/>
          </a:blip>
          <a:stretch>
            <a:fillRect/>
          </a:stretch>
        </p:blipFill>
        <p:spPr>
          <a:xfrm>
            <a:off x="4815875" y="2608037"/>
            <a:ext cx="3261350" cy="2139825"/>
          </a:xfrm>
          <a:prstGeom prst="rect">
            <a:avLst/>
          </a:prstGeom>
          <a:noFill/>
          <a:ln>
            <a:noFill/>
          </a:ln>
        </p:spPr>
      </p:pic>
      <p:sp>
        <p:nvSpPr>
          <p:cNvPr id="132" name="Google Shape;132;ge5df5d538a_0_10"/>
          <p:cNvSpPr txBox="1"/>
          <p:nvPr/>
        </p:nvSpPr>
        <p:spPr>
          <a:xfrm>
            <a:off x="4024500" y="1612638"/>
            <a:ext cx="4480500" cy="861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US" sz="2200">
                <a:latin typeface="Open Sans"/>
                <a:ea typeface="Open Sans"/>
                <a:cs typeface="Open Sans"/>
                <a:sym typeface="Open Sans"/>
              </a:rPr>
              <a:t>-Solve problems on a larger scale</a:t>
            </a:r>
            <a:endParaRPr sz="2200">
              <a:latin typeface="Open Sans"/>
              <a:ea typeface="Open Sans"/>
              <a:cs typeface="Open Sans"/>
              <a:sym typeface="Open Sans"/>
            </a:endParaRPr>
          </a:p>
        </p:txBody>
      </p:sp>
      <p:pic>
        <p:nvPicPr>
          <p:cNvPr id="133" name="Google Shape;133;ge5df5d538a_0_10"/>
          <p:cNvPicPr preferRelativeResize="0"/>
          <p:nvPr/>
        </p:nvPicPr>
        <p:blipFill>
          <a:blip r:embed="rId5">
            <a:alphaModFix/>
          </a:blip>
          <a:stretch>
            <a:fillRect/>
          </a:stretch>
        </p:blipFill>
        <p:spPr>
          <a:xfrm>
            <a:off x="290638" y="3930275"/>
            <a:ext cx="3813072" cy="2139825"/>
          </a:xfrm>
          <a:prstGeom prst="rect">
            <a:avLst/>
          </a:prstGeom>
          <a:noFill/>
          <a:ln>
            <a:noFill/>
          </a:ln>
        </p:spPr>
      </p:pic>
      <p:sp>
        <p:nvSpPr>
          <p:cNvPr id="134" name="Google Shape;134;ge5df5d538a_0_10"/>
          <p:cNvSpPr txBox="1"/>
          <p:nvPr/>
        </p:nvSpPr>
        <p:spPr>
          <a:xfrm>
            <a:off x="187775" y="2987375"/>
            <a:ext cx="4263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Open Sans"/>
                <a:ea typeface="Open Sans"/>
                <a:cs typeface="Open Sans"/>
                <a:sym typeface="Open Sans"/>
              </a:rPr>
              <a:t>-Tailor solutions to fit many problems</a:t>
            </a:r>
            <a:endParaRPr sz="2200">
              <a:latin typeface="Open Sans"/>
              <a:ea typeface="Open Sans"/>
              <a:cs typeface="Open Sans"/>
              <a:sym typeface="Open Sans"/>
            </a:endParaRPr>
          </a:p>
        </p:txBody>
      </p:sp>
      <p:sp>
        <p:nvSpPr>
          <p:cNvPr id="135" name="Google Shape;135;ge5df5d538a_0_10"/>
          <p:cNvSpPr txBox="1"/>
          <p:nvPr/>
        </p:nvSpPr>
        <p:spPr>
          <a:xfrm>
            <a:off x="4572000" y="5199400"/>
            <a:ext cx="3933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Open Sans"/>
                <a:ea typeface="Open Sans"/>
                <a:cs typeface="Open Sans"/>
                <a:sym typeface="Open Sans"/>
              </a:rPr>
              <a:t>-Future developments would be slowed </a:t>
            </a:r>
            <a:r>
              <a:rPr lang="en-US" sz="2200">
                <a:latin typeface="Open Sans"/>
                <a:ea typeface="Open Sans"/>
                <a:cs typeface="Open Sans"/>
                <a:sym typeface="Open Sans"/>
              </a:rPr>
              <a:t>down</a:t>
            </a:r>
            <a:r>
              <a:rPr lang="en-US" sz="2200">
                <a:latin typeface="Open Sans"/>
                <a:ea typeface="Open Sans"/>
                <a:cs typeface="Open Sans"/>
                <a:sym typeface="Open Sans"/>
              </a:rPr>
              <a:t> without it</a:t>
            </a:r>
            <a:endParaRPr sz="2200">
              <a:latin typeface="Open Sans"/>
              <a:ea typeface="Open Sans"/>
              <a:cs typeface="Open Sans"/>
              <a:sym typeface="Open Sans"/>
            </a:endParaRPr>
          </a:p>
        </p:txBody>
      </p:sp>
      <p:sp>
        <p:nvSpPr>
          <p:cNvPr id="136" name="Google Shape;136;ge5df5d538a_0_10"/>
          <p:cNvSpPr txBox="1"/>
          <p:nvPr/>
        </p:nvSpPr>
        <p:spPr>
          <a:xfrm>
            <a:off x="597050" y="6341625"/>
            <a:ext cx="6809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Open Sans"/>
                <a:ea typeface="Open Sans"/>
                <a:cs typeface="Open Sans"/>
                <a:sym typeface="Open Sans"/>
              </a:rPr>
              <a:t>tailor solution=解決策を導く　　slowed down=減速した</a:t>
            </a:r>
            <a:endParaRPr sz="17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e60089f1f8_8_262"/>
          <p:cNvSpPr txBox="1"/>
          <p:nvPr>
            <p:ph type="ctrTitle"/>
          </p:nvPr>
        </p:nvSpPr>
        <p:spPr>
          <a:xfrm>
            <a:off x="1417950" y="1968525"/>
            <a:ext cx="6308100" cy="204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84615"/>
              <a:buFont typeface="Arial"/>
              <a:buNone/>
            </a:pPr>
            <a:r>
              <a:rPr lang="en-US"/>
              <a:t>Big Data &amp; Medicine</a:t>
            </a:r>
            <a:endParaRPr/>
          </a:p>
          <a:p>
            <a:pPr indent="0" lvl="0" marL="0" rtl="0" algn="ctr">
              <a:spcBef>
                <a:spcPts val="0"/>
              </a:spcBef>
              <a:spcAft>
                <a:spcPts val="0"/>
              </a:spcAft>
              <a:buClr>
                <a:schemeClr val="dk1"/>
              </a:buClr>
              <a:buSzPct val="84615"/>
              <a:buFont typeface="Arial"/>
              <a:buNone/>
            </a:pPr>
            <a:r>
              <a:rPr lang="en-US"/>
              <a:t>(</a:t>
            </a:r>
            <a:r>
              <a:rPr lang="en-US"/>
              <a:t>ビッグデータと医学</a:t>
            </a:r>
            <a:r>
              <a:rPr lang="en-US"/>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e60089f1f8_8_257"/>
          <p:cNvSpPr txBox="1"/>
          <p:nvPr>
            <p:ph type="title"/>
          </p:nvPr>
        </p:nvSpPr>
        <p:spPr>
          <a:xfrm>
            <a:off x="457200" y="12138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Data </a:t>
            </a:r>
            <a:r>
              <a:rPr lang="en-US"/>
              <a:t>and Medicine - Before Computers (</a:t>
            </a:r>
            <a:r>
              <a:rPr lang="en-US"/>
              <a:t>データと医学</a:t>
            </a:r>
            <a:r>
              <a:rPr lang="en-US"/>
              <a:t>)</a:t>
            </a:r>
            <a:endParaRPr/>
          </a:p>
        </p:txBody>
      </p:sp>
      <p:pic>
        <p:nvPicPr>
          <p:cNvPr id="147" name="Google Shape;147;ge60089f1f8_8_257"/>
          <p:cNvPicPr preferRelativeResize="0"/>
          <p:nvPr/>
        </p:nvPicPr>
        <p:blipFill>
          <a:blip r:embed="rId3">
            <a:alphaModFix/>
          </a:blip>
          <a:stretch>
            <a:fillRect/>
          </a:stretch>
        </p:blipFill>
        <p:spPr>
          <a:xfrm>
            <a:off x="1713825" y="2064800"/>
            <a:ext cx="5221075" cy="3863600"/>
          </a:xfrm>
          <a:prstGeom prst="rect">
            <a:avLst/>
          </a:prstGeom>
          <a:noFill/>
          <a:ln>
            <a:noFill/>
          </a:ln>
        </p:spPr>
      </p:pic>
      <p:sp>
        <p:nvSpPr>
          <p:cNvPr id="148" name="Google Shape;148;ge60089f1f8_8_257"/>
          <p:cNvSpPr txBox="1"/>
          <p:nvPr/>
        </p:nvSpPr>
        <p:spPr>
          <a:xfrm>
            <a:off x="632600" y="1264400"/>
            <a:ext cx="8382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Open Sans"/>
                <a:ea typeface="Open Sans"/>
                <a:cs typeface="Open Sans"/>
                <a:sym typeface="Open Sans"/>
              </a:rPr>
              <a:t>Edward Jenner made the first vaccine by using data from dairy maids.</a:t>
            </a:r>
            <a:endParaRPr sz="2000">
              <a:latin typeface="Open Sans"/>
              <a:ea typeface="Open Sans"/>
              <a:cs typeface="Open Sans"/>
              <a:sym typeface="Open Sans"/>
            </a:endParaRPr>
          </a:p>
          <a:p>
            <a:pPr indent="0" lvl="0" marL="0" rtl="0" algn="l">
              <a:spcBef>
                <a:spcPts val="0"/>
              </a:spcBef>
              <a:spcAft>
                <a:spcPts val="0"/>
              </a:spcAft>
              <a:buNone/>
            </a:pPr>
            <a:r>
              <a:rPr lang="en-US" sz="2000">
                <a:latin typeface="Open Sans"/>
                <a:ea typeface="Open Sans"/>
                <a:cs typeface="Open Sans"/>
                <a:sym typeface="Open Sans"/>
              </a:rPr>
              <a:t>Vaccine was developed by doing so.</a:t>
            </a:r>
            <a:endParaRPr sz="2000">
              <a:latin typeface="Open Sans"/>
              <a:ea typeface="Open Sans"/>
              <a:cs typeface="Open Sans"/>
              <a:sym typeface="Open Sans"/>
            </a:endParaRPr>
          </a:p>
        </p:txBody>
      </p:sp>
      <p:sp>
        <p:nvSpPr>
          <p:cNvPr id="149" name="Google Shape;149;ge60089f1f8_8_257"/>
          <p:cNvSpPr txBox="1"/>
          <p:nvPr/>
        </p:nvSpPr>
        <p:spPr>
          <a:xfrm>
            <a:off x="885650" y="5928400"/>
            <a:ext cx="2988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Open Sans"/>
                <a:ea typeface="Open Sans"/>
                <a:cs typeface="Open Sans"/>
                <a:sym typeface="Open Sans"/>
              </a:rPr>
              <a:t>Cow = </a:t>
            </a:r>
            <a:r>
              <a:rPr lang="en-US" sz="2000">
                <a:solidFill>
                  <a:schemeClr val="dk1"/>
                </a:solidFill>
                <a:latin typeface="Open Sans"/>
                <a:ea typeface="Open Sans"/>
                <a:cs typeface="Open Sans"/>
                <a:sym typeface="Open Sans"/>
              </a:rPr>
              <a:t>Vacca </a:t>
            </a:r>
            <a:r>
              <a:rPr lang="en-US" sz="2000">
                <a:latin typeface="Open Sans"/>
                <a:ea typeface="Open Sans"/>
                <a:cs typeface="Open Sans"/>
                <a:sym typeface="Open Sans"/>
              </a:rPr>
              <a:t>(in latin)</a:t>
            </a:r>
            <a:endParaRPr sz="2000">
              <a:latin typeface="Open Sans"/>
              <a:ea typeface="Open Sans"/>
              <a:cs typeface="Open Sans"/>
              <a:sym typeface="Open Sans"/>
            </a:endParaRPr>
          </a:p>
        </p:txBody>
      </p:sp>
      <p:pic>
        <p:nvPicPr>
          <p:cNvPr id="150" name="Google Shape;150;ge60089f1f8_8_257"/>
          <p:cNvPicPr preferRelativeResize="0"/>
          <p:nvPr/>
        </p:nvPicPr>
        <p:blipFill>
          <a:blip r:embed="rId4">
            <a:alphaModFix/>
          </a:blip>
          <a:stretch>
            <a:fillRect/>
          </a:stretch>
        </p:blipFill>
        <p:spPr>
          <a:xfrm>
            <a:off x="4953775" y="2050250"/>
            <a:ext cx="3173975" cy="137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grpSp>
        <p:nvGrpSpPr>
          <p:cNvPr id="155" name="Google Shape;155;ge60089f1f8_8_114"/>
          <p:cNvGrpSpPr/>
          <p:nvPr/>
        </p:nvGrpSpPr>
        <p:grpSpPr>
          <a:xfrm>
            <a:off x="455736" y="1727185"/>
            <a:ext cx="1155700" cy="1651000"/>
            <a:chOff x="457961" y="1602485"/>
            <a:chExt cx="1155700" cy="1651000"/>
          </a:xfrm>
        </p:grpSpPr>
        <p:sp>
          <p:nvSpPr>
            <p:cNvPr id="156" name="Google Shape;156;ge60089f1f8_8_114"/>
            <p:cNvSpPr/>
            <p:nvPr/>
          </p:nvSpPr>
          <p:spPr>
            <a:xfrm>
              <a:off x="457961" y="1602485"/>
              <a:ext cx="1155700" cy="1651000"/>
            </a:xfrm>
            <a:custGeom>
              <a:rect b="b" l="l" r="r" t="t"/>
              <a:pathLst>
                <a:path extrusionOk="0" h="1651000" w="1155700">
                  <a:moveTo>
                    <a:pt x="1155192" y="0"/>
                  </a:moveTo>
                  <a:lnTo>
                    <a:pt x="577596" y="577596"/>
                  </a:lnTo>
                  <a:lnTo>
                    <a:pt x="0" y="0"/>
                  </a:lnTo>
                  <a:lnTo>
                    <a:pt x="0" y="1072896"/>
                  </a:lnTo>
                  <a:lnTo>
                    <a:pt x="577596" y="1650491"/>
                  </a:lnTo>
                  <a:lnTo>
                    <a:pt x="1155192" y="1072896"/>
                  </a:lnTo>
                  <a:lnTo>
                    <a:pt x="1155192" y="0"/>
                  </a:lnTo>
                  <a:close/>
                </a:path>
              </a:pathLst>
            </a:custGeom>
            <a:solidFill>
              <a:srgbClr val="0D0D0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ge60089f1f8_8_114"/>
            <p:cNvSpPr/>
            <p:nvPr/>
          </p:nvSpPr>
          <p:spPr>
            <a:xfrm>
              <a:off x="457961" y="1602485"/>
              <a:ext cx="1155700" cy="1651000"/>
            </a:xfrm>
            <a:custGeom>
              <a:rect b="b" l="l" r="r" t="t"/>
              <a:pathLst>
                <a:path extrusionOk="0" h="1651000" w="1155700">
                  <a:moveTo>
                    <a:pt x="1155192" y="0"/>
                  </a:moveTo>
                  <a:lnTo>
                    <a:pt x="1155192" y="1072896"/>
                  </a:lnTo>
                  <a:lnTo>
                    <a:pt x="577596" y="1650491"/>
                  </a:lnTo>
                  <a:lnTo>
                    <a:pt x="0" y="1072896"/>
                  </a:lnTo>
                  <a:lnTo>
                    <a:pt x="0" y="0"/>
                  </a:lnTo>
                  <a:lnTo>
                    <a:pt x="577596" y="577596"/>
                  </a:lnTo>
                  <a:lnTo>
                    <a:pt x="1155192" y="0"/>
                  </a:lnTo>
                  <a:close/>
                </a:path>
              </a:pathLst>
            </a:custGeom>
            <a:noFill/>
            <a:ln cap="flat" cmpd="sng" w="25900">
              <a:solidFill>
                <a:srgbClr val="5D403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58" name="Google Shape;158;ge60089f1f8_8_114"/>
          <p:cNvSpPr txBox="1"/>
          <p:nvPr/>
        </p:nvSpPr>
        <p:spPr>
          <a:xfrm>
            <a:off x="703419" y="2354235"/>
            <a:ext cx="660300" cy="3969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500">
                <a:solidFill>
                  <a:srgbClr val="FFFFFF"/>
                </a:solidFill>
                <a:latin typeface="Arial"/>
                <a:ea typeface="Arial"/>
                <a:cs typeface="Arial"/>
                <a:sym typeface="Arial"/>
              </a:rPr>
              <a:t>Past</a:t>
            </a:r>
            <a:endParaRPr sz="2500">
              <a:solidFill>
                <a:schemeClr val="dk1"/>
              </a:solidFill>
              <a:latin typeface="Arial"/>
              <a:ea typeface="Arial"/>
              <a:cs typeface="Arial"/>
              <a:sym typeface="Arial"/>
            </a:endParaRPr>
          </a:p>
        </p:txBody>
      </p:sp>
      <p:grpSp>
        <p:nvGrpSpPr>
          <p:cNvPr id="159" name="Google Shape;159;ge60089f1f8_8_114"/>
          <p:cNvGrpSpPr/>
          <p:nvPr/>
        </p:nvGrpSpPr>
        <p:grpSpPr>
          <a:xfrm>
            <a:off x="1613154" y="1727185"/>
            <a:ext cx="4928870" cy="1073150"/>
            <a:chOff x="1613154" y="1602485"/>
            <a:chExt cx="4928870" cy="1073150"/>
          </a:xfrm>
        </p:grpSpPr>
        <p:sp>
          <p:nvSpPr>
            <p:cNvPr id="160" name="Google Shape;160;ge60089f1f8_8_114"/>
            <p:cNvSpPr/>
            <p:nvPr/>
          </p:nvSpPr>
          <p:spPr>
            <a:xfrm>
              <a:off x="1613154" y="1602485"/>
              <a:ext cx="4928870" cy="1073150"/>
            </a:xfrm>
            <a:custGeom>
              <a:rect b="b" l="l" r="r" t="t"/>
              <a:pathLst>
                <a:path extrusionOk="0" h="1073150" w="4928870">
                  <a:moveTo>
                    <a:pt x="4749800" y="0"/>
                  </a:moveTo>
                  <a:lnTo>
                    <a:pt x="0" y="0"/>
                  </a:lnTo>
                  <a:lnTo>
                    <a:pt x="0" y="1072896"/>
                  </a:lnTo>
                  <a:lnTo>
                    <a:pt x="4749800" y="1072896"/>
                  </a:lnTo>
                  <a:lnTo>
                    <a:pt x="4797353" y="1066511"/>
                  </a:lnTo>
                  <a:lnTo>
                    <a:pt x="4840073" y="1048493"/>
                  </a:lnTo>
                  <a:lnTo>
                    <a:pt x="4876260" y="1020540"/>
                  </a:lnTo>
                  <a:lnTo>
                    <a:pt x="4904213" y="984353"/>
                  </a:lnTo>
                  <a:lnTo>
                    <a:pt x="4922231" y="941633"/>
                  </a:lnTo>
                  <a:lnTo>
                    <a:pt x="4928616" y="894079"/>
                  </a:lnTo>
                  <a:lnTo>
                    <a:pt x="4928616" y="178815"/>
                  </a:lnTo>
                  <a:lnTo>
                    <a:pt x="4922231" y="131262"/>
                  </a:lnTo>
                  <a:lnTo>
                    <a:pt x="4904213" y="88542"/>
                  </a:lnTo>
                  <a:lnTo>
                    <a:pt x="4876260" y="52355"/>
                  </a:lnTo>
                  <a:lnTo>
                    <a:pt x="4840073" y="24402"/>
                  </a:lnTo>
                  <a:lnTo>
                    <a:pt x="4797353" y="6384"/>
                  </a:lnTo>
                  <a:lnTo>
                    <a:pt x="4749800" y="0"/>
                  </a:lnTo>
                  <a:close/>
                </a:path>
              </a:pathLst>
            </a:custGeom>
            <a:solidFill>
              <a:srgbClr val="FFFFFF">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ge60089f1f8_8_114"/>
            <p:cNvSpPr/>
            <p:nvPr/>
          </p:nvSpPr>
          <p:spPr>
            <a:xfrm>
              <a:off x="1613154" y="1602485"/>
              <a:ext cx="4928870" cy="1073150"/>
            </a:xfrm>
            <a:custGeom>
              <a:rect b="b" l="l" r="r" t="t"/>
              <a:pathLst>
                <a:path extrusionOk="0" h="1073150" w="4928870">
                  <a:moveTo>
                    <a:pt x="4928616" y="178815"/>
                  </a:moveTo>
                  <a:lnTo>
                    <a:pt x="4928616" y="894079"/>
                  </a:lnTo>
                  <a:lnTo>
                    <a:pt x="4922231" y="941633"/>
                  </a:lnTo>
                  <a:lnTo>
                    <a:pt x="4904213" y="984353"/>
                  </a:lnTo>
                  <a:lnTo>
                    <a:pt x="4876260" y="1020540"/>
                  </a:lnTo>
                  <a:lnTo>
                    <a:pt x="4840073" y="1048493"/>
                  </a:lnTo>
                  <a:lnTo>
                    <a:pt x="4797353" y="1066511"/>
                  </a:lnTo>
                  <a:lnTo>
                    <a:pt x="4749800" y="1072896"/>
                  </a:lnTo>
                  <a:lnTo>
                    <a:pt x="0" y="1072896"/>
                  </a:lnTo>
                  <a:lnTo>
                    <a:pt x="0" y="0"/>
                  </a:lnTo>
                  <a:lnTo>
                    <a:pt x="4749800" y="0"/>
                  </a:lnTo>
                  <a:lnTo>
                    <a:pt x="4797353" y="6384"/>
                  </a:lnTo>
                  <a:lnTo>
                    <a:pt x="4840073" y="24402"/>
                  </a:lnTo>
                  <a:lnTo>
                    <a:pt x="4876260" y="52355"/>
                  </a:lnTo>
                  <a:lnTo>
                    <a:pt x="4904213" y="88542"/>
                  </a:lnTo>
                  <a:lnTo>
                    <a:pt x="4922231" y="131262"/>
                  </a:lnTo>
                  <a:lnTo>
                    <a:pt x="4928616" y="178815"/>
                  </a:lnTo>
                  <a:close/>
                </a:path>
              </a:pathLst>
            </a:custGeom>
            <a:noFill/>
            <a:ln cap="flat" cmpd="sng" w="25900">
              <a:solidFill>
                <a:srgbClr val="5D403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2" name="Google Shape;162;ge60089f1f8_8_114"/>
          <p:cNvSpPr txBox="1"/>
          <p:nvPr/>
        </p:nvSpPr>
        <p:spPr>
          <a:xfrm>
            <a:off x="1827402" y="1799228"/>
            <a:ext cx="3271500" cy="1001100"/>
          </a:xfrm>
          <a:prstGeom prst="rect">
            <a:avLst/>
          </a:prstGeom>
          <a:noFill/>
          <a:ln>
            <a:noFill/>
          </a:ln>
        </p:spPr>
        <p:txBody>
          <a:bodyPr anchorCtr="0" anchor="t" bIns="0" lIns="0" spcFirstLastPara="1" rIns="0" wrap="square" tIns="13325">
            <a:spAutoFit/>
          </a:bodyPr>
          <a:lstStyle/>
          <a:p>
            <a:pPr indent="-287019" lvl="0" marL="299085" marR="0" rtl="0" algn="l">
              <a:lnSpc>
                <a:spcPct val="100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Symptom-based</a:t>
            </a:r>
            <a:endParaRPr sz="3200">
              <a:solidFill>
                <a:schemeClr val="dk1"/>
              </a:solidFill>
              <a:latin typeface="Arial"/>
              <a:ea typeface="Arial"/>
              <a:cs typeface="Arial"/>
              <a:sym typeface="Arial"/>
            </a:endParaRPr>
          </a:p>
          <a:p>
            <a:pPr indent="-287019" lvl="0" marL="299085" marR="0" rtl="0" algn="l">
              <a:lnSpc>
                <a:spcPct val="100000"/>
              </a:lnSpc>
              <a:spcBef>
                <a:spcPts val="20"/>
              </a:spcBef>
              <a:spcAft>
                <a:spcPts val="0"/>
              </a:spcAft>
              <a:buClr>
                <a:schemeClr val="dk1"/>
              </a:buClr>
              <a:buSzPts val="3200"/>
              <a:buFont typeface="Arial"/>
              <a:buChar char="•"/>
            </a:pPr>
            <a:r>
              <a:rPr lang="en-US" sz="3200">
                <a:solidFill>
                  <a:schemeClr val="dk1"/>
                </a:solidFill>
                <a:latin typeface="Arial"/>
                <a:ea typeface="Arial"/>
                <a:cs typeface="Arial"/>
                <a:sym typeface="Arial"/>
              </a:rPr>
              <a:t>Lot of failure</a:t>
            </a:r>
            <a:endParaRPr sz="3200">
              <a:solidFill>
                <a:schemeClr val="dk1"/>
              </a:solidFill>
              <a:latin typeface="Arial"/>
              <a:ea typeface="Arial"/>
              <a:cs typeface="Arial"/>
              <a:sym typeface="Arial"/>
            </a:endParaRPr>
          </a:p>
        </p:txBody>
      </p:sp>
      <p:grpSp>
        <p:nvGrpSpPr>
          <p:cNvPr id="163" name="Google Shape;163;ge60089f1f8_8_114"/>
          <p:cNvGrpSpPr/>
          <p:nvPr/>
        </p:nvGrpSpPr>
        <p:grpSpPr>
          <a:xfrm>
            <a:off x="457961" y="3129116"/>
            <a:ext cx="1155700" cy="1649095"/>
            <a:chOff x="457961" y="3059429"/>
            <a:chExt cx="1155700" cy="1649095"/>
          </a:xfrm>
        </p:grpSpPr>
        <p:sp>
          <p:nvSpPr>
            <p:cNvPr id="164" name="Google Shape;164;ge60089f1f8_8_114"/>
            <p:cNvSpPr/>
            <p:nvPr/>
          </p:nvSpPr>
          <p:spPr>
            <a:xfrm>
              <a:off x="457961" y="3059429"/>
              <a:ext cx="1155700" cy="1649095"/>
            </a:xfrm>
            <a:custGeom>
              <a:rect b="b" l="l" r="r" t="t"/>
              <a:pathLst>
                <a:path extrusionOk="0" h="1649095" w="1155700">
                  <a:moveTo>
                    <a:pt x="1155192" y="0"/>
                  </a:moveTo>
                  <a:lnTo>
                    <a:pt x="577596" y="577596"/>
                  </a:lnTo>
                  <a:lnTo>
                    <a:pt x="0" y="0"/>
                  </a:lnTo>
                  <a:lnTo>
                    <a:pt x="0" y="1071372"/>
                  </a:lnTo>
                  <a:lnTo>
                    <a:pt x="577596" y="1648968"/>
                  </a:lnTo>
                  <a:lnTo>
                    <a:pt x="1155192" y="1071372"/>
                  </a:lnTo>
                  <a:lnTo>
                    <a:pt x="1155192"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ge60089f1f8_8_114"/>
            <p:cNvSpPr/>
            <p:nvPr/>
          </p:nvSpPr>
          <p:spPr>
            <a:xfrm>
              <a:off x="457961" y="3059429"/>
              <a:ext cx="1155700" cy="1649095"/>
            </a:xfrm>
            <a:custGeom>
              <a:rect b="b" l="l" r="r" t="t"/>
              <a:pathLst>
                <a:path extrusionOk="0" h="1649095" w="1155700">
                  <a:moveTo>
                    <a:pt x="1155192" y="0"/>
                  </a:moveTo>
                  <a:lnTo>
                    <a:pt x="1155192" y="1071372"/>
                  </a:lnTo>
                  <a:lnTo>
                    <a:pt x="577596" y="1648968"/>
                  </a:lnTo>
                  <a:lnTo>
                    <a:pt x="0" y="1071372"/>
                  </a:lnTo>
                  <a:lnTo>
                    <a:pt x="0" y="0"/>
                  </a:lnTo>
                  <a:lnTo>
                    <a:pt x="577596" y="577596"/>
                  </a:lnTo>
                  <a:lnTo>
                    <a:pt x="1155192" y="0"/>
                  </a:lnTo>
                  <a:close/>
                </a:path>
              </a:pathLst>
            </a:custGeom>
            <a:noFill/>
            <a:ln cap="flat" cmpd="sng" w="25900">
              <a:solidFill>
                <a:srgbClr val="5D403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66" name="Google Shape;166;ge60089f1f8_8_114"/>
          <p:cNvSpPr txBox="1"/>
          <p:nvPr/>
        </p:nvSpPr>
        <p:spPr>
          <a:xfrm>
            <a:off x="476290" y="3748075"/>
            <a:ext cx="1119000" cy="3969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500">
                <a:solidFill>
                  <a:srgbClr val="FFFFFF"/>
                </a:solidFill>
                <a:latin typeface="Arial"/>
                <a:ea typeface="Arial"/>
                <a:cs typeface="Arial"/>
                <a:sym typeface="Arial"/>
              </a:rPr>
              <a:t>Present</a:t>
            </a:r>
            <a:endParaRPr sz="2500">
              <a:solidFill>
                <a:schemeClr val="dk1"/>
              </a:solidFill>
              <a:latin typeface="Arial"/>
              <a:ea typeface="Arial"/>
              <a:cs typeface="Arial"/>
              <a:sym typeface="Arial"/>
            </a:endParaRPr>
          </a:p>
        </p:txBody>
      </p:sp>
      <p:grpSp>
        <p:nvGrpSpPr>
          <p:cNvPr id="167" name="Google Shape;167;ge60089f1f8_8_114"/>
          <p:cNvGrpSpPr/>
          <p:nvPr/>
        </p:nvGrpSpPr>
        <p:grpSpPr>
          <a:xfrm>
            <a:off x="1613154" y="3121654"/>
            <a:ext cx="4928870" cy="1071879"/>
            <a:chOff x="1613154" y="3059429"/>
            <a:chExt cx="4928870" cy="1071879"/>
          </a:xfrm>
        </p:grpSpPr>
        <p:sp>
          <p:nvSpPr>
            <p:cNvPr id="168" name="Google Shape;168;ge60089f1f8_8_114"/>
            <p:cNvSpPr/>
            <p:nvPr/>
          </p:nvSpPr>
          <p:spPr>
            <a:xfrm>
              <a:off x="1613154" y="3059429"/>
              <a:ext cx="4928870" cy="1071879"/>
            </a:xfrm>
            <a:custGeom>
              <a:rect b="b" l="l" r="r" t="t"/>
              <a:pathLst>
                <a:path extrusionOk="0" h="1071879" w="4928870">
                  <a:moveTo>
                    <a:pt x="4750054" y="0"/>
                  </a:moveTo>
                  <a:lnTo>
                    <a:pt x="0" y="0"/>
                  </a:lnTo>
                  <a:lnTo>
                    <a:pt x="0" y="1071372"/>
                  </a:lnTo>
                  <a:lnTo>
                    <a:pt x="4750054" y="1071372"/>
                  </a:lnTo>
                  <a:lnTo>
                    <a:pt x="4797500" y="1064989"/>
                  </a:lnTo>
                  <a:lnTo>
                    <a:pt x="4840148" y="1046978"/>
                  </a:lnTo>
                  <a:lnTo>
                    <a:pt x="4876292" y="1019048"/>
                  </a:lnTo>
                  <a:lnTo>
                    <a:pt x="4904222" y="982904"/>
                  </a:lnTo>
                  <a:lnTo>
                    <a:pt x="4922233" y="940256"/>
                  </a:lnTo>
                  <a:lnTo>
                    <a:pt x="4928616" y="892810"/>
                  </a:lnTo>
                  <a:lnTo>
                    <a:pt x="4928616" y="178562"/>
                  </a:lnTo>
                  <a:lnTo>
                    <a:pt x="4922233" y="131115"/>
                  </a:lnTo>
                  <a:lnTo>
                    <a:pt x="4904222" y="88467"/>
                  </a:lnTo>
                  <a:lnTo>
                    <a:pt x="4876292" y="52323"/>
                  </a:lnTo>
                  <a:lnTo>
                    <a:pt x="4840148" y="24393"/>
                  </a:lnTo>
                  <a:lnTo>
                    <a:pt x="4797500" y="6382"/>
                  </a:lnTo>
                  <a:lnTo>
                    <a:pt x="4750054" y="0"/>
                  </a:lnTo>
                  <a:close/>
                </a:path>
              </a:pathLst>
            </a:custGeom>
            <a:solidFill>
              <a:srgbClr val="FFFFFF">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ge60089f1f8_8_114"/>
            <p:cNvSpPr/>
            <p:nvPr/>
          </p:nvSpPr>
          <p:spPr>
            <a:xfrm>
              <a:off x="1613154" y="3059429"/>
              <a:ext cx="4928870" cy="1071879"/>
            </a:xfrm>
            <a:custGeom>
              <a:rect b="b" l="l" r="r" t="t"/>
              <a:pathLst>
                <a:path extrusionOk="0" h="1071879" w="4928870">
                  <a:moveTo>
                    <a:pt x="4928616" y="178562"/>
                  </a:moveTo>
                  <a:lnTo>
                    <a:pt x="4928616" y="892810"/>
                  </a:lnTo>
                  <a:lnTo>
                    <a:pt x="4922233" y="940256"/>
                  </a:lnTo>
                  <a:lnTo>
                    <a:pt x="4904222" y="982904"/>
                  </a:lnTo>
                  <a:lnTo>
                    <a:pt x="4876292" y="1019048"/>
                  </a:lnTo>
                  <a:lnTo>
                    <a:pt x="4840148" y="1046978"/>
                  </a:lnTo>
                  <a:lnTo>
                    <a:pt x="4797500" y="1064989"/>
                  </a:lnTo>
                  <a:lnTo>
                    <a:pt x="4750054" y="1071372"/>
                  </a:lnTo>
                  <a:lnTo>
                    <a:pt x="0" y="1071372"/>
                  </a:lnTo>
                  <a:lnTo>
                    <a:pt x="0" y="0"/>
                  </a:lnTo>
                  <a:lnTo>
                    <a:pt x="4750054" y="0"/>
                  </a:lnTo>
                  <a:lnTo>
                    <a:pt x="4797500" y="6382"/>
                  </a:lnTo>
                  <a:lnTo>
                    <a:pt x="4840148" y="24393"/>
                  </a:lnTo>
                  <a:lnTo>
                    <a:pt x="4876292" y="52323"/>
                  </a:lnTo>
                  <a:lnTo>
                    <a:pt x="4904222" y="88467"/>
                  </a:lnTo>
                  <a:lnTo>
                    <a:pt x="4922233" y="131115"/>
                  </a:lnTo>
                  <a:lnTo>
                    <a:pt x="4928616" y="178562"/>
                  </a:lnTo>
                  <a:close/>
                </a:path>
              </a:pathLst>
            </a:custGeom>
            <a:noFill/>
            <a:ln cap="flat" cmpd="sng" w="25900">
              <a:solidFill>
                <a:srgbClr val="5D403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0" name="Google Shape;170;ge60089f1f8_8_114"/>
          <p:cNvSpPr txBox="1"/>
          <p:nvPr/>
        </p:nvSpPr>
        <p:spPr>
          <a:xfrm>
            <a:off x="1827402" y="3154879"/>
            <a:ext cx="3227100" cy="1001100"/>
          </a:xfrm>
          <a:prstGeom prst="rect">
            <a:avLst/>
          </a:prstGeom>
          <a:noFill/>
          <a:ln>
            <a:noFill/>
          </a:ln>
        </p:spPr>
        <p:txBody>
          <a:bodyPr anchorCtr="0" anchor="t" bIns="0" lIns="0" spcFirstLastPara="1" rIns="0" wrap="square" tIns="13325">
            <a:spAutoFit/>
          </a:bodyPr>
          <a:lstStyle/>
          <a:p>
            <a:pPr indent="-287019" lvl="0" marL="299085" marR="0" rtl="0" algn="l">
              <a:lnSpc>
                <a:spcPct val="100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Evidence-based</a:t>
            </a:r>
            <a:endParaRPr sz="3200">
              <a:solidFill>
                <a:schemeClr val="dk1"/>
              </a:solidFill>
              <a:latin typeface="Arial"/>
              <a:ea typeface="Arial"/>
              <a:cs typeface="Arial"/>
              <a:sym typeface="Arial"/>
            </a:endParaRPr>
          </a:p>
          <a:p>
            <a:pPr indent="-287019" lvl="0" marL="299085" marR="0" rtl="0" algn="l">
              <a:lnSpc>
                <a:spcPct val="100000"/>
              </a:lnSpc>
              <a:spcBef>
                <a:spcPts val="20"/>
              </a:spcBef>
              <a:spcAft>
                <a:spcPts val="0"/>
              </a:spcAft>
              <a:buClr>
                <a:schemeClr val="dk1"/>
              </a:buClr>
              <a:buSzPts val="3200"/>
              <a:buFont typeface="Arial"/>
              <a:buChar char="•"/>
            </a:pPr>
            <a:r>
              <a:rPr lang="en-US" sz="3200">
                <a:solidFill>
                  <a:schemeClr val="dk1"/>
                </a:solidFill>
                <a:latin typeface="Arial"/>
                <a:ea typeface="Arial"/>
                <a:cs typeface="Arial"/>
                <a:sym typeface="Arial"/>
              </a:rPr>
              <a:t>Big effect</a:t>
            </a:r>
            <a:endParaRPr sz="3200">
              <a:solidFill>
                <a:schemeClr val="dk1"/>
              </a:solidFill>
              <a:latin typeface="Arial"/>
              <a:ea typeface="Arial"/>
              <a:cs typeface="Arial"/>
              <a:sym typeface="Arial"/>
            </a:endParaRPr>
          </a:p>
        </p:txBody>
      </p:sp>
      <p:grpSp>
        <p:nvGrpSpPr>
          <p:cNvPr id="171" name="Google Shape;171;ge60089f1f8_8_114"/>
          <p:cNvGrpSpPr/>
          <p:nvPr/>
        </p:nvGrpSpPr>
        <p:grpSpPr>
          <a:xfrm>
            <a:off x="457961" y="4514850"/>
            <a:ext cx="1155700" cy="1651000"/>
            <a:chOff x="457961" y="4514850"/>
            <a:chExt cx="1155700" cy="1651000"/>
          </a:xfrm>
        </p:grpSpPr>
        <p:sp>
          <p:nvSpPr>
            <p:cNvPr id="172" name="Google Shape;172;ge60089f1f8_8_114"/>
            <p:cNvSpPr/>
            <p:nvPr/>
          </p:nvSpPr>
          <p:spPr>
            <a:xfrm>
              <a:off x="457961" y="4514850"/>
              <a:ext cx="1155700" cy="1651000"/>
            </a:xfrm>
            <a:custGeom>
              <a:rect b="b" l="l" r="r" t="t"/>
              <a:pathLst>
                <a:path extrusionOk="0" h="1651000" w="1155700">
                  <a:moveTo>
                    <a:pt x="1155192" y="0"/>
                  </a:moveTo>
                  <a:lnTo>
                    <a:pt x="577596" y="577595"/>
                  </a:lnTo>
                  <a:lnTo>
                    <a:pt x="0" y="0"/>
                  </a:lnTo>
                  <a:lnTo>
                    <a:pt x="0" y="1072896"/>
                  </a:lnTo>
                  <a:lnTo>
                    <a:pt x="577596" y="1650492"/>
                  </a:lnTo>
                  <a:lnTo>
                    <a:pt x="1155192" y="1072896"/>
                  </a:lnTo>
                  <a:lnTo>
                    <a:pt x="1155192"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ge60089f1f8_8_114"/>
            <p:cNvSpPr/>
            <p:nvPr/>
          </p:nvSpPr>
          <p:spPr>
            <a:xfrm>
              <a:off x="457961" y="4514850"/>
              <a:ext cx="1155700" cy="1651000"/>
            </a:xfrm>
            <a:custGeom>
              <a:rect b="b" l="l" r="r" t="t"/>
              <a:pathLst>
                <a:path extrusionOk="0" h="1651000" w="1155700">
                  <a:moveTo>
                    <a:pt x="1155192" y="0"/>
                  </a:moveTo>
                  <a:lnTo>
                    <a:pt x="1155192" y="1072896"/>
                  </a:lnTo>
                  <a:lnTo>
                    <a:pt x="577596" y="1650492"/>
                  </a:lnTo>
                  <a:lnTo>
                    <a:pt x="0" y="1072896"/>
                  </a:lnTo>
                  <a:lnTo>
                    <a:pt x="0" y="0"/>
                  </a:lnTo>
                  <a:lnTo>
                    <a:pt x="577596" y="577595"/>
                  </a:lnTo>
                  <a:lnTo>
                    <a:pt x="1155192" y="0"/>
                  </a:lnTo>
                  <a:close/>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4" name="Google Shape;174;ge60089f1f8_8_114"/>
          <p:cNvSpPr txBox="1"/>
          <p:nvPr/>
        </p:nvSpPr>
        <p:spPr>
          <a:xfrm>
            <a:off x="561832" y="5156200"/>
            <a:ext cx="943500" cy="3969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2500">
                <a:solidFill>
                  <a:srgbClr val="FFFFFF"/>
                </a:solidFill>
                <a:latin typeface="Arial"/>
                <a:ea typeface="Arial"/>
                <a:cs typeface="Arial"/>
                <a:sym typeface="Arial"/>
              </a:rPr>
              <a:t>Future</a:t>
            </a:r>
            <a:endParaRPr sz="2500">
              <a:solidFill>
                <a:schemeClr val="dk1"/>
              </a:solidFill>
              <a:latin typeface="Arial"/>
              <a:ea typeface="Arial"/>
              <a:cs typeface="Arial"/>
              <a:sym typeface="Arial"/>
            </a:endParaRPr>
          </a:p>
        </p:txBody>
      </p:sp>
      <p:grpSp>
        <p:nvGrpSpPr>
          <p:cNvPr id="175" name="Google Shape;175;ge60089f1f8_8_114"/>
          <p:cNvGrpSpPr/>
          <p:nvPr/>
        </p:nvGrpSpPr>
        <p:grpSpPr>
          <a:xfrm>
            <a:off x="1613153" y="4514850"/>
            <a:ext cx="4928870" cy="1073150"/>
            <a:chOff x="1613153" y="4514850"/>
            <a:chExt cx="4928870" cy="1073150"/>
          </a:xfrm>
        </p:grpSpPr>
        <p:sp>
          <p:nvSpPr>
            <p:cNvPr id="176" name="Google Shape;176;ge60089f1f8_8_114"/>
            <p:cNvSpPr/>
            <p:nvPr/>
          </p:nvSpPr>
          <p:spPr>
            <a:xfrm>
              <a:off x="1613153" y="4514850"/>
              <a:ext cx="4928870" cy="1073150"/>
            </a:xfrm>
            <a:custGeom>
              <a:rect b="b" l="l" r="r" t="t"/>
              <a:pathLst>
                <a:path extrusionOk="0" h="1073150" w="4928870">
                  <a:moveTo>
                    <a:pt x="4749800" y="0"/>
                  </a:moveTo>
                  <a:lnTo>
                    <a:pt x="0" y="0"/>
                  </a:lnTo>
                  <a:lnTo>
                    <a:pt x="0" y="1072896"/>
                  </a:lnTo>
                  <a:lnTo>
                    <a:pt x="4749800" y="1072896"/>
                  </a:lnTo>
                  <a:lnTo>
                    <a:pt x="4797353" y="1066511"/>
                  </a:lnTo>
                  <a:lnTo>
                    <a:pt x="4840073" y="1048493"/>
                  </a:lnTo>
                  <a:lnTo>
                    <a:pt x="4876260" y="1020540"/>
                  </a:lnTo>
                  <a:lnTo>
                    <a:pt x="4904213" y="984353"/>
                  </a:lnTo>
                  <a:lnTo>
                    <a:pt x="4922231" y="941633"/>
                  </a:lnTo>
                  <a:lnTo>
                    <a:pt x="4928616" y="894080"/>
                  </a:lnTo>
                  <a:lnTo>
                    <a:pt x="4928616" y="178816"/>
                  </a:lnTo>
                  <a:lnTo>
                    <a:pt x="4922231" y="131262"/>
                  </a:lnTo>
                  <a:lnTo>
                    <a:pt x="4904213" y="88542"/>
                  </a:lnTo>
                  <a:lnTo>
                    <a:pt x="4876260" y="52355"/>
                  </a:lnTo>
                  <a:lnTo>
                    <a:pt x="4840073" y="24402"/>
                  </a:lnTo>
                  <a:lnTo>
                    <a:pt x="4797353" y="6384"/>
                  </a:lnTo>
                  <a:lnTo>
                    <a:pt x="4749800" y="0"/>
                  </a:lnTo>
                  <a:close/>
                </a:path>
              </a:pathLst>
            </a:custGeom>
            <a:solidFill>
              <a:srgbClr val="FFFFFF">
                <a:alpha val="89800"/>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ge60089f1f8_8_114"/>
            <p:cNvSpPr/>
            <p:nvPr/>
          </p:nvSpPr>
          <p:spPr>
            <a:xfrm>
              <a:off x="1613153" y="4514850"/>
              <a:ext cx="4928870" cy="1073150"/>
            </a:xfrm>
            <a:custGeom>
              <a:rect b="b" l="l" r="r" t="t"/>
              <a:pathLst>
                <a:path extrusionOk="0" h="1073150" w="4928870">
                  <a:moveTo>
                    <a:pt x="4928616" y="178816"/>
                  </a:moveTo>
                  <a:lnTo>
                    <a:pt x="4928616" y="894080"/>
                  </a:lnTo>
                  <a:lnTo>
                    <a:pt x="4922231" y="941633"/>
                  </a:lnTo>
                  <a:lnTo>
                    <a:pt x="4904213" y="984353"/>
                  </a:lnTo>
                  <a:lnTo>
                    <a:pt x="4876260" y="1020540"/>
                  </a:lnTo>
                  <a:lnTo>
                    <a:pt x="4840073" y="1048493"/>
                  </a:lnTo>
                  <a:lnTo>
                    <a:pt x="4797353" y="1066511"/>
                  </a:lnTo>
                  <a:lnTo>
                    <a:pt x="4749800" y="1072896"/>
                  </a:lnTo>
                  <a:lnTo>
                    <a:pt x="0" y="1072896"/>
                  </a:lnTo>
                  <a:lnTo>
                    <a:pt x="0" y="0"/>
                  </a:lnTo>
                  <a:lnTo>
                    <a:pt x="4749800" y="0"/>
                  </a:lnTo>
                  <a:lnTo>
                    <a:pt x="4797353" y="6384"/>
                  </a:lnTo>
                  <a:lnTo>
                    <a:pt x="4840073" y="24402"/>
                  </a:lnTo>
                  <a:lnTo>
                    <a:pt x="4876260" y="52355"/>
                  </a:lnTo>
                  <a:lnTo>
                    <a:pt x="4904213" y="88542"/>
                  </a:lnTo>
                  <a:lnTo>
                    <a:pt x="4922231" y="131262"/>
                  </a:lnTo>
                  <a:lnTo>
                    <a:pt x="4928616" y="178816"/>
                  </a:lnTo>
                  <a:close/>
                </a:path>
              </a:pathLst>
            </a:custGeom>
            <a:noFill/>
            <a:ln cap="flat" cmpd="sng" w="25900">
              <a:solidFill>
                <a:srgbClr val="5D4037"/>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8" name="Google Shape;178;ge60089f1f8_8_114"/>
          <p:cNvSpPr txBox="1"/>
          <p:nvPr/>
        </p:nvSpPr>
        <p:spPr>
          <a:xfrm>
            <a:off x="1827402" y="4510532"/>
            <a:ext cx="2709000" cy="1001100"/>
          </a:xfrm>
          <a:prstGeom prst="rect">
            <a:avLst/>
          </a:prstGeom>
          <a:noFill/>
          <a:ln>
            <a:noFill/>
          </a:ln>
        </p:spPr>
        <p:txBody>
          <a:bodyPr anchorCtr="0" anchor="t" bIns="0" lIns="0" spcFirstLastPara="1" rIns="0" wrap="square" tIns="12700">
            <a:spAutoFit/>
          </a:bodyPr>
          <a:lstStyle/>
          <a:p>
            <a:pPr indent="-287019" lvl="0" marL="299085" marR="0" rtl="0" algn="l">
              <a:lnSpc>
                <a:spcPct val="100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Omics-based</a:t>
            </a:r>
            <a:endParaRPr sz="3200">
              <a:solidFill>
                <a:schemeClr val="dk1"/>
              </a:solidFill>
              <a:latin typeface="Arial"/>
              <a:ea typeface="Arial"/>
              <a:cs typeface="Arial"/>
              <a:sym typeface="Arial"/>
            </a:endParaRPr>
          </a:p>
          <a:p>
            <a:pPr indent="-287019" lvl="0" marL="299085" marR="0" rtl="0" algn="l">
              <a:lnSpc>
                <a:spcPct val="100000"/>
              </a:lnSpc>
              <a:spcBef>
                <a:spcPts val="25"/>
              </a:spcBef>
              <a:spcAft>
                <a:spcPts val="0"/>
              </a:spcAft>
              <a:buClr>
                <a:schemeClr val="dk1"/>
              </a:buClr>
              <a:buSzPts val="3200"/>
              <a:buFont typeface="Arial"/>
              <a:buChar char="•"/>
            </a:pPr>
            <a:r>
              <a:rPr lang="en-US" sz="3200">
                <a:solidFill>
                  <a:schemeClr val="dk1"/>
                </a:solidFill>
                <a:latin typeface="Arial"/>
                <a:ea typeface="Arial"/>
                <a:cs typeface="Arial"/>
                <a:sym typeface="Arial"/>
              </a:rPr>
              <a:t>Huge effect</a:t>
            </a:r>
            <a:endParaRPr sz="3200">
              <a:solidFill>
                <a:schemeClr val="dk1"/>
              </a:solidFill>
              <a:latin typeface="Arial"/>
              <a:ea typeface="Arial"/>
              <a:cs typeface="Arial"/>
              <a:sym typeface="Arial"/>
            </a:endParaRPr>
          </a:p>
        </p:txBody>
      </p:sp>
      <p:pic>
        <p:nvPicPr>
          <p:cNvPr id="179" name="Google Shape;179;ge60089f1f8_8_114"/>
          <p:cNvPicPr preferRelativeResize="0"/>
          <p:nvPr/>
        </p:nvPicPr>
        <p:blipFill rotWithShape="1">
          <a:blip r:embed="rId3">
            <a:alphaModFix/>
          </a:blip>
          <a:srcRect b="0" l="0" r="0" t="0"/>
          <a:stretch/>
        </p:blipFill>
        <p:spPr>
          <a:xfrm>
            <a:off x="6629400" y="1600200"/>
            <a:ext cx="2057400" cy="2162557"/>
          </a:xfrm>
          <a:prstGeom prst="rect">
            <a:avLst/>
          </a:prstGeom>
          <a:noFill/>
          <a:ln>
            <a:noFill/>
          </a:ln>
        </p:spPr>
      </p:pic>
      <p:sp>
        <p:nvSpPr>
          <p:cNvPr id="180" name="Google Shape;180;ge60089f1f8_8_114"/>
          <p:cNvSpPr txBox="1"/>
          <p:nvPr/>
        </p:nvSpPr>
        <p:spPr>
          <a:xfrm>
            <a:off x="6746240" y="3689044"/>
            <a:ext cx="1736100" cy="3213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2000">
                <a:solidFill>
                  <a:schemeClr val="dk1"/>
                </a:solidFill>
                <a:latin typeface="Arial"/>
                <a:ea typeface="Arial"/>
                <a:cs typeface="Arial"/>
                <a:sym typeface="Arial"/>
              </a:rPr>
              <a:t>Edward Jenner</a:t>
            </a:r>
            <a:endParaRPr sz="2000">
              <a:solidFill>
                <a:schemeClr val="dk1"/>
              </a:solidFill>
              <a:latin typeface="Arial"/>
              <a:ea typeface="Arial"/>
              <a:cs typeface="Arial"/>
              <a:sym typeface="Arial"/>
            </a:endParaRPr>
          </a:p>
        </p:txBody>
      </p:sp>
      <p:sp>
        <p:nvSpPr>
          <p:cNvPr id="181" name="Google Shape;181;ge60089f1f8_8_114"/>
          <p:cNvSpPr txBox="1"/>
          <p:nvPr/>
        </p:nvSpPr>
        <p:spPr>
          <a:xfrm>
            <a:off x="6629400" y="4266475"/>
            <a:ext cx="2304900" cy="1862400"/>
          </a:xfrm>
          <a:prstGeom prst="rect">
            <a:avLst/>
          </a:prstGeom>
          <a:noFill/>
          <a:ln cap="flat" cmpd="sng" w="25900">
            <a:solidFill>
              <a:srgbClr val="422C25"/>
            </a:solidFill>
            <a:prstDash val="solid"/>
            <a:round/>
            <a:headEnd len="sm" w="sm" type="none"/>
            <a:tailEnd len="sm" w="sm" type="none"/>
          </a:ln>
        </p:spPr>
        <p:txBody>
          <a:bodyPr anchorCtr="0" anchor="t" bIns="0" lIns="0" spcFirstLastPara="1" rIns="0" wrap="square" tIns="5075">
            <a:spAutoFit/>
          </a:bodyPr>
          <a:lstStyle/>
          <a:p>
            <a:pPr indent="0" lvl="0" marL="0" marR="0" rtl="0" algn="l">
              <a:lnSpc>
                <a:spcPct val="1000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0" lvl="0" marL="91440" marR="0" rtl="0" algn="l">
              <a:lnSpc>
                <a:spcPct val="100000"/>
              </a:lnSpc>
              <a:spcBef>
                <a:spcPts val="5"/>
              </a:spcBef>
              <a:spcAft>
                <a:spcPts val="0"/>
              </a:spcAft>
              <a:buNone/>
            </a:pPr>
            <a:r>
              <a:rPr lang="en-US" sz="2000">
                <a:solidFill>
                  <a:schemeClr val="dk1"/>
                </a:solidFill>
                <a:latin typeface="Arial"/>
                <a:ea typeface="Arial"/>
                <a:cs typeface="Arial"/>
                <a:sym typeface="Arial"/>
              </a:rPr>
              <a:t>Symptom = </a:t>
            </a:r>
            <a:r>
              <a:rPr lang="en-US" sz="2000">
                <a:solidFill>
                  <a:schemeClr val="dk1"/>
                </a:solidFill>
                <a:latin typeface="MS PGothic"/>
                <a:ea typeface="MS PGothic"/>
                <a:cs typeface="MS PGothic"/>
                <a:sym typeface="MS PGothic"/>
              </a:rPr>
              <a:t>症状</a:t>
            </a:r>
            <a:endParaRPr sz="2000">
              <a:solidFill>
                <a:schemeClr val="dk1"/>
              </a:solidFill>
              <a:latin typeface="MS PGothic"/>
              <a:ea typeface="MS PGothic"/>
              <a:cs typeface="MS PGothic"/>
              <a:sym typeface="MS PGothic"/>
            </a:endParaRPr>
          </a:p>
          <a:p>
            <a:pPr indent="0" lvl="0" marL="0" marR="0" rtl="0" algn="l">
              <a:lnSpc>
                <a:spcPct val="100000"/>
              </a:lnSpc>
              <a:spcBef>
                <a:spcPts val="50"/>
              </a:spcBef>
              <a:spcAft>
                <a:spcPts val="0"/>
              </a:spcAft>
              <a:buNone/>
            </a:pPr>
            <a:r>
              <a:t/>
            </a:r>
            <a:endParaRPr sz="2000">
              <a:solidFill>
                <a:schemeClr val="dk1"/>
              </a:solidFill>
              <a:latin typeface="MS PGothic"/>
              <a:ea typeface="MS PGothic"/>
              <a:cs typeface="MS PGothic"/>
              <a:sym typeface="MS PGothic"/>
            </a:endParaRPr>
          </a:p>
          <a:p>
            <a:pPr indent="0" lvl="0" marL="91440" marR="0" rtl="0" algn="l">
              <a:lnSpc>
                <a:spcPct val="100000"/>
              </a:lnSpc>
              <a:spcBef>
                <a:spcPts val="5"/>
              </a:spcBef>
              <a:spcAft>
                <a:spcPts val="0"/>
              </a:spcAft>
              <a:buNone/>
            </a:pPr>
            <a:r>
              <a:rPr lang="en-US" sz="2000">
                <a:solidFill>
                  <a:schemeClr val="dk1"/>
                </a:solidFill>
                <a:latin typeface="Arial"/>
                <a:ea typeface="Arial"/>
                <a:cs typeface="Arial"/>
                <a:sym typeface="Arial"/>
              </a:rPr>
              <a:t>Omics</a:t>
            </a:r>
            <a:endParaRPr sz="2000">
              <a:solidFill>
                <a:schemeClr val="dk1"/>
              </a:solidFill>
              <a:latin typeface="Arial"/>
              <a:ea typeface="Arial"/>
              <a:cs typeface="Arial"/>
              <a:sym typeface="Arial"/>
            </a:endParaRPr>
          </a:p>
          <a:p>
            <a:pPr indent="0" lvl="0" marL="140335" marR="0" rtl="0" algn="l">
              <a:lnSpc>
                <a:spcPct val="100000"/>
              </a:lnSpc>
              <a:spcBef>
                <a:spcPts val="20"/>
              </a:spcBef>
              <a:spcAft>
                <a:spcPts val="0"/>
              </a:spcAft>
              <a:buNone/>
            </a:pPr>
            <a:r>
              <a:rPr lang="en-US" sz="2000">
                <a:solidFill>
                  <a:schemeClr val="dk1"/>
                </a:solidFill>
                <a:latin typeface="Arial"/>
                <a:ea typeface="Arial"/>
                <a:cs typeface="Arial"/>
                <a:sym typeface="Arial"/>
              </a:rPr>
              <a:t>= </a:t>
            </a:r>
            <a:r>
              <a:rPr lang="en-US" sz="2000">
                <a:solidFill>
                  <a:schemeClr val="dk1"/>
                </a:solidFill>
                <a:latin typeface="MS PGothic"/>
                <a:ea typeface="MS PGothic"/>
                <a:cs typeface="MS PGothic"/>
                <a:sym typeface="MS PGothic"/>
              </a:rPr>
              <a:t>生体のすべての    　情報</a:t>
            </a:r>
            <a:endParaRPr sz="2000">
              <a:solidFill>
                <a:schemeClr val="dk1"/>
              </a:solidFill>
              <a:latin typeface="MS PGothic"/>
              <a:ea typeface="MS PGothic"/>
              <a:cs typeface="MS PGothic"/>
              <a:sym typeface="MS PGothic"/>
            </a:endParaRPr>
          </a:p>
        </p:txBody>
      </p:sp>
      <p:sp>
        <p:nvSpPr>
          <p:cNvPr id="182" name="Google Shape;182;ge60089f1f8_8_114"/>
          <p:cNvSpPr txBox="1"/>
          <p:nvPr/>
        </p:nvSpPr>
        <p:spPr>
          <a:xfrm>
            <a:off x="1066800" y="228600"/>
            <a:ext cx="7010400" cy="130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300">
                <a:solidFill>
                  <a:schemeClr val="dk1"/>
                </a:solidFill>
                <a:latin typeface="Economica"/>
                <a:ea typeface="Economica"/>
                <a:cs typeface="Economica"/>
                <a:sym typeface="Economica"/>
              </a:rPr>
              <a:t>History of Big Data in Medicine</a:t>
            </a:r>
            <a:endParaRPr sz="4300">
              <a:solidFill>
                <a:schemeClr val="dk1"/>
              </a:solidFill>
              <a:latin typeface="Economica"/>
              <a:ea typeface="Economica"/>
              <a:cs typeface="Economica"/>
              <a:sym typeface="Economica"/>
            </a:endParaRPr>
          </a:p>
          <a:p>
            <a:pPr indent="0" lvl="0" marL="0" marR="0" rtl="0" algn="l">
              <a:spcBef>
                <a:spcPts val="0"/>
              </a:spcBef>
              <a:spcAft>
                <a:spcPts val="0"/>
              </a:spcAft>
              <a:buNone/>
            </a:pPr>
            <a:r>
              <a:rPr lang="en-US" sz="3000">
                <a:solidFill>
                  <a:schemeClr val="dk1"/>
                </a:solidFill>
                <a:latin typeface="Economica"/>
                <a:ea typeface="Economica"/>
                <a:cs typeface="Economica"/>
                <a:sym typeface="Economica"/>
              </a:rPr>
              <a:t>医学における</a:t>
            </a:r>
            <a:r>
              <a:rPr lang="en-US" sz="3600">
                <a:solidFill>
                  <a:schemeClr val="dk1"/>
                </a:solidFill>
                <a:latin typeface="Economica"/>
                <a:ea typeface="Economica"/>
                <a:cs typeface="Economica"/>
                <a:sym typeface="Economica"/>
              </a:rPr>
              <a:t>ビッグデータの歴史</a:t>
            </a:r>
            <a:endParaRPr sz="3000">
              <a:solidFill>
                <a:schemeClr val="dk1"/>
              </a:solidFill>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2015-03-27T13:15:16Z</dcterms:created>
  <dc:creator>Mrs Browning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57991</vt:lpwstr>
  </property>
  <property fmtid="{D5CDD505-2E9C-101B-9397-08002B2CF9AE}" pid="3" name="NXPowerLiteSettings">
    <vt:lpwstr>F74006B004C800</vt:lpwstr>
  </property>
  <property fmtid="{D5CDD505-2E9C-101B-9397-08002B2CF9AE}" pid="4" name="NXPowerLiteVersion">
    <vt:lpwstr>S6.2.11</vt:lpwstr>
  </property>
</Properties>
</file>