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Montserrat SemiBold"/>
      <p:regular r:id="rId29"/>
      <p:bold r:id="rId30"/>
      <p:italic r:id="rId31"/>
      <p:boldItalic r:id="rId32"/>
    </p:embeddedFont>
    <p:embeddedFont>
      <p:font typeface="Caveat"/>
      <p:regular r:id="rId33"/>
      <p:bold r:id="rId34"/>
    </p:embeddedFont>
    <p:embeddedFont>
      <p:font typeface="Playfair Display"/>
      <p:regular r:id="rId35"/>
      <p:bold r:id="rId36"/>
      <p:italic r:id="rId37"/>
      <p:boldItalic r:id="rId38"/>
    </p:embeddedFont>
    <p:embeddedFont>
      <p:font typeface="Roboto Mono"/>
      <p:regular r:id="rId39"/>
      <p:bold r:id="rId40"/>
      <p:italic r:id="rId41"/>
      <p:boldItalic r:id="rId42"/>
    </p:embeddedFont>
    <p:embeddedFont>
      <p:font typeface="Roboto Mono Regular"/>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pos="57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57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Mono-bold.fntdata"/><Relationship Id="rId20" Type="http://schemas.openxmlformats.org/officeDocument/2006/relationships/slide" Target="slides/slide15.xml"/><Relationship Id="rId42" Type="http://schemas.openxmlformats.org/officeDocument/2006/relationships/font" Target="fonts/RobotoMono-boldItalic.fntdata"/><Relationship Id="rId41" Type="http://schemas.openxmlformats.org/officeDocument/2006/relationships/font" Target="fonts/RobotoMono-italic.fntdata"/><Relationship Id="rId22" Type="http://schemas.openxmlformats.org/officeDocument/2006/relationships/slide" Target="slides/slide17.xml"/><Relationship Id="rId44" Type="http://schemas.openxmlformats.org/officeDocument/2006/relationships/font" Target="fonts/RobotoMonoRegular-bold.fntdata"/><Relationship Id="rId21" Type="http://schemas.openxmlformats.org/officeDocument/2006/relationships/slide" Target="slides/slide16.xml"/><Relationship Id="rId43" Type="http://schemas.openxmlformats.org/officeDocument/2006/relationships/font" Target="fonts/RobotoMonoRegular-regular.fntdata"/><Relationship Id="rId24" Type="http://schemas.openxmlformats.org/officeDocument/2006/relationships/slide" Target="slides/slide19.xml"/><Relationship Id="rId46" Type="http://schemas.openxmlformats.org/officeDocument/2006/relationships/font" Target="fonts/RobotoMonoRegular-boldItalic.fntdata"/><Relationship Id="rId23" Type="http://schemas.openxmlformats.org/officeDocument/2006/relationships/slide" Target="slides/slide18.xml"/><Relationship Id="rId45" Type="http://schemas.openxmlformats.org/officeDocument/2006/relationships/font" Target="fonts/RobotoMonoRegular-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SemiBold-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SemiBold-italic.fntdata"/><Relationship Id="rId30" Type="http://schemas.openxmlformats.org/officeDocument/2006/relationships/font" Target="fonts/MontserratSemiBold-bold.fntdata"/><Relationship Id="rId11" Type="http://schemas.openxmlformats.org/officeDocument/2006/relationships/slide" Target="slides/slide6.xml"/><Relationship Id="rId33" Type="http://schemas.openxmlformats.org/officeDocument/2006/relationships/font" Target="fonts/Caveat-regular.fntdata"/><Relationship Id="rId10" Type="http://schemas.openxmlformats.org/officeDocument/2006/relationships/slide" Target="slides/slide5.xml"/><Relationship Id="rId32" Type="http://schemas.openxmlformats.org/officeDocument/2006/relationships/font" Target="fonts/MontserratSemiBold-boldItalic.fntdata"/><Relationship Id="rId13" Type="http://schemas.openxmlformats.org/officeDocument/2006/relationships/slide" Target="slides/slide8.xml"/><Relationship Id="rId35" Type="http://schemas.openxmlformats.org/officeDocument/2006/relationships/font" Target="fonts/PlayfairDisplay-regular.fntdata"/><Relationship Id="rId12" Type="http://schemas.openxmlformats.org/officeDocument/2006/relationships/slide" Target="slides/slide7.xml"/><Relationship Id="rId34" Type="http://schemas.openxmlformats.org/officeDocument/2006/relationships/font" Target="fonts/Caveat-bold.fntdata"/><Relationship Id="rId15" Type="http://schemas.openxmlformats.org/officeDocument/2006/relationships/slide" Target="slides/slide10.xml"/><Relationship Id="rId37" Type="http://schemas.openxmlformats.org/officeDocument/2006/relationships/font" Target="fonts/PlayfairDisplay-italic.fntdata"/><Relationship Id="rId14" Type="http://schemas.openxmlformats.org/officeDocument/2006/relationships/slide" Target="slides/slide9.xml"/><Relationship Id="rId36" Type="http://schemas.openxmlformats.org/officeDocument/2006/relationships/font" Target="fonts/PlayfairDisplay-bold.fntdata"/><Relationship Id="rId17" Type="http://schemas.openxmlformats.org/officeDocument/2006/relationships/slide" Target="slides/slide12.xml"/><Relationship Id="rId39" Type="http://schemas.openxmlformats.org/officeDocument/2006/relationships/font" Target="fonts/RobotoMono-regular.fntdata"/><Relationship Id="rId16" Type="http://schemas.openxmlformats.org/officeDocument/2006/relationships/slide" Target="slides/slide11.xml"/><Relationship Id="rId38" Type="http://schemas.openxmlformats.org/officeDocument/2006/relationships/font" Target="fonts/PlayfairDisplay-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e5fa7afcee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e5fa7afcee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 to the Workshop 5 presentation where we are with the Naked Scientists looking at  science communication. Our aim for </a:t>
            </a:r>
            <a:r>
              <a:rPr lang="en"/>
              <a:t>the week was to create a professional podcast of the workshop</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e5fa7afcee_9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e5fa7afcee_9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e60d2b22e2_2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e60d2b22e2_2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as a group decided to do our </a:t>
            </a:r>
            <a:r>
              <a:rPr lang="en"/>
              <a:t>podcast</a:t>
            </a:r>
            <a:r>
              <a:rPr lang="en"/>
              <a:t> focusing on the first and second research group, which was Earth Sciences </a:t>
            </a:r>
            <a:r>
              <a:rPr lang="en"/>
              <a:t>and</a:t>
            </a:r>
            <a:r>
              <a:rPr lang="en"/>
              <a:t> Nuclear Energy. In Earth Science, we focused on the experiments students had done during the week and the impact of those </a:t>
            </a:r>
            <a:r>
              <a:rPr lang="en"/>
              <a:t>results. In Nuclear Energy we focused on the study of radiation, from example of different radiation exposed to the health effect of this exposure. Rei and I (Sharon) were given the role of interviewing the lecturers and students of these two groups for our podcast. Here’s  a small snippet of what we got:</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science, communication is key: as there are many different </a:t>
            </a:r>
            <a:r>
              <a:rPr lang="en"/>
              <a:t>fields</a:t>
            </a:r>
            <a:r>
              <a:rPr lang="en"/>
              <a:t> one can specialise in, there are a lot of specialists, so communicating </a:t>
            </a:r>
            <a:r>
              <a:rPr lang="en"/>
              <a:t>ideas</a:t>
            </a:r>
            <a:r>
              <a:rPr lang="en"/>
              <a:t> between these people is a key part of making the world work for us. A life or death situation can come down to communication, both in the moment and as a preventative measure.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information you need/want to know is not </a:t>
            </a:r>
            <a:r>
              <a:rPr lang="en"/>
              <a:t>necessarily</a:t>
            </a:r>
            <a:r>
              <a:rPr lang="en"/>
              <a:t> going to just be said directly to you. Through questions, we can get answers to the specific things we may need help with, and through asking questions, things can be approached in different </a:t>
            </a:r>
            <a:r>
              <a:rPr lang="en"/>
              <a:t>ways. Even experts have to ask other experts since they specialise in vastly different fields.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Scientists are, for the most part, very normal people with nothing more than an interest in and passion for science. And they are far from being all-knowing - for a specialist, their knowledge extends to the field they specialise in and they may only have a surface level understanding of other fields.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process of getting your results in science is an important process in and of itself. To begin, the way you invest yourself in the process influences how good your end results are. The processes in science can also be helpful for other disciplines, as logical methods are applicable anywhere.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 matter what the language or cultural barrier is, progress means the same thing to everyone. And it is because of this that the entire world can collaborate towards a common goal.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Sadly, there is ignorance in the world, by circumstance or by choice, and we are constantly working towards solving this. Information is extremely accessible, as it should be, so there need to be people who can relay that information to those who don’t know.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(70 seconds)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e60d2b22e2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e60d2b22e2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Hello there! [konnichiwa].My name is Rei Yoshimoto from Kyoto.</a:t>
            </a:r>
            <a:r>
              <a:rPr lang="en" sz="1800">
                <a:solidFill>
                  <a:schemeClr val="dk1"/>
                </a:solidFill>
              </a:rPr>
              <a:t>There is a student from Japan.He doesn't know English</a:t>
            </a:r>
            <a:endParaRPr sz="18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e60d2b22e2_2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e60d2b22e2_2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e60d2b22e2_2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e60d2b22e2_2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e60d2b22e2_2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e60d2b22e2_2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e60d2b22e2_2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e60d2b22e2_2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e60d2b22e2_2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e60d2b22e2_2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e60d2b22e2_2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e60d2b22e2_2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e5fa7afcee_9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e5fa7afcee_9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chemeClr val="dk1"/>
                </a:solidFill>
                <a:highlight>
                  <a:srgbClr val="FFFFFF"/>
                </a:highlight>
              </a:rPr>
              <a:t>Science communication is the practice of informing, educating, raising awareness of science-related topics, and increasing the sense of wonder about scientific discoveries and arguments. This was our study for the week. </a:t>
            </a:r>
            <a:r>
              <a:rPr lang="en"/>
              <a:t> At the beginning of the workshop, Sally and Eva gave us some questions related to science communication that we, as group, answered, and </a:t>
            </a:r>
            <a:r>
              <a:rPr lang="en"/>
              <a:t>compiled</a:t>
            </a:r>
            <a:r>
              <a:rPr lang="en"/>
              <a:t> our answers. Here are a few of them. From then, we were given the task to create our own podcasts after </a:t>
            </a:r>
            <a:r>
              <a:rPr lang="en"/>
              <a:t>being split into three groups, interviewing four of the other groups. Here are our different groups: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e60d2b22e2_2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e60d2b22e2_2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e60d2b22e2_2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e60d2b22e2_2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e60d2b22e2_25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e60d2b22e2_25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would all like to thank Sally and Eva for </a:t>
            </a:r>
            <a:r>
              <a:rPr lang="en"/>
              <a:t>their time and hard work in editing the podcasts, organising the interviews and putting up with all of us.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e60d2b22e2_2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e60d2b22e2_2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e5fa7afce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e5fa7afce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e5fa7afcee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e5fa7afcee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e5fa7afcee_2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e5fa7afcee_2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a:t>
            </a:r>
            <a:r>
              <a:rPr lang="en"/>
              <a:t>learnt about omoiyari (being considerate)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e5fa7afcee_2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e5fa7afcee_2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 I’m elin johnson from hinchley wood school in surrey,england</a:t>
            </a:r>
            <a:endParaRPr/>
          </a:p>
          <a:p>
            <a:pPr indent="0" lvl="0" marL="0" rtl="0" algn="l">
              <a:spcBef>
                <a:spcPts val="0"/>
              </a:spcBef>
              <a:spcAft>
                <a:spcPts val="0"/>
              </a:spcAft>
              <a:buNone/>
            </a:pPr>
            <a:r>
              <a:rPr lang="en"/>
              <a:t>-what i learnt about science communication</a:t>
            </a:r>
            <a:endParaRPr/>
          </a:p>
          <a:p>
            <a:pPr indent="0" lvl="0" marL="0" rtl="0" algn="l">
              <a:spcBef>
                <a:spcPts val="0"/>
              </a:spcBef>
              <a:spcAft>
                <a:spcPts val="0"/>
              </a:spcAft>
              <a:buNone/>
            </a:pPr>
            <a:r>
              <a:rPr lang="en"/>
              <a:t>&gt;&gt;&gt; we need to talk to other </a:t>
            </a:r>
            <a:r>
              <a:rPr lang="en"/>
              <a:t>people (especially from diff cultures and backgrounds)</a:t>
            </a:r>
            <a:r>
              <a:rPr lang="en"/>
              <a:t> to discover other view points to advance our opinions</a:t>
            </a:r>
            <a:endParaRPr/>
          </a:p>
          <a:p>
            <a:pPr indent="0" lvl="0" marL="0" rtl="0" algn="l">
              <a:spcBef>
                <a:spcPts val="0"/>
              </a:spcBef>
              <a:spcAft>
                <a:spcPts val="0"/>
              </a:spcAft>
              <a:buNone/>
            </a:pPr>
            <a:r>
              <a:rPr lang="en"/>
              <a:t>&gt;&gt;&gt; </a:t>
            </a:r>
            <a:r>
              <a:rPr b="1" lang="en">
                <a:solidFill>
                  <a:schemeClr val="dk1"/>
                </a:solidFill>
              </a:rPr>
              <a:t>“Science comm is the bridge between people and science.”</a:t>
            </a:r>
            <a:endParaRPr b="1">
              <a:solidFill>
                <a:schemeClr val="dk1"/>
              </a:solidFill>
            </a:endParaRPr>
          </a:p>
          <a:p>
            <a:pPr indent="0" lvl="0" marL="0" rtl="0" algn="l">
              <a:spcBef>
                <a:spcPts val="0"/>
              </a:spcBef>
              <a:spcAft>
                <a:spcPts val="0"/>
              </a:spcAft>
              <a:buNone/>
            </a:pPr>
            <a:r>
              <a:rPr lang="en">
                <a:solidFill>
                  <a:schemeClr val="dk1"/>
                </a:solidFill>
              </a:rPr>
              <a:t>&gt;&gt;</a:t>
            </a:r>
            <a:endParaRPr>
              <a:solidFill>
                <a:schemeClr val="dk1"/>
              </a:solidFill>
            </a:endParaRPr>
          </a:p>
          <a:p>
            <a:pPr indent="0" lvl="0" marL="0" rtl="0" algn="l">
              <a:spcBef>
                <a:spcPts val="0"/>
              </a:spcBef>
              <a:spcAft>
                <a:spcPts val="0"/>
              </a:spcAft>
              <a:buNone/>
            </a:pPr>
            <a:r>
              <a:rPr lang="en"/>
              <a:t>-</a:t>
            </a:r>
            <a:r>
              <a:rPr lang="en"/>
              <a:t>what i learnt from sally &amp; eva (sally and eva were the best!!!!!!)</a:t>
            </a:r>
            <a:endParaRPr/>
          </a:p>
          <a:p>
            <a:pPr indent="0" lvl="0" marL="0" rtl="0" algn="l">
              <a:spcBef>
                <a:spcPts val="0"/>
              </a:spcBef>
              <a:spcAft>
                <a:spcPts val="0"/>
              </a:spcAft>
              <a:buNone/>
            </a:pPr>
            <a:r>
              <a:rPr lang="en"/>
              <a:t>- science comm project will help me a lot as i want to be an optometrist, which is science that rqs science comm</a:t>
            </a:r>
            <a:endParaRPr/>
          </a:p>
          <a:p>
            <a:pPr indent="0" lvl="0" marL="0" rtl="0" algn="l">
              <a:spcBef>
                <a:spcPts val="0"/>
              </a:spcBef>
              <a:spcAft>
                <a:spcPts val="0"/>
              </a:spcAft>
              <a:buNone/>
            </a:pPr>
            <a:r>
              <a:rPr lang="en"/>
              <a:t>-what was fun/great about the experience/ my fav part</a:t>
            </a:r>
            <a:endParaRPr/>
          </a:p>
          <a:p>
            <a:pPr indent="0" lvl="0" marL="0" rtl="0" algn="l">
              <a:spcBef>
                <a:spcPts val="0"/>
              </a:spcBef>
              <a:spcAft>
                <a:spcPts val="0"/>
              </a:spcAft>
              <a:buNone/>
            </a:pPr>
            <a:r>
              <a:t/>
            </a:r>
            <a:endParaRPr b="1"/>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e5fa7afcee_2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e5fa7afcee_2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e5fa7afcee_2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e5fa7afcee_2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e5fa7afcee_2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e5fa7afcee_2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18.png"/><Relationship Id="rId7"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drive.google.com/file/d/1y0ECPTIfc4WEO17IdZzPwCrOB_tj95OB/view" TargetMode="Externa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34.png"/><Relationship Id="rId5"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hyperlink" Target="http://drive.google.com/file/d/1LabYftVsun10IQsCO8gaAVaERErAVQbl/view" TargetMode="External"/><Relationship Id="rId4" Type="http://schemas.openxmlformats.org/officeDocument/2006/relationships/image" Target="../media/image1.png"/><Relationship Id="rId5" Type="http://schemas.openxmlformats.org/officeDocument/2006/relationships/hyperlink" Target="http://drive.google.com/file/d/1ED8KS_194QMMvEyGKHZjufjnZoyR1Xqy/view" TargetMode="External"/><Relationship Id="rId6"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48.png"/><Relationship Id="rId4" Type="http://schemas.openxmlformats.org/officeDocument/2006/relationships/image" Target="../media/image44.png"/><Relationship Id="rId5" Type="http://schemas.openxmlformats.org/officeDocument/2006/relationships/image" Target="../media/image42.jpg"/><Relationship Id="rId6" Type="http://schemas.openxmlformats.org/officeDocument/2006/relationships/image" Target="../media/image49.jpg"/><Relationship Id="rId7"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hyperlink" Target="http://drive.google.com/file/d/1DfqAFiyHTS186ao-TRV2LtBoAtagNYWX/view" TargetMode="External"/><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4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7.png"/><Relationship Id="rId11" Type="http://schemas.openxmlformats.org/officeDocument/2006/relationships/image" Target="../media/image33.png"/><Relationship Id="rId10" Type="http://schemas.openxmlformats.org/officeDocument/2006/relationships/image" Target="../media/image23.png"/><Relationship Id="rId9" Type="http://schemas.openxmlformats.org/officeDocument/2006/relationships/image" Target="../media/image16.png"/><Relationship Id="rId5" Type="http://schemas.openxmlformats.org/officeDocument/2006/relationships/image" Target="../media/image13.png"/><Relationship Id="rId6" Type="http://schemas.openxmlformats.org/officeDocument/2006/relationships/image" Target="../media/image17.png"/><Relationship Id="rId7" Type="http://schemas.openxmlformats.org/officeDocument/2006/relationships/image" Target="../media/image5.png"/><Relationship Id="rId8"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20.jpg"/><Relationship Id="rId11" Type="http://schemas.openxmlformats.org/officeDocument/2006/relationships/image" Target="../media/image25.png"/><Relationship Id="rId10" Type="http://schemas.openxmlformats.org/officeDocument/2006/relationships/image" Target="../media/image30.jpg"/><Relationship Id="rId12" Type="http://schemas.openxmlformats.org/officeDocument/2006/relationships/image" Target="../media/image26.jpg"/><Relationship Id="rId9" Type="http://schemas.openxmlformats.org/officeDocument/2006/relationships/image" Target="../media/image24.jpg"/><Relationship Id="rId5" Type="http://schemas.openxmlformats.org/officeDocument/2006/relationships/image" Target="../media/image21.jpg"/><Relationship Id="rId6" Type="http://schemas.openxmlformats.org/officeDocument/2006/relationships/image" Target="../media/image22.jpg"/><Relationship Id="rId7" Type="http://schemas.openxmlformats.org/officeDocument/2006/relationships/image" Target="../media/image19.jpg"/><Relationship Id="rId8" Type="http://schemas.openxmlformats.org/officeDocument/2006/relationships/image" Target="../media/image2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0" r="0" t="20986"/>
          <a:stretch/>
        </p:blipFill>
        <p:spPr>
          <a:xfrm>
            <a:off x="7458250" y="2319050"/>
            <a:ext cx="1677101" cy="2749701"/>
          </a:xfrm>
          <a:prstGeom prst="rect">
            <a:avLst/>
          </a:prstGeom>
          <a:noFill/>
          <a:ln>
            <a:noFill/>
          </a:ln>
        </p:spPr>
      </p:pic>
      <p:sp>
        <p:nvSpPr>
          <p:cNvPr id="55" name="Google Shape;55;p13"/>
          <p:cNvSpPr txBox="1"/>
          <p:nvPr>
            <p:ph type="ctrTitle"/>
          </p:nvPr>
        </p:nvSpPr>
        <p:spPr>
          <a:xfrm>
            <a:off x="311700" y="1230675"/>
            <a:ext cx="8520600" cy="1454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Roboto Mono Regular"/>
                <a:ea typeface="Roboto Mono Regular"/>
                <a:cs typeface="Roboto Mono Regular"/>
                <a:sym typeface="Roboto Mono Regular"/>
              </a:rPr>
              <a:t>Workshop 5</a:t>
            </a:r>
            <a:r>
              <a:rPr lang="en">
                <a:latin typeface="Roboto Mono Regular"/>
                <a:ea typeface="Roboto Mono Regular"/>
                <a:cs typeface="Roboto Mono Regular"/>
                <a:sym typeface="Roboto Mono Regular"/>
              </a:rPr>
              <a:t>:</a:t>
            </a:r>
            <a:r>
              <a:rPr lang="en">
                <a:latin typeface="Caveat"/>
                <a:ea typeface="Caveat"/>
                <a:cs typeface="Caveat"/>
                <a:sym typeface="Caveat"/>
              </a:rPr>
              <a:t>        </a:t>
            </a:r>
            <a:endParaRPr>
              <a:latin typeface="Caveat"/>
              <a:ea typeface="Caveat"/>
              <a:cs typeface="Caveat"/>
              <a:sym typeface="Caveat"/>
            </a:endParaRPr>
          </a:p>
        </p:txBody>
      </p:sp>
      <p:sp>
        <p:nvSpPr>
          <p:cNvPr id="56" name="Google Shape;56;p13"/>
          <p:cNvSpPr txBox="1"/>
          <p:nvPr>
            <p:ph idx="1" type="subTitle"/>
          </p:nvPr>
        </p:nvSpPr>
        <p:spPr>
          <a:xfrm>
            <a:off x="311700" y="25717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latin typeface="Roboto Mono"/>
                <a:ea typeface="Roboto Mono"/>
                <a:cs typeface="Roboto Mono"/>
                <a:sym typeface="Roboto Mono"/>
              </a:rPr>
              <a:t>Science</a:t>
            </a:r>
            <a:r>
              <a:rPr lang="en">
                <a:latin typeface="Roboto Mono"/>
                <a:ea typeface="Roboto Mono"/>
                <a:cs typeface="Roboto Mono"/>
                <a:sym typeface="Roboto Mono"/>
              </a:rPr>
              <a:t> </a:t>
            </a:r>
            <a:r>
              <a:rPr lang="en">
                <a:latin typeface="Roboto Mono"/>
                <a:ea typeface="Roboto Mono"/>
                <a:cs typeface="Roboto Mono"/>
                <a:sym typeface="Roboto Mono"/>
              </a:rPr>
              <a:t>communication</a:t>
            </a:r>
            <a:endParaRPr>
              <a:latin typeface="Roboto Mono"/>
              <a:ea typeface="Roboto Mono"/>
              <a:cs typeface="Roboto Mono"/>
              <a:sym typeface="Roboto Mono"/>
            </a:endParaRPr>
          </a:p>
        </p:txBody>
      </p:sp>
      <p:sp>
        <p:nvSpPr>
          <p:cNvPr id="57" name="Google Shape;57;p13"/>
          <p:cNvSpPr txBox="1"/>
          <p:nvPr/>
        </p:nvSpPr>
        <p:spPr>
          <a:xfrm>
            <a:off x="2235300" y="3113925"/>
            <a:ext cx="4480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dk1"/>
                </a:solidFill>
                <a:latin typeface="Roboto Mono"/>
                <a:ea typeface="Roboto Mono"/>
                <a:cs typeface="Roboto Mono"/>
                <a:sym typeface="Roboto Mono"/>
              </a:rPr>
              <a:t>“Science Communication, Producing a professional podcast of the Workshop"</a:t>
            </a:r>
            <a:endParaRPr sz="1700">
              <a:latin typeface="Roboto Mono"/>
              <a:ea typeface="Roboto Mono"/>
              <a:cs typeface="Roboto Mono"/>
              <a:sym typeface="Roboto Mono"/>
            </a:endParaRPr>
          </a:p>
        </p:txBody>
      </p:sp>
      <p:pic>
        <p:nvPicPr>
          <p:cNvPr id="58" name="Google Shape;58;p13"/>
          <p:cNvPicPr preferRelativeResize="0"/>
          <p:nvPr/>
        </p:nvPicPr>
        <p:blipFill>
          <a:blip r:embed="rId4">
            <a:alphaModFix/>
          </a:blip>
          <a:stretch>
            <a:fillRect/>
          </a:stretch>
        </p:blipFill>
        <p:spPr>
          <a:xfrm>
            <a:off x="2305825" y="340125"/>
            <a:ext cx="4532325" cy="1133075"/>
          </a:xfrm>
          <a:prstGeom prst="rect">
            <a:avLst/>
          </a:prstGeom>
          <a:noFill/>
          <a:ln>
            <a:noFill/>
          </a:ln>
        </p:spPr>
      </p:pic>
      <p:grpSp>
        <p:nvGrpSpPr>
          <p:cNvPr id="59" name="Google Shape;59;p13"/>
          <p:cNvGrpSpPr/>
          <p:nvPr/>
        </p:nvGrpSpPr>
        <p:grpSpPr>
          <a:xfrm>
            <a:off x="4706090" y="4020469"/>
            <a:ext cx="1609843" cy="916584"/>
            <a:chOff x="7064225" y="1431325"/>
            <a:chExt cx="2079900" cy="1357500"/>
          </a:xfrm>
        </p:grpSpPr>
        <p:sp>
          <p:nvSpPr>
            <p:cNvPr id="60" name="Google Shape;60;p13"/>
            <p:cNvSpPr/>
            <p:nvPr/>
          </p:nvSpPr>
          <p:spPr>
            <a:xfrm>
              <a:off x="7064225" y="1431325"/>
              <a:ext cx="2079900" cy="135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 name="Google Shape;61;p13"/>
            <p:cNvPicPr preferRelativeResize="0"/>
            <p:nvPr/>
          </p:nvPicPr>
          <p:blipFill>
            <a:blip r:embed="rId5">
              <a:alphaModFix/>
            </a:blip>
            <a:stretch>
              <a:fillRect/>
            </a:stretch>
          </p:blipFill>
          <p:spPr>
            <a:xfrm>
              <a:off x="7086050" y="1431325"/>
              <a:ext cx="2036250" cy="1357500"/>
            </a:xfrm>
            <a:prstGeom prst="rect">
              <a:avLst/>
            </a:prstGeom>
            <a:noFill/>
            <a:ln>
              <a:noFill/>
            </a:ln>
          </p:spPr>
        </p:pic>
      </p:grpSp>
      <p:pic>
        <p:nvPicPr>
          <p:cNvPr id="62" name="Google Shape;62;p13"/>
          <p:cNvPicPr preferRelativeResize="0"/>
          <p:nvPr/>
        </p:nvPicPr>
        <p:blipFill>
          <a:blip r:embed="rId6">
            <a:alphaModFix/>
          </a:blip>
          <a:stretch>
            <a:fillRect/>
          </a:stretch>
        </p:blipFill>
        <p:spPr>
          <a:xfrm>
            <a:off x="2635450" y="4020453"/>
            <a:ext cx="1833291" cy="916625"/>
          </a:xfrm>
          <a:prstGeom prst="rect">
            <a:avLst/>
          </a:prstGeom>
          <a:noFill/>
          <a:ln>
            <a:noFill/>
          </a:ln>
        </p:spPr>
      </p:pic>
      <p:pic>
        <p:nvPicPr>
          <p:cNvPr id="63" name="Google Shape;63;p13"/>
          <p:cNvPicPr preferRelativeResize="0"/>
          <p:nvPr/>
        </p:nvPicPr>
        <p:blipFill rotWithShape="1">
          <a:blip r:embed="rId7">
            <a:alphaModFix/>
          </a:blip>
          <a:srcRect b="0" l="0" r="40262" t="0"/>
          <a:stretch/>
        </p:blipFill>
        <p:spPr>
          <a:xfrm>
            <a:off x="211800" y="1714027"/>
            <a:ext cx="1833277" cy="3068820"/>
          </a:xfrm>
          <a:prstGeom prst="rect">
            <a:avLst/>
          </a:prstGeom>
          <a:noFill/>
          <a:ln>
            <a:noFill/>
          </a:ln>
        </p:spPr>
      </p:pic>
      <p:sp>
        <p:nvSpPr>
          <p:cNvPr id="64" name="Google Shape;64;p13"/>
          <p:cNvSpPr txBox="1"/>
          <p:nvPr/>
        </p:nvSpPr>
        <p:spPr>
          <a:xfrm>
            <a:off x="305825" y="4245300"/>
            <a:ext cx="1833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highlight>
                  <a:srgbClr val="FFFF00"/>
                </a:highlight>
                <a:latin typeface="Roboto Mono"/>
                <a:ea typeface="Roboto Mono"/>
                <a:cs typeface="Roboto Mono"/>
                <a:sym typeface="Roboto Mono"/>
              </a:rPr>
              <a:t>Dr Sally Le Page</a:t>
            </a:r>
            <a:endParaRPr b="1" sz="1600">
              <a:solidFill>
                <a:schemeClr val="dk1"/>
              </a:solidFill>
              <a:highlight>
                <a:srgbClr val="FFFF00"/>
              </a:highlight>
              <a:latin typeface="Roboto Mono"/>
              <a:ea typeface="Roboto Mono"/>
              <a:cs typeface="Roboto Mono"/>
              <a:sym typeface="Roboto Mono"/>
            </a:endParaRPr>
          </a:p>
        </p:txBody>
      </p:sp>
      <p:sp>
        <p:nvSpPr>
          <p:cNvPr id="65" name="Google Shape;65;p13"/>
          <p:cNvSpPr txBox="1"/>
          <p:nvPr/>
        </p:nvSpPr>
        <p:spPr>
          <a:xfrm>
            <a:off x="7092750" y="4259963"/>
            <a:ext cx="1950900" cy="677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600">
                <a:solidFill>
                  <a:schemeClr val="dk1"/>
                </a:solidFill>
                <a:highlight>
                  <a:srgbClr val="FFFF00"/>
                </a:highlight>
                <a:latin typeface="Roboto Mono"/>
                <a:ea typeface="Roboto Mono"/>
                <a:cs typeface="Roboto Mono"/>
                <a:sym typeface="Roboto Mono"/>
              </a:rPr>
              <a:t>Dr Eva Higginbotham</a:t>
            </a: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2"/>
          <p:cNvSpPr txBox="1"/>
          <p:nvPr/>
        </p:nvSpPr>
        <p:spPr>
          <a:xfrm>
            <a:off x="3181375" y="1666650"/>
            <a:ext cx="5510100" cy="905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5200">
                <a:solidFill>
                  <a:schemeClr val="dk1"/>
                </a:solidFill>
                <a:latin typeface="Montserrat SemiBold"/>
                <a:ea typeface="Montserrat SemiBold"/>
                <a:cs typeface="Montserrat SemiBold"/>
                <a:sym typeface="Montserrat SemiBold"/>
              </a:rPr>
              <a:t>Group 2: </a:t>
            </a:r>
            <a:endParaRPr/>
          </a:p>
        </p:txBody>
      </p:sp>
      <p:pic>
        <p:nvPicPr>
          <p:cNvPr id="144" name="Google Shape;144;p22"/>
          <p:cNvPicPr preferRelativeResize="0"/>
          <p:nvPr/>
        </p:nvPicPr>
        <p:blipFill>
          <a:blip r:embed="rId3">
            <a:alphaModFix/>
          </a:blip>
          <a:stretch>
            <a:fillRect/>
          </a:stretch>
        </p:blipFill>
        <p:spPr>
          <a:xfrm>
            <a:off x="802900" y="921322"/>
            <a:ext cx="2507326" cy="3300875"/>
          </a:xfrm>
          <a:prstGeom prst="rect">
            <a:avLst/>
          </a:prstGeom>
          <a:noFill/>
          <a:ln>
            <a:noFill/>
          </a:ln>
        </p:spPr>
      </p:pic>
      <p:sp>
        <p:nvSpPr>
          <p:cNvPr id="145" name="Google Shape;145;p22"/>
          <p:cNvSpPr txBox="1"/>
          <p:nvPr/>
        </p:nvSpPr>
        <p:spPr>
          <a:xfrm>
            <a:off x="4380525" y="2947500"/>
            <a:ext cx="3746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2800">
                <a:solidFill>
                  <a:schemeClr val="dk2"/>
                </a:solidFill>
              </a:rPr>
              <a:t>Dillon, Rei &amp; Sharon</a:t>
            </a:r>
            <a:endParaRPr/>
          </a:p>
        </p:txBody>
      </p:sp>
      <p:sp>
        <p:nvSpPr>
          <p:cNvPr id="146" name="Google Shape;146;p22"/>
          <p:cNvSpPr txBox="1"/>
          <p:nvPr/>
        </p:nvSpPr>
        <p:spPr>
          <a:xfrm>
            <a:off x="3820575" y="2482575"/>
            <a:ext cx="4866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2400">
                <a:solidFill>
                  <a:schemeClr val="dk1"/>
                </a:solidFill>
                <a:latin typeface="Roboto Mono"/>
                <a:ea typeface="Roboto Mono"/>
                <a:cs typeface="Roboto Mono"/>
                <a:sym typeface="Roboto Mono"/>
              </a:rPr>
              <a:t>Science communication</a:t>
            </a:r>
            <a:endParaRPr sz="10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3"/>
          <p:cNvSpPr txBox="1"/>
          <p:nvPr/>
        </p:nvSpPr>
        <p:spPr>
          <a:xfrm>
            <a:off x="250025" y="464350"/>
            <a:ext cx="3702900" cy="2345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5200">
                <a:solidFill>
                  <a:schemeClr val="dk1"/>
                </a:solidFill>
                <a:latin typeface="Montserrat SemiBold"/>
                <a:ea typeface="Montserrat SemiBold"/>
                <a:cs typeface="Montserrat SemiBold"/>
                <a:sym typeface="Montserrat SemiBold"/>
              </a:rPr>
              <a:t>Group 2: Podcast Clip</a:t>
            </a:r>
            <a:endParaRPr/>
          </a:p>
        </p:txBody>
      </p:sp>
      <p:pic>
        <p:nvPicPr>
          <p:cNvPr id="152" name="Google Shape;152;p23" title="Group 2 clip for podcast.mp3">
            <a:hlinkClick r:id="rId3"/>
          </p:cNvPr>
          <p:cNvPicPr preferRelativeResize="0"/>
          <p:nvPr/>
        </p:nvPicPr>
        <p:blipFill>
          <a:blip r:embed="rId4">
            <a:alphaModFix/>
          </a:blip>
          <a:stretch>
            <a:fillRect/>
          </a:stretch>
        </p:blipFill>
        <p:spPr>
          <a:xfrm>
            <a:off x="5354475" y="1340425"/>
            <a:ext cx="2658600" cy="2658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4"/>
          <p:cNvSpPr txBox="1"/>
          <p:nvPr>
            <p:ph idx="1" type="subTitle"/>
          </p:nvPr>
        </p:nvSpPr>
        <p:spPr>
          <a:xfrm>
            <a:off x="0" y="115300"/>
            <a:ext cx="8652600" cy="15513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SzPts val="852"/>
              <a:buNone/>
            </a:pPr>
            <a:r>
              <a:rPr lang="en" sz="3700">
                <a:solidFill>
                  <a:schemeClr val="dk1"/>
                </a:solidFill>
                <a:latin typeface="Montserrat SemiBold"/>
                <a:ea typeface="Montserrat SemiBold"/>
                <a:cs typeface="Montserrat SemiBold"/>
                <a:sym typeface="Montserrat SemiBold"/>
              </a:rPr>
              <a:t>Dillon’s two cents</a:t>
            </a:r>
            <a:endParaRPr sz="3700">
              <a:solidFill>
                <a:schemeClr val="dk1"/>
              </a:solidFill>
              <a:latin typeface="Montserrat SemiBold"/>
              <a:ea typeface="Montserrat SemiBold"/>
              <a:cs typeface="Montserrat SemiBold"/>
              <a:sym typeface="Montserrat SemiBold"/>
            </a:endParaRPr>
          </a:p>
          <a:p>
            <a:pPr indent="0" lvl="0" marL="0" rtl="0" algn="ctr">
              <a:lnSpc>
                <a:spcPct val="90000"/>
              </a:lnSpc>
              <a:spcBef>
                <a:spcPts val="0"/>
              </a:spcBef>
              <a:spcAft>
                <a:spcPts val="0"/>
              </a:spcAft>
              <a:buSzPts val="852"/>
              <a:buNone/>
            </a:pPr>
            <a:r>
              <a:t/>
            </a:r>
            <a:endParaRPr sz="3700">
              <a:solidFill>
                <a:schemeClr val="dk1"/>
              </a:solidFill>
              <a:latin typeface="Montserrat SemiBold"/>
              <a:ea typeface="Montserrat SemiBold"/>
              <a:cs typeface="Montserrat SemiBold"/>
              <a:sym typeface="Montserrat SemiBold"/>
            </a:endParaRPr>
          </a:p>
        </p:txBody>
      </p:sp>
      <p:sp>
        <p:nvSpPr>
          <p:cNvPr id="158" name="Google Shape;158;p24"/>
          <p:cNvSpPr txBox="1"/>
          <p:nvPr/>
        </p:nvSpPr>
        <p:spPr>
          <a:xfrm>
            <a:off x="139300" y="1277650"/>
            <a:ext cx="9058800" cy="355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Montserrat SemiBold"/>
                <a:ea typeface="Montserrat SemiBold"/>
                <a:cs typeface="Montserrat SemiBold"/>
                <a:sym typeface="Montserrat SemiBold"/>
              </a:rPr>
              <a:t>Communication is key </a:t>
            </a:r>
            <a:r>
              <a:rPr lang="en" sz="1100">
                <a:solidFill>
                  <a:schemeClr val="dk1"/>
                </a:solidFill>
                <a:latin typeface="MS Gothic"/>
                <a:ea typeface="MS Gothic"/>
                <a:cs typeface="MS Gothic"/>
                <a:sym typeface="MS Gothic"/>
              </a:rPr>
              <a:t>コミュニケーションは重要</a:t>
            </a:r>
            <a:endParaRPr sz="1100">
              <a:solidFill>
                <a:schemeClr val="dk1"/>
              </a:solidFill>
              <a:latin typeface="MS Gothic"/>
              <a:ea typeface="MS Gothic"/>
              <a:cs typeface="MS Gothic"/>
              <a:sym typeface="MS Gothic"/>
            </a:endParaRPr>
          </a:p>
          <a:p>
            <a:pPr indent="0" lvl="0" marL="0" rtl="0" algn="l">
              <a:spcBef>
                <a:spcPts val="0"/>
              </a:spcBef>
              <a:spcAft>
                <a:spcPts val="0"/>
              </a:spcAft>
              <a:buNone/>
            </a:pPr>
            <a:r>
              <a:t/>
            </a:r>
            <a:endParaRPr sz="1300">
              <a:solidFill>
                <a:schemeClr val="dk1"/>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sz="1300">
                <a:solidFill>
                  <a:schemeClr val="dk1"/>
                </a:solidFill>
                <a:latin typeface="Montserrat SemiBold"/>
                <a:ea typeface="Montserrat SemiBold"/>
                <a:cs typeface="Montserrat SemiBold"/>
                <a:sym typeface="Montserrat SemiBold"/>
              </a:rPr>
              <a:t>You cannot know if you do not ask </a:t>
            </a:r>
            <a:r>
              <a:rPr lang="en" sz="1100">
                <a:solidFill>
                  <a:schemeClr val="dk1"/>
                </a:solidFill>
                <a:latin typeface="MS Gothic"/>
                <a:ea typeface="MS Gothic"/>
                <a:cs typeface="MS Gothic"/>
                <a:sym typeface="MS Gothic"/>
              </a:rPr>
              <a:t>聞かないと分からない</a:t>
            </a:r>
            <a:endParaRPr sz="1100">
              <a:solidFill>
                <a:schemeClr val="dk1"/>
              </a:solidFill>
              <a:latin typeface="MS Gothic"/>
              <a:ea typeface="MS Gothic"/>
              <a:cs typeface="MS Gothic"/>
              <a:sym typeface="MS Gothic"/>
            </a:endParaRPr>
          </a:p>
          <a:p>
            <a:pPr indent="0" lvl="0" marL="0" rtl="0" algn="l">
              <a:spcBef>
                <a:spcPts val="0"/>
              </a:spcBef>
              <a:spcAft>
                <a:spcPts val="0"/>
              </a:spcAft>
              <a:buNone/>
            </a:pPr>
            <a:r>
              <a:t/>
            </a:r>
            <a:endParaRPr sz="1300">
              <a:solidFill>
                <a:schemeClr val="dk1"/>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sz="1300">
                <a:solidFill>
                  <a:schemeClr val="dk1"/>
                </a:solidFill>
                <a:latin typeface="Montserrat SemiBold"/>
                <a:ea typeface="Montserrat SemiBold"/>
                <a:cs typeface="Montserrat SemiBold"/>
                <a:sym typeface="Montserrat SemiBold"/>
              </a:rPr>
              <a:t>Scientists are not scary super-intellectuals (for the most part) </a:t>
            </a:r>
            <a:r>
              <a:rPr lang="en" sz="1100">
                <a:solidFill>
                  <a:schemeClr val="dk1"/>
                </a:solidFill>
                <a:latin typeface="MS Gothic"/>
                <a:ea typeface="MS Gothic"/>
                <a:cs typeface="MS Gothic"/>
                <a:sym typeface="MS Gothic"/>
              </a:rPr>
              <a:t>科学者は怖くない</a:t>
            </a:r>
            <a:endParaRPr sz="1100">
              <a:solidFill>
                <a:schemeClr val="dk1"/>
              </a:solidFill>
              <a:latin typeface="MS Gothic"/>
              <a:ea typeface="MS Gothic"/>
              <a:cs typeface="MS Gothic"/>
              <a:sym typeface="MS Gothic"/>
            </a:endParaRPr>
          </a:p>
          <a:p>
            <a:pPr indent="0" lvl="0" marL="0" rtl="0" algn="l">
              <a:spcBef>
                <a:spcPts val="0"/>
              </a:spcBef>
              <a:spcAft>
                <a:spcPts val="0"/>
              </a:spcAft>
              <a:buNone/>
            </a:pPr>
            <a:r>
              <a:t/>
            </a:r>
            <a:endParaRPr sz="1300">
              <a:solidFill>
                <a:schemeClr val="dk1"/>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sz="1300">
                <a:solidFill>
                  <a:schemeClr val="dk1"/>
                </a:solidFill>
                <a:latin typeface="Montserrat SemiBold"/>
                <a:ea typeface="Montserrat SemiBold"/>
                <a:cs typeface="Montserrat SemiBold"/>
                <a:sym typeface="Montserrat SemiBold"/>
              </a:rPr>
              <a:t>Science isn’t just about results </a:t>
            </a:r>
            <a:r>
              <a:rPr lang="en" sz="1100">
                <a:solidFill>
                  <a:schemeClr val="dk1"/>
                </a:solidFill>
                <a:latin typeface="MS Gothic"/>
                <a:ea typeface="MS Gothic"/>
                <a:cs typeface="MS Gothic"/>
                <a:sym typeface="MS Gothic"/>
              </a:rPr>
              <a:t>科学は結果だけではありません </a:t>
            </a:r>
            <a:endParaRPr sz="1100">
              <a:solidFill>
                <a:schemeClr val="dk1"/>
              </a:solidFill>
              <a:latin typeface="MS Gothic"/>
              <a:ea typeface="MS Gothic"/>
              <a:cs typeface="MS Gothic"/>
              <a:sym typeface="MS Gothic"/>
            </a:endParaRPr>
          </a:p>
          <a:p>
            <a:pPr indent="0" lvl="0" marL="0" rtl="0" algn="l">
              <a:spcBef>
                <a:spcPts val="0"/>
              </a:spcBef>
              <a:spcAft>
                <a:spcPts val="0"/>
              </a:spcAft>
              <a:buNone/>
            </a:pPr>
            <a:r>
              <a:t/>
            </a:r>
            <a:endParaRPr sz="1100">
              <a:solidFill>
                <a:schemeClr val="dk1"/>
              </a:solidFill>
              <a:latin typeface="MS Gothic"/>
              <a:ea typeface="MS Gothic"/>
              <a:cs typeface="MS Gothic"/>
              <a:sym typeface="MS Gothic"/>
            </a:endParaRPr>
          </a:p>
          <a:p>
            <a:pPr indent="0" lvl="0" marL="0" rtl="0" algn="l">
              <a:spcBef>
                <a:spcPts val="0"/>
              </a:spcBef>
              <a:spcAft>
                <a:spcPts val="0"/>
              </a:spcAft>
              <a:buNone/>
            </a:pPr>
            <a:r>
              <a:rPr lang="en" sz="1300">
                <a:solidFill>
                  <a:schemeClr val="dk1"/>
                </a:solidFill>
                <a:latin typeface="Montserrat SemiBold"/>
                <a:ea typeface="Montserrat SemiBold"/>
                <a:cs typeface="Montserrat SemiBold"/>
                <a:sym typeface="Montserrat SemiBold"/>
              </a:rPr>
              <a:t>Progress is a universal language </a:t>
            </a:r>
            <a:r>
              <a:rPr lang="en" sz="1100">
                <a:solidFill>
                  <a:schemeClr val="dk1"/>
                </a:solidFill>
                <a:latin typeface="MS Gothic"/>
                <a:ea typeface="MS Gothic"/>
                <a:cs typeface="MS Gothic"/>
                <a:sym typeface="MS Gothic"/>
              </a:rPr>
              <a:t>進歩は世界共通の言語です</a:t>
            </a:r>
            <a:endParaRPr sz="1100">
              <a:solidFill>
                <a:schemeClr val="dk1"/>
              </a:solidFill>
              <a:latin typeface="MS Gothic"/>
              <a:ea typeface="MS Gothic"/>
              <a:cs typeface="MS Gothic"/>
              <a:sym typeface="MS Gothic"/>
            </a:endParaRPr>
          </a:p>
          <a:p>
            <a:pPr indent="0" lvl="0" marL="0" rtl="0" algn="l">
              <a:spcBef>
                <a:spcPts val="0"/>
              </a:spcBef>
              <a:spcAft>
                <a:spcPts val="0"/>
              </a:spcAft>
              <a:buClr>
                <a:schemeClr val="dk1"/>
              </a:buClr>
              <a:buSzPts val="1100"/>
              <a:buFont typeface="Arial"/>
              <a:buNone/>
            </a:pPr>
            <a:r>
              <a:t/>
            </a:r>
            <a:endParaRPr sz="1300">
              <a:solidFill>
                <a:schemeClr val="dk1"/>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sz="1300">
                <a:solidFill>
                  <a:schemeClr val="dk1"/>
                </a:solidFill>
                <a:latin typeface="Montserrat SemiBold"/>
                <a:ea typeface="Montserrat SemiBold"/>
                <a:cs typeface="Montserrat SemiBold"/>
                <a:sym typeface="Montserrat SemiBold"/>
              </a:rPr>
              <a:t>There are always people who don’t know,</a:t>
            </a:r>
            <a:endParaRPr sz="1300">
              <a:solidFill>
                <a:schemeClr val="dk1"/>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1300">
              <a:solidFill>
                <a:schemeClr val="dk1"/>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sz="1300">
                <a:solidFill>
                  <a:schemeClr val="dk1"/>
                </a:solidFill>
                <a:latin typeface="Montserrat SemiBold"/>
                <a:ea typeface="Montserrat SemiBold"/>
                <a:cs typeface="Montserrat SemiBold"/>
                <a:sym typeface="Montserrat SemiBold"/>
              </a:rPr>
              <a:t>So there must be people who let others know</a:t>
            </a:r>
            <a:endParaRPr sz="1300">
              <a:solidFill>
                <a:schemeClr val="dk1"/>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1300">
              <a:solidFill>
                <a:schemeClr val="dk1"/>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sz="1300">
                <a:solidFill>
                  <a:schemeClr val="dk1"/>
                </a:solidFill>
                <a:latin typeface="Montserrat SemiBold"/>
                <a:ea typeface="Montserrat SemiBold"/>
                <a:cs typeface="Montserrat SemiBold"/>
                <a:sym typeface="Montserrat SemiBold"/>
              </a:rPr>
              <a:t>That is what this project is about (to me, at least)</a:t>
            </a:r>
            <a:endParaRPr sz="1300">
              <a:solidFill>
                <a:schemeClr val="dk1"/>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1300">
              <a:solidFill>
                <a:schemeClr val="dk1"/>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sz="1300">
                <a:solidFill>
                  <a:schemeClr val="dk1"/>
                </a:solidFill>
                <a:latin typeface="Montserrat SemiBold"/>
                <a:ea typeface="Montserrat SemiBold"/>
                <a:cs typeface="Montserrat SemiBold"/>
                <a:sym typeface="Montserrat SemiBold"/>
              </a:rPr>
              <a:t>The help from Sally, Eva and the facilitators </a:t>
            </a:r>
            <a:r>
              <a:rPr lang="en" sz="1300">
                <a:solidFill>
                  <a:schemeClr val="dk1"/>
                </a:solidFill>
                <a:latin typeface="Montserrat SemiBold"/>
                <a:ea typeface="Montserrat SemiBold"/>
                <a:cs typeface="Montserrat SemiBold"/>
                <a:sym typeface="Montserrat SemiBold"/>
              </a:rPr>
              <a:t>definitely</a:t>
            </a:r>
            <a:r>
              <a:rPr lang="en" sz="1300">
                <a:solidFill>
                  <a:schemeClr val="dk1"/>
                </a:solidFill>
                <a:latin typeface="Montserrat SemiBold"/>
                <a:ea typeface="Montserrat SemiBold"/>
                <a:cs typeface="Montserrat SemiBold"/>
                <a:sym typeface="Montserrat SemiBold"/>
              </a:rPr>
              <a:t> got us to </a:t>
            </a:r>
            <a:r>
              <a:rPr lang="en" sz="1300">
                <a:solidFill>
                  <a:schemeClr val="dk1"/>
                </a:solidFill>
                <a:latin typeface="Montserrat SemiBold"/>
                <a:ea typeface="Montserrat SemiBold"/>
                <a:cs typeface="Montserrat SemiBold"/>
                <a:sym typeface="Montserrat SemiBold"/>
              </a:rPr>
              <a:t>understand</a:t>
            </a:r>
            <a:r>
              <a:rPr lang="en" sz="1300">
                <a:solidFill>
                  <a:schemeClr val="dk1"/>
                </a:solidFill>
                <a:latin typeface="Montserrat SemiBold"/>
                <a:ea typeface="Montserrat SemiBold"/>
                <a:cs typeface="Montserrat SemiBold"/>
                <a:sym typeface="Montserrat SemiBold"/>
              </a:rPr>
              <a:t> this and achieve it ourselves</a:t>
            </a:r>
            <a:endParaRPr b="1" sz="100"/>
          </a:p>
        </p:txBody>
      </p:sp>
      <p:sp>
        <p:nvSpPr>
          <p:cNvPr id="159" name="Google Shape;159;p24"/>
          <p:cNvSpPr txBox="1"/>
          <p:nvPr/>
        </p:nvSpPr>
        <p:spPr>
          <a:xfrm>
            <a:off x="5891550" y="1151100"/>
            <a:ext cx="31026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(Far more minimal than the slides before)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0" st="0"/>
                                            </p:txEl>
                                          </p:spTgt>
                                        </p:tgtEl>
                                        <p:attrNameLst>
                                          <p:attrName>style.visibility</p:attrName>
                                        </p:attrNameLst>
                                      </p:cBhvr>
                                      <p:to>
                                        <p:strVal val="visible"/>
                                      </p:to>
                                    </p:set>
                                    <p:animEffect filter="fade" transition="in">
                                      <p:cBhvr>
                                        <p:cTn dur="1000"/>
                                        <p:tgtEl>
                                          <p:spTgt spid="1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1" st="1"/>
                                            </p:txEl>
                                          </p:spTgt>
                                        </p:tgtEl>
                                        <p:attrNameLst>
                                          <p:attrName>style.visibility</p:attrName>
                                        </p:attrNameLst>
                                      </p:cBhvr>
                                      <p:to>
                                        <p:strVal val="visible"/>
                                      </p:to>
                                    </p:set>
                                    <p:animEffect filter="fade" transition="in">
                                      <p:cBhvr>
                                        <p:cTn dur="1000"/>
                                        <p:tgtEl>
                                          <p:spTgt spid="15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2" st="2"/>
                                            </p:txEl>
                                          </p:spTgt>
                                        </p:tgtEl>
                                        <p:attrNameLst>
                                          <p:attrName>style.visibility</p:attrName>
                                        </p:attrNameLst>
                                      </p:cBhvr>
                                      <p:to>
                                        <p:strVal val="visible"/>
                                      </p:to>
                                    </p:set>
                                    <p:animEffect filter="fade" transition="in">
                                      <p:cBhvr>
                                        <p:cTn dur="1000"/>
                                        <p:tgtEl>
                                          <p:spTgt spid="15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3" st="3"/>
                                            </p:txEl>
                                          </p:spTgt>
                                        </p:tgtEl>
                                        <p:attrNameLst>
                                          <p:attrName>style.visibility</p:attrName>
                                        </p:attrNameLst>
                                      </p:cBhvr>
                                      <p:to>
                                        <p:strVal val="visible"/>
                                      </p:to>
                                    </p:set>
                                    <p:animEffect filter="fade" transition="in">
                                      <p:cBhvr>
                                        <p:cTn dur="1000"/>
                                        <p:tgtEl>
                                          <p:spTgt spid="15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4" st="4"/>
                                            </p:txEl>
                                          </p:spTgt>
                                        </p:tgtEl>
                                        <p:attrNameLst>
                                          <p:attrName>style.visibility</p:attrName>
                                        </p:attrNameLst>
                                      </p:cBhvr>
                                      <p:to>
                                        <p:strVal val="visible"/>
                                      </p:to>
                                    </p:set>
                                    <p:animEffect filter="fade" transition="in">
                                      <p:cBhvr>
                                        <p:cTn dur="1000"/>
                                        <p:tgtEl>
                                          <p:spTgt spid="15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5" st="5"/>
                                            </p:txEl>
                                          </p:spTgt>
                                        </p:tgtEl>
                                        <p:attrNameLst>
                                          <p:attrName>style.visibility</p:attrName>
                                        </p:attrNameLst>
                                      </p:cBhvr>
                                      <p:to>
                                        <p:strVal val="visible"/>
                                      </p:to>
                                    </p:set>
                                    <p:animEffect filter="fade" transition="in">
                                      <p:cBhvr>
                                        <p:cTn dur="1000"/>
                                        <p:tgtEl>
                                          <p:spTgt spid="15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6" st="6"/>
                                            </p:txEl>
                                          </p:spTgt>
                                        </p:tgtEl>
                                        <p:attrNameLst>
                                          <p:attrName>style.visibility</p:attrName>
                                        </p:attrNameLst>
                                      </p:cBhvr>
                                      <p:to>
                                        <p:strVal val="visible"/>
                                      </p:to>
                                    </p:set>
                                    <p:animEffect filter="fade" transition="in">
                                      <p:cBhvr>
                                        <p:cTn dur="1000"/>
                                        <p:tgtEl>
                                          <p:spTgt spid="15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7" st="7"/>
                                            </p:txEl>
                                          </p:spTgt>
                                        </p:tgtEl>
                                        <p:attrNameLst>
                                          <p:attrName>style.visibility</p:attrName>
                                        </p:attrNameLst>
                                      </p:cBhvr>
                                      <p:to>
                                        <p:strVal val="visible"/>
                                      </p:to>
                                    </p:set>
                                    <p:animEffect filter="fade" transition="in">
                                      <p:cBhvr>
                                        <p:cTn dur="1000"/>
                                        <p:tgtEl>
                                          <p:spTgt spid="15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8" st="8"/>
                                            </p:txEl>
                                          </p:spTgt>
                                        </p:tgtEl>
                                        <p:attrNameLst>
                                          <p:attrName>style.visibility</p:attrName>
                                        </p:attrNameLst>
                                      </p:cBhvr>
                                      <p:to>
                                        <p:strVal val="visible"/>
                                      </p:to>
                                    </p:set>
                                    <p:animEffect filter="fade" transition="in">
                                      <p:cBhvr>
                                        <p:cTn dur="1000"/>
                                        <p:tgtEl>
                                          <p:spTgt spid="158">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9" st="9"/>
                                            </p:txEl>
                                          </p:spTgt>
                                        </p:tgtEl>
                                        <p:attrNameLst>
                                          <p:attrName>style.visibility</p:attrName>
                                        </p:attrNameLst>
                                      </p:cBhvr>
                                      <p:to>
                                        <p:strVal val="visible"/>
                                      </p:to>
                                    </p:set>
                                    <p:animEffect filter="fade" transition="in">
                                      <p:cBhvr>
                                        <p:cTn dur="1000"/>
                                        <p:tgtEl>
                                          <p:spTgt spid="158">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10" st="10"/>
                                            </p:txEl>
                                          </p:spTgt>
                                        </p:tgtEl>
                                        <p:attrNameLst>
                                          <p:attrName>style.visibility</p:attrName>
                                        </p:attrNameLst>
                                      </p:cBhvr>
                                      <p:to>
                                        <p:strVal val="visible"/>
                                      </p:to>
                                    </p:set>
                                    <p:animEffect filter="fade" transition="in">
                                      <p:cBhvr>
                                        <p:cTn dur="1000"/>
                                        <p:tgtEl>
                                          <p:spTgt spid="158">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11" st="11"/>
                                            </p:txEl>
                                          </p:spTgt>
                                        </p:tgtEl>
                                        <p:attrNameLst>
                                          <p:attrName>style.visibility</p:attrName>
                                        </p:attrNameLst>
                                      </p:cBhvr>
                                      <p:to>
                                        <p:strVal val="visible"/>
                                      </p:to>
                                    </p:set>
                                    <p:animEffect filter="fade" transition="in">
                                      <p:cBhvr>
                                        <p:cTn dur="1000"/>
                                        <p:tgtEl>
                                          <p:spTgt spid="158">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12" st="12"/>
                                            </p:txEl>
                                          </p:spTgt>
                                        </p:tgtEl>
                                        <p:attrNameLst>
                                          <p:attrName>style.visibility</p:attrName>
                                        </p:attrNameLst>
                                      </p:cBhvr>
                                      <p:to>
                                        <p:strVal val="visible"/>
                                      </p:to>
                                    </p:set>
                                    <p:animEffect filter="fade" transition="in">
                                      <p:cBhvr>
                                        <p:cTn dur="1000"/>
                                        <p:tgtEl>
                                          <p:spTgt spid="158">
                                            <p:txEl>
                                              <p:pRg end="12" st="1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13" st="13"/>
                                            </p:txEl>
                                          </p:spTgt>
                                        </p:tgtEl>
                                        <p:attrNameLst>
                                          <p:attrName>style.visibility</p:attrName>
                                        </p:attrNameLst>
                                      </p:cBhvr>
                                      <p:to>
                                        <p:strVal val="visible"/>
                                      </p:to>
                                    </p:set>
                                    <p:animEffect filter="fade" transition="in">
                                      <p:cBhvr>
                                        <p:cTn dur="1000"/>
                                        <p:tgtEl>
                                          <p:spTgt spid="158">
                                            <p:txEl>
                                              <p:pRg end="13" st="1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14" st="14"/>
                                            </p:txEl>
                                          </p:spTgt>
                                        </p:tgtEl>
                                        <p:attrNameLst>
                                          <p:attrName>style.visibility</p:attrName>
                                        </p:attrNameLst>
                                      </p:cBhvr>
                                      <p:to>
                                        <p:strVal val="visible"/>
                                      </p:to>
                                    </p:set>
                                    <p:animEffect filter="fade" transition="in">
                                      <p:cBhvr>
                                        <p:cTn dur="1000"/>
                                        <p:tgtEl>
                                          <p:spTgt spid="158">
                                            <p:txEl>
                                              <p:pRg end="14" st="1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15" st="15"/>
                                            </p:txEl>
                                          </p:spTgt>
                                        </p:tgtEl>
                                        <p:attrNameLst>
                                          <p:attrName>style.visibility</p:attrName>
                                        </p:attrNameLst>
                                      </p:cBhvr>
                                      <p:to>
                                        <p:strVal val="visible"/>
                                      </p:to>
                                    </p:set>
                                    <p:animEffect filter="fade" transition="in">
                                      <p:cBhvr>
                                        <p:cTn dur="1000"/>
                                        <p:tgtEl>
                                          <p:spTgt spid="158">
                                            <p:txEl>
                                              <p:pRg end="15" st="1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16" st="16"/>
                                            </p:txEl>
                                          </p:spTgt>
                                        </p:tgtEl>
                                        <p:attrNameLst>
                                          <p:attrName>style.visibility</p:attrName>
                                        </p:attrNameLst>
                                      </p:cBhvr>
                                      <p:to>
                                        <p:strVal val="visible"/>
                                      </p:to>
                                    </p:set>
                                    <p:animEffect filter="fade" transition="in">
                                      <p:cBhvr>
                                        <p:cTn dur="1000"/>
                                        <p:tgtEl>
                                          <p:spTgt spid="158">
                                            <p:txEl>
                                              <p:pRg end="16" st="1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txBox="1"/>
          <p:nvPr>
            <p:ph type="title"/>
          </p:nvPr>
        </p:nvSpPr>
        <p:spPr>
          <a:xfrm>
            <a:off x="125800" y="184750"/>
            <a:ext cx="5439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720"/>
              <a:t>Rei's</a:t>
            </a:r>
            <a:r>
              <a:rPr lang="en" sz="3720"/>
              <a:t>  </a:t>
            </a:r>
            <a:r>
              <a:rPr lang="en" sz="3720"/>
              <a:t>experience</a:t>
            </a:r>
            <a:endParaRPr sz="3720"/>
          </a:p>
        </p:txBody>
      </p:sp>
      <p:sp>
        <p:nvSpPr>
          <p:cNvPr id="165" name="Google Shape;165;p25"/>
          <p:cNvSpPr txBox="1"/>
          <p:nvPr>
            <p:ph idx="1" type="body"/>
          </p:nvPr>
        </p:nvSpPr>
        <p:spPr>
          <a:xfrm>
            <a:off x="373675" y="1152475"/>
            <a:ext cx="8520600" cy="3358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200">
                <a:solidFill>
                  <a:schemeClr val="dk1"/>
                </a:solidFill>
                <a:latin typeface="Caveat"/>
                <a:ea typeface="Caveat"/>
                <a:cs typeface="Caveat"/>
                <a:sym typeface="Caveat"/>
              </a:rPr>
              <a:t>from Kyoto in Japan.</a:t>
            </a:r>
            <a:endParaRPr b="1" sz="2200">
              <a:solidFill>
                <a:schemeClr val="dk1"/>
              </a:solidFill>
              <a:latin typeface="Caveat"/>
              <a:ea typeface="Caveat"/>
              <a:cs typeface="Caveat"/>
              <a:sym typeface="Caveat"/>
            </a:endParaRPr>
          </a:p>
          <a:p>
            <a:pPr indent="0" lvl="0" marL="0" rtl="0" algn="l">
              <a:spcBef>
                <a:spcPts val="1200"/>
              </a:spcBef>
              <a:spcAft>
                <a:spcPts val="0"/>
              </a:spcAft>
              <a:buNone/>
            </a:pPr>
            <a:r>
              <a:rPr i="1" lang="en" u="sng">
                <a:solidFill>
                  <a:schemeClr val="dk1"/>
                </a:solidFill>
                <a:latin typeface="Impact"/>
                <a:ea typeface="Impact"/>
                <a:cs typeface="Impact"/>
                <a:sym typeface="Impact"/>
              </a:rPr>
              <a:t>Key is understanding</a:t>
            </a:r>
            <a:endParaRPr i="1" u="sng">
              <a:solidFill>
                <a:schemeClr val="dk1"/>
              </a:solidFill>
              <a:latin typeface="Impact"/>
              <a:ea typeface="Impact"/>
              <a:cs typeface="Impact"/>
              <a:sym typeface="Impact"/>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166" name="Google Shape;166;p25"/>
          <p:cNvPicPr preferRelativeResize="0"/>
          <p:nvPr/>
        </p:nvPicPr>
        <p:blipFill>
          <a:blip r:embed="rId3">
            <a:alphaModFix/>
          </a:blip>
          <a:stretch>
            <a:fillRect/>
          </a:stretch>
        </p:blipFill>
        <p:spPr>
          <a:xfrm>
            <a:off x="4572000" y="130669"/>
            <a:ext cx="2558050" cy="1703650"/>
          </a:xfrm>
          <a:prstGeom prst="rect">
            <a:avLst/>
          </a:prstGeom>
          <a:noFill/>
          <a:ln>
            <a:noFill/>
          </a:ln>
        </p:spPr>
      </p:pic>
      <p:sp>
        <p:nvSpPr>
          <p:cNvPr id="167" name="Google Shape;167;p25"/>
          <p:cNvSpPr txBox="1"/>
          <p:nvPr/>
        </p:nvSpPr>
        <p:spPr>
          <a:xfrm>
            <a:off x="373675" y="2135400"/>
            <a:ext cx="4534200" cy="87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Especially about language and science</a:t>
            </a:r>
            <a:endParaRPr sz="1800">
              <a:solidFill>
                <a:schemeClr val="dk1"/>
              </a:solidFill>
            </a:endParaRPr>
          </a:p>
          <a:p>
            <a:pPr indent="0" lvl="0" marL="0" rtl="0" algn="l">
              <a:spcBef>
                <a:spcPts val="1200"/>
              </a:spcBef>
              <a:spcAft>
                <a:spcPts val="0"/>
              </a:spcAft>
              <a:buNone/>
            </a:pPr>
            <a:r>
              <a:t/>
            </a:r>
            <a:endParaRPr/>
          </a:p>
        </p:txBody>
      </p:sp>
      <p:sp>
        <p:nvSpPr>
          <p:cNvPr id="168" name="Google Shape;168;p25"/>
          <p:cNvSpPr txBox="1"/>
          <p:nvPr/>
        </p:nvSpPr>
        <p:spPr>
          <a:xfrm>
            <a:off x="373675" y="2677100"/>
            <a:ext cx="837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E</a:t>
            </a:r>
            <a:r>
              <a:rPr lang="en" sz="1800"/>
              <a:t>x1:about language</a:t>
            </a:r>
            <a:endParaRPr sz="1800"/>
          </a:p>
        </p:txBody>
      </p:sp>
      <p:sp>
        <p:nvSpPr>
          <p:cNvPr id="169" name="Google Shape;169;p25"/>
          <p:cNvSpPr txBox="1"/>
          <p:nvPr/>
        </p:nvSpPr>
        <p:spPr>
          <a:xfrm>
            <a:off x="373675" y="3138800"/>
            <a:ext cx="6891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Ex2:about science</a:t>
            </a:r>
            <a:endParaRPr sz="1800"/>
          </a:p>
        </p:txBody>
      </p:sp>
      <p:sp>
        <p:nvSpPr>
          <p:cNvPr id="170" name="Google Shape;170;p25"/>
          <p:cNvSpPr txBox="1"/>
          <p:nvPr/>
        </p:nvSpPr>
        <p:spPr>
          <a:xfrm>
            <a:off x="470975" y="3767775"/>
            <a:ext cx="7374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latin typeface="Impact"/>
                <a:ea typeface="Impact"/>
                <a:cs typeface="Impact"/>
                <a:sym typeface="Impact"/>
              </a:rPr>
              <a:t>But….</a:t>
            </a:r>
            <a:endParaRPr sz="2400">
              <a:latin typeface="Impact"/>
              <a:ea typeface="Impact"/>
              <a:cs typeface="Impact"/>
              <a:sym typeface="Impact"/>
            </a:endParaRPr>
          </a:p>
        </p:txBody>
      </p:sp>
      <p:pic>
        <p:nvPicPr>
          <p:cNvPr id="171" name="Google Shape;171;p25"/>
          <p:cNvPicPr preferRelativeResize="0"/>
          <p:nvPr/>
        </p:nvPicPr>
        <p:blipFill>
          <a:blip r:embed="rId4">
            <a:alphaModFix/>
          </a:blip>
          <a:stretch>
            <a:fillRect/>
          </a:stretch>
        </p:blipFill>
        <p:spPr>
          <a:xfrm>
            <a:off x="4572000" y="2206013"/>
            <a:ext cx="2234250" cy="1503025"/>
          </a:xfrm>
          <a:prstGeom prst="rect">
            <a:avLst/>
          </a:prstGeom>
          <a:noFill/>
          <a:ln>
            <a:noFill/>
          </a:ln>
        </p:spPr>
      </p:pic>
      <p:pic>
        <p:nvPicPr>
          <p:cNvPr id="172" name="Google Shape;172;p25"/>
          <p:cNvPicPr preferRelativeResize="0"/>
          <p:nvPr/>
        </p:nvPicPr>
        <p:blipFill>
          <a:blip r:embed="rId5">
            <a:alphaModFix/>
          </a:blip>
          <a:stretch>
            <a:fillRect/>
          </a:stretch>
        </p:blipFill>
        <p:spPr>
          <a:xfrm>
            <a:off x="6806250" y="2206013"/>
            <a:ext cx="2234250" cy="1503041"/>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0" st="0"/>
                                            </p:txEl>
                                          </p:spTgt>
                                        </p:tgtEl>
                                        <p:attrNameLst>
                                          <p:attrName>style.visibility</p:attrName>
                                        </p:attrNameLst>
                                      </p:cBhvr>
                                      <p:to>
                                        <p:strVal val="visible"/>
                                      </p:to>
                                    </p:set>
                                    <p:animEffect filter="fade" transition="in">
                                      <p:cBhvr>
                                        <p:cTn dur="1000"/>
                                        <p:tgtEl>
                                          <p:spTgt spid="16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1" st="1"/>
                                            </p:txEl>
                                          </p:spTgt>
                                        </p:tgtEl>
                                        <p:attrNameLst>
                                          <p:attrName>style.visibility</p:attrName>
                                        </p:attrNameLst>
                                      </p:cBhvr>
                                      <p:to>
                                        <p:strVal val="visible"/>
                                      </p:to>
                                    </p:set>
                                    <p:animEffect filter="fade" transition="in">
                                      <p:cBhvr>
                                        <p:cTn dur="1000"/>
                                        <p:tgtEl>
                                          <p:spTgt spid="16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2" st="2"/>
                                            </p:txEl>
                                          </p:spTgt>
                                        </p:tgtEl>
                                        <p:attrNameLst>
                                          <p:attrName>style.visibility</p:attrName>
                                        </p:attrNameLst>
                                      </p:cBhvr>
                                      <p:to>
                                        <p:strVal val="visible"/>
                                      </p:to>
                                    </p:set>
                                    <p:animEffect filter="fade" transition="in">
                                      <p:cBhvr>
                                        <p:cTn dur="1000"/>
                                        <p:tgtEl>
                                          <p:spTgt spid="16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3" st="3"/>
                                            </p:txEl>
                                          </p:spTgt>
                                        </p:tgtEl>
                                        <p:attrNameLst>
                                          <p:attrName>style.visibility</p:attrName>
                                        </p:attrNameLst>
                                      </p:cBhvr>
                                      <p:to>
                                        <p:strVal val="visible"/>
                                      </p:to>
                                    </p:set>
                                    <p:animEffect filter="fade" transition="in">
                                      <p:cBhvr>
                                        <p:cTn dur="1000"/>
                                        <p:tgtEl>
                                          <p:spTgt spid="16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4" st="4"/>
                                            </p:txEl>
                                          </p:spTgt>
                                        </p:tgtEl>
                                        <p:attrNameLst>
                                          <p:attrName>style.visibility</p:attrName>
                                        </p:attrNameLst>
                                      </p:cBhvr>
                                      <p:to>
                                        <p:strVal val="visible"/>
                                      </p:to>
                                    </p:set>
                                    <p:animEffect filter="fade" transition="in">
                                      <p:cBhvr>
                                        <p:cTn dur="1000"/>
                                        <p:tgtEl>
                                          <p:spTgt spid="16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66"/>
                                        </p:tgtEl>
                                        <p:attrNameLst>
                                          <p:attrName>style.visibility</p:attrName>
                                        </p:attrNameLst>
                                      </p:cBhvr>
                                      <p:to>
                                        <p:strVal val="visible"/>
                                      </p:to>
                                    </p:set>
                                    <p:anim calcmode="lin" valueType="num">
                                      <p:cBhvr additive="base">
                                        <p:cTn dur="1000"/>
                                        <p:tgtEl>
                                          <p:spTgt spid="16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1"/>
                                        </p:tgtEl>
                                        <p:attrNameLst>
                                          <p:attrName>style.visibility</p:attrName>
                                        </p:attrNameLst>
                                      </p:cBhvr>
                                      <p:to>
                                        <p:strVal val="visible"/>
                                      </p:to>
                                    </p:set>
                                    <p:anim calcmode="lin" valueType="num">
                                      <p:cBhvr additive="base">
                                        <p:cTn dur="1000"/>
                                        <p:tgtEl>
                                          <p:spTgt spid="17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72"/>
                                        </p:tgtEl>
                                        <p:attrNameLst>
                                          <p:attrName>style.visibility</p:attrName>
                                        </p:attrNameLst>
                                      </p:cBhvr>
                                      <p:to>
                                        <p:strVal val="visible"/>
                                      </p:to>
                                    </p:set>
                                    <p:anim calcmode="lin" valueType="num">
                                      <p:cBhvr additive="base">
                                        <p:cTn dur="900"/>
                                        <p:tgtEl>
                                          <p:spTgt spid="17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70"/>
                                        </p:tgtEl>
                                        <p:attrNameLst>
                                          <p:attrName>style.visibility</p:attrName>
                                        </p:attrNameLst>
                                      </p:cBhvr>
                                      <p:to>
                                        <p:strVal val="visible"/>
                                      </p:to>
                                    </p:set>
                                    <p:anim calcmode="lin" valueType="num">
                                      <p:cBhvr additive="base">
                                        <p:cTn dur="1000"/>
                                        <p:tgtEl>
                                          <p:spTgt spid="170"/>
                                        </p:tgtEl>
                                        <p:attrNameLst>
                                          <p:attrName>ppt_w</p:attrName>
                                        </p:attrNameLst>
                                      </p:cBhvr>
                                      <p:tavLst>
                                        <p:tav fmla="" tm="0">
                                          <p:val>
                                            <p:strVal val="0"/>
                                          </p:val>
                                        </p:tav>
                                        <p:tav fmla="" tm="100000">
                                          <p:val>
                                            <p:strVal val="#ppt_w"/>
                                          </p:val>
                                        </p:tav>
                                      </p:tavLst>
                                    </p:anim>
                                    <p:anim calcmode="lin" valueType="num">
                                      <p:cBhvr additive="base">
                                        <p:cTn dur="1000"/>
                                        <p:tgtEl>
                                          <p:spTgt spid="17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6"/>
          <p:cNvPicPr preferRelativeResize="0"/>
          <p:nvPr/>
        </p:nvPicPr>
        <p:blipFill>
          <a:blip r:embed="rId3">
            <a:alphaModFix/>
          </a:blip>
          <a:stretch>
            <a:fillRect/>
          </a:stretch>
        </p:blipFill>
        <p:spPr>
          <a:xfrm>
            <a:off x="11550" y="0"/>
            <a:ext cx="9120911" cy="51434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27" title="Group 3 podcast_clip1.wav">
            <a:hlinkClick r:id="rId3"/>
          </p:cNvPr>
          <p:cNvPicPr preferRelativeResize="0"/>
          <p:nvPr/>
        </p:nvPicPr>
        <p:blipFill>
          <a:blip r:embed="rId4">
            <a:alphaModFix/>
          </a:blip>
          <a:stretch>
            <a:fillRect/>
          </a:stretch>
        </p:blipFill>
        <p:spPr>
          <a:xfrm>
            <a:off x="386736" y="627275"/>
            <a:ext cx="1944450" cy="1944475"/>
          </a:xfrm>
          <a:prstGeom prst="rect">
            <a:avLst/>
          </a:prstGeom>
          <a:noFill/>
          <a:ln>
            <a:noFill/>
          </a:ln>
        </p:spPr>
      </p:pic>
      <p:pic>
        <p:nvPicPr>
          <p:cNvPr id="183" name="Google Shape;183;p27" title="Group 3 podcast_clip2.wav">
            <a:hlinkClick r:id="rId5"/>
          </p:cNvPr>
          <p:cNvPicPr preferRelativeResize="0"/>
          <p:nvPr/>
        </p:nvPicPr>
        <p:blipFill>
          <a:blip r:embed="rId4">
            <a:alphaModFix/>
          </a:blip>
          <a:stretch>
            <a:fillRect/>
          </a:stretch>
        </p:blipFill>
        <p:spPr>
          <a:xfrm>
            <a:off x="370975" y="2571750"/>
            <a:ext cx="1975975" cy="1975975"/>
          </a:xfrm>
          <a:prstGeom prst="rect">
            <a:avLst/>
          </a:prstGeom>
          <a:noFill/>
          <a:ln>
            <a:noFill/>
          </a:ln>
        </p:spPr>
      </p:pic>
      <p:pic>
        <p:nvPicPr>
          <p:cNvPr id="184" name="Google Shape;184;p27"/>
          <p:cNvPicPr preferRelativeResize="0"/>
          <p:nvPr/>
        </p:nvPicPr>
        <p:blipFill>
          <a:blip r:embed="rId6">
            <a:alphaModFix/>
          </a:blip>
          <a:stretch>
            <a:fillRect/>
          </a:stretch>
        </p:blipFill>
        <p:spPr>
          <a:xfrm>
            <a:off x="2299320" y="0"/>
            <a:ext cx="6844681" cy="5143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28"/>
          <p:cNvPicPr preferRelativeResize="0"/>
          <p:nvPr/>
        </p:nvPicPr>
        <p:blipFill>
          <a:blip r:embed="rId3">
            <a:alphaModFix/>
          </a:blip>
          <a:stretch>
            <a:fillRect/>
          </a:stretch>
        </p:blipFill>
        <p:spPr>
          <a:xfrm>
            <a:off x="29625" y="0"/>
            <a:ext cx="9084753"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29"/>
          <p:cNvPicPr preferRelativeResize="0"/>
          <p:nvPr/>
        </p:nvPicPr>
        <p:blipFill>
          <a:blip r:embed="rId3">
            <a:alphaModFix/>
          </a:blip>
          <a:stretch>
            <a:fillRect/>
          </a:stretch>
        </p:blipFill>
        <p:spPr>
          <a:xfrm>
            <a:off x="7138" y="0"/>
            <a:ext cx="9129737" cy="514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30"/>
          <p:cNvPicPr preferRelativeResize="0"/>
          <p:nvPr/>
        </p:nvPicPr>
        <p:blipFill>
          <a:blip r:embed="rId3">
            <a:alphaModFix/>
          </a:blip>
          <a:stretch>
            <a:fillRect/>
          </a:stretch>
        </p:blipFill>
        <p:spPr>
          <a:xfrm>
            <a:off x="13350" y="0"/>
            <a:ext cx="9117292"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1"/>
          <p:cNvPicPr preferRelativeResize="0"/>
          <p:nvPr/>
        </p:nvPicPr>
        <p:blipFill>
          <a:blip r:embed="rId3">
            <a:alphaModFix/>
          </a:blip>
          <a:stretch>
            <a:fillRect/>
          </a:stretch>
        </p:blipFill>
        <p:spPr>
          <a:xfrm>
            <a:off x="6238" y="0"/>
            <a:ext cx="9131514" cy="51434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pic>
        <p:nvPicPr>
          <p:cNvPr id="70" name="Google Shape;70;p14"/>
          <p:cNvPicPr preferRelativeResize="0"/>
          <p:nvPr/>
        </p:nvPicPr>
        <p:blipFill>
          <a:blip r:embed="rId3">
            <a:alphaModFix/>
          </a:blip>
          <a:stretch>
            <a:fillRect/>
          </a:stretch>
        </p:blipFill>
        <p:spPr>
          <a:xfrm>
            <a:off x="2465900" y="2736275"/>
            <a:ext cx="4510154" cy="2419351"/>
          </a:xfrm>
          <a:prstGeom prst="rect">
            <a:avLst/>
          </a:prstGeom>
          <a:noFill/>
          <a:ln>
            <a:noFill/>
          </a:ln>
        </p:spPr>
      </p:pic>
      <p:pic>
        <p:nvPicPr>
          <p:cNvPr id="71" name="Google Shape;71;p14"/>
          <p:cNvPicPr preferRelativeResize="0"/>
          <p:nvPr/>
        </p:nvPicPr>
        <p:blipFill>
          <a:blip r:embed="rId4">
            <a:alphaModFix/>
          </a:blip>
          <a:stretch>
            <a:fillRect/>
          </a:stretch>
        </p:blipFill>
        <p:spPr>
          <a:xfrm>
            <a:off x="152375" y="316925"/>
            <a:ext cx="4340456" cy="2419350"/>
          </a:xfrm>
          <a:prstGeom prst="rect">
            <a:avLst/>
          </a:prstGeom>
          <a:noFill/>
          <a:ln>
            <a:noFill/>
          </a:ln>
        </p:spPr>
      </p:pic>
      <p:pic>
        <p:nvPicPr>
          <p:cNvPr id="72" name="Google Shape;72;p14"/>
          <p:cNvPicPr preferRelativeResize="0"/>
          <p:nvPr/>
        </p:nvPicPr>
        <p:blipFill>
          <a:blip r:embed="rId5">
            <a:alphaModFix/>
          </a:blip>
          <a:stretch>
            <a:fillRect/>
          </a:stretch>
        </p:blipFill>
        <p:spPr>
          <a:xfrm>
            <a:off x="4572006" y="429575"/>
            <a:ext cx="4346344" cy="249404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32"/>
          <p:cNvPicPr preferRelativeResize="0"/>
          <p:nvPr/>
        </p:nvPicPr>
        <p:blipFill>
          <a:blip r:embed="rId3">
            <a:alphaModFix/>
          </a:blip>
          <a:stretch>
            <a:fillRect/>
          </a:stretch>
        </p:blipFill>
        <p:spPr>
          <a:xfrm>
            <a:off x="0" y="0"/>
            <a:ext cx="9144000" cy="5145002"/>
          </a:xfrm>
          <a:prstGeom prst="rect">
            <a:avLst/>
          </a:prstGeom>
          <a:noFill/>
          <a:ln>
            <a:noFill/>
          </a:ln>
        </p:spPr>
      </p:pic>
      <p:sp>
        <p:nvSpPr>
          <p:cNvPr id="210" name="Google Shape;210;p32"/>
          <p:cNvSpPr txBox="1"/>
          <p:nvPr/>
        </p:nvSpPr>
        <p:spPr>
          <a:xfrm>
            <a:off x="265500" y="1107950"/>
            <a:ext cx="4045200" cy="1683600"/>
          </a:xfrm>
          <a:prstGeom prst="rect">
            <a:avLst/>
          </a:prstGeom>
          <a:noFill/>
          <a:ln>
            <a:noFill/>
          </a:ln>
        </p:spPr>
        <p:txBody>
          <a:bodyPr anchorCtr="0" anchor="b" bIns="91425" lIns="91425" spcFirstLastPara="1" rIns="91425" wrap="square" tIns="91425">
            <a:normAutofit/>
          </a:bodyPr>
          <a:lstStyle/>
          <a:p>
            <a:pPr indent="0" lvl="0" marL="0" rtl="0" algn="ctr">
              <a:spcBef>
                <a:spcPts val="0"/>
              </a:spcBef>
              <a:spcAft>
                <a:spcPts val="0"/>
              </a:spcAft>
              <a:buNone/>
            </a:pPr>
            <a:r>
              <a:rPr b="1" lang="en" sz="4200">
                <a:solidFill>
                  <a:srgbClr val="F55E61"/>
                </a:solidFill>
              </a:rPr>
              <a:t>Kaho Hashimoto</a:t>
            </a:r>
            <a:r>
              <a:rPr b="1" lang="en" sz="4200">
                <a:solidFill>
                  <a:srgbClr val="F55E61"/>
                </a:solidFill>
                <a:latin typeface="Playfair Display"/>
                <a:ea typeface="Playfair Display"/>
                <a:cs typeface="Playfair Display"/>
                <a:sym typeface="Playfair Display"/>
              </a:rPr>
              <a:t> </a:t>
            </a:r>
            <a:endParaRPr b="1" sz="4200">
              <a:solidFill>
                <a:srgbClr val="F55E61"/>
              </a:solidFill>
              <a:latin typeface="Playfair Display"/>
              <a:ea typeface="Playfair Display"/>
              <a:cs typeface="Playfair Display"/>
              <a:sym typeface="Playfair Display"/>
            </a:endParaRPr>
          </a:p>
        </p:txBody>
      </p:sp>
      <p:sp>
        <p:nvSpPr>
          <p:cNvPr id="211" name="Google Shape;211;p32"/>
          <p:cNvSpPr txBox="1"/>
          <p:nvPr/>
        </p:nvSpPr>
        <p:spPr>
          <a:xfrm>
            <a:off x="265500" y="2845201"/>
            <a:ext cx="4045200" cy="13455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3400">
                <a:solidFill>
                  <a:srgbClr val="5E696C"/>
                </a:solidFill>
                <a:latin typeface="Caveat"/>
                <a:ea typeface="Caveat"/>
                <a:cs typeface="Caveat"/>
                <a:sym typeface="Caveat"/>
              </a:rPr>
              <a:t>What I did and learned in this week</a:t>
            </a:r>
            <a:endParaRPr sz="3400">
              <a:solidFill>
                <a:srgbClr val="5E696C"/>
              </a:solidFill>
              <a:latin typeface="Caveat"/>
              <a:ea typeface="Caveat"/>
              <a:cs typeface="Caveat"/>
              <a:sym typeface="Caveat"/>
            </a:endParaRPr>
          </a:p>
        </p:txBody>
      </p:sp>
      <p:sp>
        <p:nvSpPr>
          <p:cNvPr id="212" name="Google Shape;212;p32"/>
          <p:cNvSpPr txBox="1"/>
          <p:nvPr/>
        </p:nvSpPr>
        <p:spPr>
          <a:xfrm>
            <a:off x="4939500" y="724200"/>
            <a:ext cx="3837000" cy="36951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None/>
            </a:pPr>
            <a:r>
              <a:rPr b="1" lang="en" sz="3000">
                <a:solidFill>
                  <a:srgbClr val="FFFFFF"/>
                </a:solidFill>
                <a:latin typeface="Caveat"/>
                <a:ea typeface="Caveat"/>
                <a:cs typeface="Caveat"/>
                <a:sym typeface="Caveat"/>
              </a:rPr>
              <a:t>Dealing with myths of mass destruction</a:t>
            </a:r>
            <a:endParaRPr b="1" sz="3000">
              <a:solidFill>
                <a:srgbClr val="FFFFFF"/>
              </a:solidFill>
              <a:latin typeface="Caveat"/>
              <a:ea typeface="Caveat"/>
              <a:cs typeface="Caveat"/>
              <a:sym typeface="Caveat"/>
            </a:endParaRPr>
          </a:p>
          <a:p>
            <a:pPr indent="0" lvl="0" marL="0" rtl="0" algn="l">
              <a:lnSpc>
                <a:spcPct val="115000"/>
              </a:lnSpc>
              <a:spcBef>
                <a:spcPts val="1200"/>
              </a:spcBef>
              <a:spcAft>
                <a:spcPts val="0"/>
              </a:spcAft>
              <a:buNone/>
            </a:pPr>
            <a:r>
              <a:rPr b="1" lang="en" sz="2100">
                <a:solidFill>
                  <a:srgbClr val="FFFFFF"/>
                </a:solidFill>
              </a:rPr>
              <a:t>Day1  discussing</a:t>
            </a:r>
            <a:endParaRPr b="1" sz="2100">
              <a:solidFill>
                <a:srgbClr val="FFFFFF"/>
              </a:solidFill>
            </a:endParaRPr>
          </a:p>
          <a:p>
            <a:pPr indent="0" lvl="0" marL="0" rtl="0" algn="l">
              <a:lnSpc>
                <a:spcPct val="115000"/>
              </a:lnSpc>
              <a:spcBef>
                <a:spcPts val="1200"/>
              </a:spcBef>
              <a:spcAft>
                <a:spcPts val="0"/>
              </a:spcAft>
              <a:buNone/>
            </a:pPr>
            <a:r>
              <a:rPr b="1" lang="en" sz="2100">
                <a:solidFill>
                  <a:srgbClr val="FFFFFF"/>
                </a:solidFill>
              </a:rPr>
              <a:t>Day2  research</a:t>
            </a:r>
            <a:endParaRPr b="1" sz="2100">
              <a:solidFill>
                <a:srgbClr val="FFFFFF"/>
              </a:solidFill>
            </a:endParaRPr>
          </a:p>
          <a:p>
            <a:pPr indent="0" lvl="0" marL="0" rtl="0" algn="l">
              <a:lnSpc>
                <a:spcPct val="115000"/>
              </a:lnSpc>
              <a:spcBef>
                <a:spcPts val="1200"/>
              </a:spcBef>
              <a:spcAft>
                <a:spcPts val="0"/>
              </a:spcAft>
              <a:buNone/>
            </a:pPr>
            <a:r>
              <a:rPr b="1" lang="en" sz="2100">
                <a:solidFill>
                  <a:srgbClr val="FFFFFF"/>
                </a:solidFill>
              </a:rPr>
              <a:t>Day3  research and   </a:t>
            </a:r>
            <a:endParaRPr b="1" sz="2100">
              <a:solidFill>
                <a:srgbClr val="FFFFFF"/>
              </a:solidFill>
            </a:endParaRPr>
          </a:p>
          <a:p>
            <a:pPr indent="0" lvl="0" marL="0" rtl="0" algn="l">
              <a:lnSpc>
                <a:spcPct val="115000"/>
              </a:lnSpc>
              <a:spcBef>
                <a:spcPts val="1200"/>
              </a:spcBef>
              <a:spcAft>
                <a:spcPts val="0"/>
              </a:spcAft>
              <a:buNone/>
            </a:pPr>
            <a:r>
              <a:rPr b="1" lang="en" sz="2100">
                <a:solidFill>
                  <a:srgbClr val="FFFFFF"/>
                </a:solidFill>
              </a:rPr>
              <a:t>           interview</a:t>
            </a:r>
            <a:endParaRPr b="1" sz="2100">
              <a:solidFill>
                <a:srgbClr val="FFFFFF"/>
              </a:solidFill>
            </a:endParaRPr>
          </a:p>
          <a:p>
            <a:pPr indent="0" lvl="0" marL="0" rtl="0" algn="l">
              <a:lnSpc>
                <a:spcPct val="115000"/>
              </a:lnSpc>
              <a:spcBef>
                <a:spcPts val="1200"/>
              </a:spcBef>
              <a:spcAft>
                <a:spcPts val="1200"/>
              </a:spcAft>
              <a:buNone/>
            </a:pPr>
            <a:r>
              <a:rPr b="1" lang="en" sz="2100">
                <a:solidFill>
                  <a:srgbClr val="FFFFFF"/>
                </a:solidFill>
              </a:rPr>
              <a:t>Day4  recording</a:t>
            </a:r>
            <a:endParaRPr b="1" sz="2100">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1000"/>
                                        <p:tgtEl>
                                          <p:spTgt spid="2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33"/>
          <p:cNvPicPr preferRelativeResize="0"/>
          <p:nvPr/>
        </p:nvPicPr>
        <p:blipFill>
          <a:blip r:embed="rId3">
            <a:alphaModFix/>
          </a:blip>
          <a:stretch>
            <a:fillRect/>
          </a:stretch>
        </p:blipFill>
        <p:spPr>
          <a:xfrm>
            <a:off x="9350" y="0"/>
            <a:ext cx="9125304" cy="5143500"/>
          </a:xfrm>
          <a:prstGeom prst="rect">
            <a:avLst/>
          </a:prstGeom>
          <a:noFill/>
          <a:ln>
            <a:noFill/>
          </a:ln>
        </p:spPr>
      </p:pic>
      <p:pic>
        <p:nvPicPr>
          <p:cNvPr id="218" name="Google Shape;218;p33"/>
          <p:cNvPicPr preferRelativeResize="0"/>
          <p:nvPr/>
        </p:nvPicPr>
        <p:blipFill>
          <a:blip r:embed="rId4">
            <a:alphaModFix/>
          </a:blip>
          <a:stretch>
            <a:fillRect/>
          </a:stretch>
        </p:blipFill>
        <p:spPr>
          <a:xfrm>
            <a:off x="173925" y="136600"/>
            <a:ext cx="4766075" cy="2734900"/>
          </a:xfrm>
          <a:prstGeom prst="rect">
            <a:avLst/>
          </a:prstGeom>
          <a:noFill/>
          <a:ln>
            <a:noFill/>
          </a:ln>
        </p:spPr>
      </p:pic>
      <p:pic>
        <p:nvPicPr>
          <p:cNvPr id="219" name="Google Shape;219;p33"/>
          <p:cNvPicPr preferRelativeResize="0"/>
          <p:nvPr/>
        </p:nvPicPr>
        <p:blipFill>
          <a:blip r:embed="rId5">
            <a:alphaModFix/>
          </a:blip>
          <a:stretch>
            <a:fillRect/>
          </a:stretch>
        </p:blipFill>
        <p:spPr>
          <a:xfrm>
            <a:off x="173925" y="2690650"/>
            <a:ext cx="1904474" cy="2316226"/>
          </a:xfrm>
          <a:prstGeom prst="rect">
            <a:avLst/>
          </a:prstGeom>
          <a:noFill/>
          <a:ln>
            <a:noFill/>
          </a:ln>
        </p:spPr>
      </p:pic>
      <p:pic>
        <p:nvPicPr>
          <p:cNvPr id="220" name="Google Shape;220;p33"/>
          <p:cNvPicPr preferRelativeResize="0"/>
          <p:nvPr/>
        </p:nvPicPr>
        <p:blipFill>
          <a:blip r:embed="rId6">
            <a:alphaModFix/>
          </a:blip>
          <a:stretch>
            <a:fillRect/>
          </a:stretch>
        </p:blipFill>
        <p:spPr>
          <a:xfrm>
            <a:off x="2131875" y="3186825"/>
            <a:ext cx="3160826" cy="1777969"/>
          </a:xfrm>
          <a:prstGeom prst="rect">
            <a:avLst/>
          </a:prstGeom>
          <a:noFill/>
          <a:ln>
            <a:noFill/>
          </a:ln>
        </p:spPr>
      </p:pic>
      <p:pic>
        <p:nvPicPr>
          <p:cNvPr id="221" name="Google Shape;221;p33"/>
          <p:cNvPicPr preferRelativeResize="0"/>
          <p:nvPr/>
        </p:nvPicPr>
        <p:blipFill>
          <a:blip r:embed="rId7">
            <a:alphaModFix/>
          </a:blip>
          <a:stretch>
            <a:fillRect/>
          </a:stretch>
        </p:blipFill>
        <p:spPr>
          <a:xfrm>
            <a:off x="5346175" y="356800"/>
            <a:ext cx="3623900" cy="4206175"/>
          </a:xfrm>
          <a:prstGeom prst="rect">
            <a:avLst/>
          </a:prstGeom>
          <a:noFill/>
          <a:ln>
            <a:noFill/>
          </a:ln>
        </p:spPr>
      </p:pic>
      <p:sp>
        <p:nvSpPr>
          <p:cNvPr id="222" name="Google Shape;222;p33"/>
          <p:cNvSpPr txBox="1"/>
          <p:nvPr/>
        </p:nvSpPr>
        <p:spPr>
          <a:xfrm>
            <a:off x="6200875" y="2189750"/>
            <a:ext cx="20733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t>Thank you！！！</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4"/>
          <p:cNvSpPr txBox="1"/>
          <p:nvPr/>
        </p:nvSpPr>
        <p:spPr>
          <a:xfrm>
            <a:off x="1958700" y="1270275"/>
            <a:ext cx="5226600" cy="12099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3700">
                <a:solidFill>
                  <a:schemeClr val="dk1"/>
                </a:solidFill>
                <a:latin typeface="Montserrat SemiBold"/>
                <a:ea typeface="Montserrat SemiBold"/>
                <a:cs typeface="Montserrat SemiBold"/>
                <a:sym typeface="Montserrat SemiBold"/>
              </a:rPr>
              <a:t>A ‘Thank You’ to Eva and Sally</a:t>
            </a:r>
            <a:endParaRPr/>
          </a:p>
        </p:txBody>
      </p:sp>
      <p:pic>
        <p:nvPicPr>
          <p:cNvPr id="228" name="Google Shape;228;p34"/>
          <p:cNvPicPr preferRelativeResize="0"/>
          <p:nvPr/>
        </p:nvPicPr>
        <p:blipFill rotWithShape="1">
          <a:blip r:embed="rId3">
            <a:alphaModFix/>
          </a:blip>
          <a:srcRect b="0" l="0" r="40262" t="0"/>
          <a:stretch/>
        </p:blipFill>
        <p:spPr>
          <a:xfrm>
            <a:off x="1587000" y="1484590"/>
            <a:ext cx="1833277" cy="3068820"/>
          </a:xfrm>
          <a:prstGeom prst="rect">
            <a:avLst/>
          </a:prstGeom>
          <a:noFill/>
          <a:ln>
            <a:noFill/>
          </a:ln>
        </p:spPr>
      </p:pic>
      <p:pic>
        <p:nvPicPr>
          <p:cNvPr id="229" name="Google Shape;229;p34"/>
          <p:cNvPicPr preferRelativeResize="0"/>
          <p:nvPr/>
        </p:nvPicPr>
        <p:blipFill rotWithShape="1">
          <a:blip r:embed="rId4">
            <a:alphaModFix/>
          </a:blip>
          <a:srcRect b="0" l="0" r="0" t="20986"/>
          <a:stretch/>
        </p:blipFill>
        <p:spPr>
          <a:xfrm>
            <a:off x="5636600" y="1788225"/>
            <a:ext cx="1926634" cy="31588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Roboto Mono Regular"/>
                <a:ea typeface="Roboto Mono Regular"/>
                <a:cs typeface="Roboto Mono Regular"/>
                <a:sym typeface="Roboto Mono Regular"/>
              </a:rPr>
              <a:t>Any Questions?</a:t>
            </a:r>
            <a:endParaRPr>
              <a:latin typeface="Roboto Mono Regular"/>
              <a:ea typeface="Roboto Mono Regular"/>
              <a:cs typeface="Roboto Mono Regular"/>
              <a:sym typeface="Roboto Mono Regular"/>
            </a:endParaRPr>
          </a:p>
        </p:txBody>
      </p:sp>
      <p:sp>
        <p:nvSpPr>
          <p:cNvPr id="235" name="Google Shape;235;p3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400">
                <a:latin typeface="Roboto Mono"/>
                <a:ea typeface="Roboto Mono"/>
                <a:cs typeface="Roboto Mono"/>
                <a:sym typeface="Roboto Mono"/>
              </a:rPr>
              <a:t>質問は？</a:t>
            </a:r>
            <a:endParaRPr sz="3400">
              <a:latin typeface="Roboto Mono"/>
              <a:ea typeface="Roboto Mono"/>
              <a:cs typeface="Roboto Mono"/>
              <a:sym typeface="Roboto Mono"/>
            </a:endParaRPr>
          </a:p>
        </p:txBody>
      </p:sp>
    </p:spTree>
  </p:cSld>
  <p:clrMapOvr>
    <a:masterClrMapping/>
  </p:clrMapOvr>
  <mc:AlternateContent>
    <mc:Choice Requires="p14">
      <p:transition spd="slow" p14:dur="10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5"/>
          <p:cNvSpPr txBox="1"/>
          <p:nvPr>
            <p:ph type="ctrTitle"/>
          </p:nvPr>
        </p:nvSpPr>
        <p:spPr>
          <a:xfrm>
            <a:off x="4495800" y="1289375"/>
            <a:ext cx="4572000" cy="984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5000">
                <a:latin typeface="Roboto Mono Regular"/>
                <a:ea typeface="Roboto Mono Regular"/>
                <a:cs typeface="Roboto Mono Regular"/>
                <a:sym typeface="Roboto Mono Regular"/>
              </a:rPr>
              <a:t>Group 1</a:t>
            </a:r>
            <a:r>
              <a:rPr lang="en" sz="5000">
                <a:latin typeface="Roboto Mono Regular"/>
                <a:ea typeface="Roboto Mono Regular"/>
                <a:cs typeface="Roboto Mono Regular"/>
                <a:sym typeface="Roboto Mono Regular"/>
              </a:rPr>
              <a:t>:</a:t>
            </a:r>
            <a:r>
              <a:rPr b="1" lang="en">
                <a:latin typeface="Roboto Mono"/>
                <a:ea typeface="Roboto Mono"/>
                <a:cs typeface="Roboto Mono"/>
                <a:sym typeface="Roboto Mono"/>
              </a:rPr>
              <a:t> </a:t>
            </a:r>
            <a:endParaRPr sz="2633">
              <a:latin typeface="Roboto Mono Regular"/>
              <a:ea typeface="Roboto Mono Regular"/>
              <a:cs typeface="Roboto Mono Regular"/>
              <a:sym typeface="Roboto Mono Regular"/>
            </a:endParaRPr>
          </a:p>
        </p:txBody>
      </p:sp>
      <p:sp>
        <p:nvSpPr>
          <p:cNvPr id="78" name="Google Shape;78;p15"/>
          <p:cNvSpPr txBox="1"/>
          <p:nvPr>
            <p:ph idx="1" type="subTitle"/>
          </p:nvPr>
        </p:nvSpPr>
        <p:spPr>
          <a:xfrm>
            <a:off x="4426500" y="2497775"/>
            <a:ext cx="46413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Ayane, Koki &amp; Elin</a:t>
            </a:r>
            <a:endParaRPr/>
          </a:p>
        </p:txBody>
      </p:sp>
      <p:pic>
        <p:nvPicPr>
          <p:cNvPr id="79" name="Google Shape;79;p15"/>
          <p:cNvPicPr preferRelativeResize="0"/>
          <p:nvPr/>
        </p:nvPicPr>
        <p:blipFill>
          <a:blip r:embed="rId3">
            <a:alphaModFix/>
          </a:blip>
          <a:stretch>
            <a:fillRect/>
          </a:stretch>
        </p:blipFill>
        <p:spPr>
          <a:xfrm>
            <a:off x="311700" y="476250"/>
            <a:ext cx="4191000" cy="4191000"/>
          </a:xfrm>
          <a:prstGeom prst="rect">
            <a:avLst/>
          </a:prstGeom>
          <a:noFill/>
          <a:ln>
            <a:noFill/>
          </a:ln>
        </p:spPr>
      </p:pic>
      <p:sp>
        <p:nvSpPr>
          <p:cNvPr id="80" name="Google Shape;80;p15"/>
          <p:cNvSpPr txBox="1"/>
          <p:nvPr/>
        </p:nvSpPr>
        <p:spPr>
          <a:xfrm>
            <a:off x="4166400" y="2101925"/>
            <a:ext cx="5161500" cy="590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633">
                <a:solidFill>
                  <a:schemeClr val="dk1"/>
                </a:solidFill>
                <a:latin typeface="Roboto Mono Regular"/>
                <a:ea typeface="Roboto Mono Regular"/>
                <a:cs typeface="Roboto Mono Regular"/>
                <a:sym typeface="Roboto Mono Regular"/>
              </a:rPr>
              <a:t>science communication</a:t>
            </a:r>
            <a:endParaRPr/>
          </a:p>
        </p:txBody>
      </p:sp>
      <p:sp>
        <p:nvSpPr>
          <p:cNvPr id="81" name="Google Shape;81;p15"/>
          <p:cNvSpPr txBox="1"/>
          <p:nvPr/>
        </p:nvSpPr>
        <p:spPr>
          <a:xfrm>
            <a:off x="534075" y="4377175"/>
            <a:ext cx="2275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drawings by elin~</a:t>
            </a:r>
            <a:endParaRPr sz="1300"/>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6"/>
          <p:cNvSpPr txBox="1"/>
          <p:nvPr>
            <p:ph type="ctrTitle"/>
          </p:nvPr>
        </p:nvSpPr>
        <p:spPr>
          <a:xfrm>
            <a:off x="113850" y="141350"/>
            <a:ext cx="8916300" cy="984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700">
                <a:latin typeface="Roboto Mono Regular"/>
                <a:ea typeface="Roboto Mono Regular"/>
                <a:cs typeface="Roboto Mono Regular"/>
                <a:sym typeface="Roboto Mono Regular"/>
              </a:rPr>
              <a:t>Group 1: </a:t>
            </a:r>
            <a:r>
              <a:rPr lang="en" sz="4700">
                <a:latin typeface="Roboto Mono Regular"/>
                <a:ea typeface="Roboto Mono Regular"/>
                <a:cs typeface="Roboto Mono Regular"/>
                <a:sym typeface="Roboto Mono Regular"/>
              </a:rPr>
              <a:t>podcast clip</a:t>
            </a:r>
            <a:r>
              <a:rPr b="1" lang="en" sz="4900">
                <a:latin typeface="Roboto Mono"/>
                <a:ea typeface="Roboto Mono"/>
                <a:cs typeface="Roboto Mono"/>
                <a:sym typeface="Roboto Mono"/>
              </a:rPr>
              <a:t> </a:t>
            </a:r>
            <a:endParaRPr sz="2333">
              <a:latin typeface="Roboto Mono Regular"/>
              <a:ea typeface="Roboto Mono Regular"/>
              <a:cs typeface="Roboto Mono Regular"/>
              <a:sym typeface="Roboto Mono Regular"/>
            </a:endParaRPr>
          </a:p>
        </p:txBody>
      </p:sp>
      <p:pic>
        <p:nvPicPr>
          <p:cNvPr id="87" name="Google Shape;87;p16"/>
          <p:cNvPicPr preferRelativeResize="0"/>
          <p:nvPr/>
        </p:nvPicPr>
        <p:blipFill>
          <a:blip r:embed="rId3">
            <a:alphaModFix/>
          </a:blip>
          <a:stretch>
            <a:fillRect/>
          </a:stretch>
        </p:blipFill>
        <p:spPr>
          <a:xfrm>
            <a:off x="227625" y="2890200"/>
            <a:ext cx="2169475" cy="2169475"/>
          </a:xfrm>
          <a:prstGeom prst="rect">
            <a:avLst/>
          </a:prstGeom>
          <a:noFill/>
          <a:ln>
            <a:noFill/>
          </a:ln>
        </p:spPr>
      </p:pic>
      <p:pic>
        <p:nvPicPr>
          <p:cNvPr id="88" name="Google Shape;88;p16" title="Group 1 podcast_edited_clip1.wav">
            <a:hlinkClick r:id="rId4"/>
          </p:cNvPr>
          <p:cNvPicPr preferRelativeResize="0"/>
          <p:nvPr/>
        </p:nvPicPr>
        <p:blipFill>
          <a:blip r:embed="rId5">
            <a:alphaModFix/>
          </a:blip>
          <a:stretch>
            <a:fillRect/>
          </a:stretch>
        </p:blipFill>
        <p:spPr>
          <a:xfrm>
            <a:off x="5017675" y="1791675"/>
            <a:ext cx="2326575" cy="2326575"/>
          </a:xfrm>
          <a:prstGeom prst="rect">
            <a:avLst/>
          </a:prstGeom>
          <a:noFill/>
          <a:ln>
            <a:noFill/>
          </a:ln>
        </p:spPr>
      </p:pic>
    </p:spTree>
  </p:cSld>
  <p:clrMapOvr>
    <a:masterClrMapping/>
  </p:clrMapOvr>
  <mc:AlternateContent>
    <mc:Choice Requires="p14">
      <p:transition p14:dur="40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7"/>
          <p:cNvPicPr preferRelativeResize="0"/>
          <p:nvPr/>
        </p:nvPicPr>
        <p:blipFill rotWithShape="1">
          <a:blip r:embed="rId3">
            <a:alphaModFix/>
          </a:blip>
          <a:srcRect b="0" l="0" r="71396" t="24362"/>
          <a:stretch/>
        </p:blipFill>
        <p:spPr>
          <a:xfrm>
            <a:off x="236025" y="154950"/>
            <a:ext cx="2437176" cy="4833600"/>
          </a:xfrm>
          <a:prstGeom prst="rect">
            <a:avLst/>
          </a:prstGeom>
          <a:noFill/>
          <a:ln>
            <a:noFill/>
          </a:ln>
        </p:spPr>
      </p:pic>
      <p:pic>
        <p:nvPicPr>
          <p:cNvPr id="94" name="Google Shape;94;p17"/>
          <p:cNvPicPr preferRelativeResize="0"/>
          <p:nvPr/>
        </p:nvPicPr>
        <p:blipFill rotWithShape="1">
          <a:blip r:embed="rId3">
            <a:alphaModFix/>
          </a:blip>
          <a:srcRect b="0" l="26953" r="0" t="24362"/>
          <a:stretch/>
        </p:blipFill>
        <p:spPr>
          <a:xfrm>
            <a:off x="2532725" y="154950"/>
            <a:ext cx="7050173" cy="4833600"/>
          </a:xfrm>
          <a:prstGeom prst="rect">
            <a:avLst/>
          </a:prstGeom>
          <a:noFill/>
          <a:ln>
            <a:noFill/>
          </a:ln>
        </p:spPr>
      </p:pic>
      <p:sp>
        <p:nvSpPr>
          <p:cNvPr id="95" name="Google Shape;95;p17"/>
          <p:cNvSpPr txBox="1"/>
          <p:nvPr>
            <p:ph type="ctrTitle"/>
          </p:nvPr>
        </p:nvSpPr>
        <p:spPr>
          <a:xfrm>
            <a:off x="4298450" y="1078700"/>
            <a:ext cx="3747300" cy="1276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t>I learnt about omoiyari (being considerate)</a:t>
            </a:r>
            <a:endParaRPr sz="4900">
              <a:latin typeface="Roboto Mono"/>
              <a:ea typeface="Roboto Mono"/>
              <a:cs typeface="Roboto Mono"/>
              <a:sym typeface="Roboto Mono"/>
            </a:endParaRPr>
          </a:p>
        </p:txBody>
      </p:sp>
      <p:sp>
        <p:nvSpPr>
          <p:cNvPr id="96" name="Google Shape;96;p17"/>
          <p:cNvSpPr txBox="1"/>
          <p:nvPr>
            <p:ph idx="1" type="subTitle"/>
          </p:nvPr>
        </p:nvSpPr>
        <p:spPr>
          <a:xfrm>
            <a:off x="4184163" y="2476800"/>
            <a:ext cx="3747300" cy="1466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sz="1600">
              <a:latin typeface="Roboto Mono"/>
              <a:ea typeface="Roboto Mono"/>
              <a:cs typeface="Roboto Mono"/>
              <a:sym typeface="Roboto Mono"/>
            </a:endParaRPr>
          </a:p>
          <a:p>
            <a:pPr indent="0" lvl="0" marL="0" rtl="0" algn="ctr">
              <a:spcBef>
                <a:spcPts val="0"/>
              </a:spcBef>
              <a:spcAft>
                <a:spcPts val="0"/>
              </a:spcAft>
              <a:buNone/>
            </a:pPr>
            <a:r>
              <a:t/>
            </a:r>
            <a:endParaRPr sz="1600">
              <a:latin typeface="Roboto Mono"/>
              <a:ea typeface="Roboto Mono"/>
              <a:cs typeface="Roboto Mono"/>
              <a:sym typeface="Roboto Mono"/>
            </a:endParaRPr>
          </a:p>
        </p:txBody>
      </p:sp>
      <p:pic>
        <p:nvPicPr>
          <p:cNvPr id="97" name="Google Shape;97;p17"/>
          <p:cNvPicPr preferRelativeResize="0"/>
          <p:nvPr/>
        </p:nvPicPr>
        <p:blipFill rotWithShape="1">
          <a:blip r:embed="rId4">
            <a:alphaModFix/>
          </a:blip>
          <a:srcRect b="4625" l="0" r="0" t="0"/>
          <a:stretch/>
        </p:blipFill>
        <p:spPr>
          <a:xfrm>
            <a:off x="4298450" y="1231550"/>
            <a:ext cx="3747300" cy="2680398"/>
          </a:xfrm>
          <a:prstGeom prst="rect">
            <a:avLst/>
          </a:prstGeom>
          <a:noFill/>
          <a:ln>
            <a:noFill/>
          </a:ln>
        </p:spPr>
      </p:pic>
    </p:spTree>
  </p:cSld>
  <p:clrMapOvr>
    <a:masterClrMapping/>
  </p:clrMapOvr>
  <mc:AlternateContent>
    <mc:Choice Requires="p14">
      <p:transition spd="slow" p14:dur="11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200"/>
                                        <p:tgtEl>
                                          <p:spTgt spid="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400"/>
                                        <p:tgtEl>
                                          <p:spTgt spid="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18"/>
          <p:cNvPicPr preferRelativeResize="0"/>
          <p:nvPr/>
        </p:nvPicPr>
        <p:blipFill rotWithShape="1">
          <a:blip r:embed="rId3">
            <a:alphaModFix/>
          </a:blip>
          <a:srcRect b="1308" l="2100" r="-2100" t="23054"/>
          <a:stretch/>
        </p:blipFill>
        <p:spPr>
          <a:xfrm>
            <a:off x="427000" y="154942"/>
            <a:ext cx="8520602" cy="4833619"/>
          </a:xfrm>
          <a:prstGeom prst="rect">
            <a:avLst/>
          </a:prstGeom>
          <a:noFill/>
          <a:ln>
            <a:noFill/>
          </a:ln>
        </p:spPr>
      </p:pic>
      <p:pic>
        <p:nvPicPr>
          <p:cNvPr id="103" name="Google Shape;103;p18"/>
          <p:cNvPicPr preferRelativeResize="0"/>
          <p:nvPr/>
        </p:nvPicPr>
        <p:blipFill>
          <a:blip r:embed="rId4">
            <a:alphaModFix/>
          </a:blip>
          <a:stretch>
            <a:fillRect/>
          </a:stretch>
        </p:blipFill>
        <p:spPr>
          <a:xfrm>
            <a:off x="1177213" y="1698873"/>
            <a:ext cx="4094951" cy="2088425"/>
          </a:xfrm>
          <a:prstGeom prst="rect">
            <a:avLst/>
          </a:prstGeom>
          <a:noFill/>
          <a:ln>
            <a:noFill/>
          </a:ln>
        </p:spPr>
      </p:pic>
      <p:pic>
        <p:nvPicPr>
          <p:cNvPr id="104" name="Google Shape;104;p18"/>
          <p:cNvPicPr preferRelativeResize="0"/>
          <p:nvPr/>
        </p:nvPicPr>
        <p:blipFill>
          <a:blip r:embed="rId5">
            <a:alphaModFix/>
          </a:blip>
          <a:stretch>
            <a:fillRect/>
          </a:stretch>
        </p:blipFill>
        <p:spPr>
          <a:xfrm>
            <a:off x="1333500" y="1561525"/>
            <a:ext cx="3800226" cy="2667950"/>
          </a:xfrm>
          <a:prstGeom prst="rect">
            <a:avLst/>
          </a:prstGeom>
          <a:noFill/>
          <a:ln>
            <a:noFill/>
          </a:ln>
        </p:spPr>
      </p:pic>
      <p:sp>
        <p:nvSpPr>
          <p:cNvPr id="105" name="Google Shape;105;p18"/>
          <p:cNvSpPr/>
          <p:nvPr/>
        </p:nvSpPr>
        <p:spPr>
          <a:xfrm>
            <a:off x="1135800" y="1572350"/>
            <a:ext cx="4177800" cy="2493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t>“</a:t>
            </a:r>
            <a:r>
              <a:rPr lang="en" sz="1800"/>
              <a:t>Science communication is the bridge </a:t>
            </a:r>
            <a:r>
              <a:rPr lang="en" sz="1800"/>
              <a:t>between</a:t>
            </a:r>
            <a:r>
              <a:rPr lang="en" sz="1800"/>
              <a:t> people and </a:t>
            </a:r>
            <a:r>
              <a:rPr lang="en" sz="1800"/>
              <a:t>science.”</a:t>
            </a:r>
            <a:endParaRPr sz="1800"/>
          </a:p>
          <a:p>
            <a:pPr indent="0" lvl="0" marL="0" rtl="0" algn="ctr">
              <a:spcBef>
                <a:spcPts val="0"/>
              </a:spcBef>
              <a:spcAft>
                <a:spcPts val="0"/>
              </a:spcAft>
              <a:buNone/>
            </a:pPr>
            <a:r>
              <a:t/>
            </a:r>
            <a:endParaRPr sz="1800"/>
          </a:p>
          <a:p>
            <a:pPr indent="0" lvl="0" marL="0" rtl="0" algn="ctr">
              <a:spcBef>
                <a:spcPts val="0"/>
              </a:spcBef>
              <a:spcAft>
                <a:spcPts val="0"/>
              </a:spcAft>
              <a:buNone/>
            </a:pPr>
            <a:r>
              <a:rPr lang="en" sz="1900">
                <a:solidFill>
                  <a:schemeClr val="dk1"/>
                </a:solidFill>
                <a:latin typeface="MS Gothic"/>
                <a:ea typeface="MS Gothic"/>
                <a:cs typeface="MS Gothic"/>
                <a:sym typeface="MS Gothic"/>
              </a:rPr>
              <a:t>科学は人と科学の架け橋です</a:t>
            </a:r>
            <a:endParaRPr sz="1600"/>
          </a:p>
        </p:txBody>
      </p:sp>
      <p:pic>
        <p:nvPicPr>
          <p:cNvPr id="106" name="Google Shape;106;p18"/>
          <p:cNvPicPr preferRelativeResize="0"/>
          <p:nvPr/>
        </p:nvPicPr>
        <p:blipFill rotWithShape="1">
          <a:blip r:embed="rId6">
            <a:alphaModFix/>
          </a:blip>
          <a:srcRect b="0" l="0" r="0" t="19133"/>
          <a:stretch/>
        </p:blipFill>
        <p:spPr>
          <a:xfrm>
            <a:off x="1467325" y="1328214"/>
            <a:ext cx="3687675" cy="2982149"/>
          </a:xfrm>
          <a:prstGeom prst="rect">
            <a:avLst/>
          </a:prstGeom>
          <a:noFill/>
          <a:ln>
            <a:noFill/>
          </a:ln>
        </p:spPr>
      </p:pic>
      <p:pic>
        <p:nvPicPr>
          <p:cNvPr id="107" name="Google Shape;107;p18"/>
          <p:cNvPicPr preferRelativeResize="0"/>
          <p:nvPr/>
        </p:nvPicPr>
        <p:blipFill rotWithShape="1">
          <a:blip r:embed="rId7">
            <a:alphaModFix/>
          </a:blip>
          <a:srcRect b="38783" l="13348" r="38359" t="11365"/>
          <a:stretch/>
        </p:blipFill>
        <p:spPr>
          <a:xfrm>
            <a:off x="1094375" y="1360787"/>
            <a:ext cx="4433563" cy="2574326"/>
          </a:xfrm>
          <a:prstGeom prst="rect">
            <a:avLst/>
          </a:prstGeom>
          <a:noFill/>
          <a:ln>
            <a:noFill/>
          </a:ln>
        </p:spPr>
      </p:pic>
      <p:pic>
        <p:nvPicPr>
          <p:cNvPr id="108" name="Google Shape;108;p18"/>
          <p:cNvPicPr preferRelativeResize="0"/>
          <p:nvPr/>
        </p:nvPicPr>
        <p:blipFill rotWithShape="1">
          <a:blip r:embed="rId8">
            <a:alphaModFix/>
          </a:blip>
          <a:srcRect b="4853" l="0" r="9804" t="4088"/>
          <a:stretch/>
        </p:blipFill>
        <p:spPr>
          <a:xfrm>
            <a:off x="1094388" y="1389199"/>
            <a:ext cx="4433549" cy="2517512"/>
          </a:xfrm>
          <a:prstGeom prst="rect">
            <a:avLst/>
          </a:prstGeom>
          <a:noFill/>
          <a:ln>
            <a:noFill/>
          </a:ln>
        </p:spPr>
      </p:pic>
      <p:pic>
        <p:nvPicPr>
          <p:cNvPr id="109" name="Google Shape;109;p18"/>
          <p:cNvPicPr preferRelativeResize="0"/>
          <p:nvPr/>
        </p:nvPicPr>
        <p:blipFill rotWithShape="1">
          <a:blip r:embed="rId9">
            <a:alphaModFix/>
          </a:blip>
          <a:srcRect b="12417" l="11978" r="11772" t="9876"/>
          <a:stretch/>
        </p:blipFill>
        <p:spPr>
          <a:xfrm>
            <a:off x="1094388" y="1472220"/>
            <a:ext cx="4433549" cy="2541729"/>
          </a:xfrm>
          <a:prstGeom prst="rect">
            <a:avLst/>
          </a:prstGeom>
          <a:noFill/>
          <a:ln>
            <a:noFill/>
          </a:ln>
        </p:spPr>
      </p:pic>
      <p:pic>
        <p:nvPicPr>
          <p:cNvPr id="110" name="Google Shape;110;p18"/>
          <p:cNvPicPr preferRelativeResize="0"/>
          <p:nvPr/>
        </p:nvPicPr>
        <p:blipFill>
          <a:blip r:embed="rId10">
            <a:alphaModFix/>
          </a:blip>
          <a:stretch>
            <a:fillRect/>
          </a:stretch>
        </p:blipFill>
        <p:spPr>
          <a:xfrm>
            <a:off x="1094387" y="1401013"/>
            <a:ext cx="4433549" cy="2493871"/>
          </a:xfrm>
          <a:prstGeom prst="rect">
            <a:avLst/>
          </a:prstGeom>
          <a:noFill/>
          <a:ln>
            <a:noFill/>
          </a:ln>
        </p:spPr>
      </p:pic>
      <p:pic>
        <p:nvPicPr>
          <p:cNvPr id="111" name="Google Shape;111;p18"/>
          <p:cNvPicPr preferRelativeResize="0"/>
          <p:nvPr/>
        </p:nvPicPr>
        <p:blipFill rotWithShape="1">
          <a:blip r:embed="rId11">
            <a:alphaModFix/>
          </a:blip>
          <a:srcRect b="18897" l="10778" r="39133" t="16540"/>
          <a:stretch/>
        </p:blipFill>
        <p:spPr>
          <a:xfrm>
            <a:off x="1222263" y="1228668"/>
            <a:ext cx="4177800" cy="3028830"/>
          </a:xfrm>
          <a:prstGeom prst="rect">
            <a:avLst/>
          </a:prstGeom>
          <a:noFill/>
          <a:ln>
            <a:noFill/>
          </a:ln>
        </p:spPr>
      </p:pic>
    </p:spTree>
  </p:cSld>
  <p:clrMapOvr>
    <a:masterClrMapping/>
  </p:clrMapOvr>
  <mc:AlternateContent>
    <mc:Choice Requires="p14">
      <p:transition spd="slow" p14:dur="10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400"/>
                                        <p:tgtEl>
                                          <p:spTgt spid="1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400"/>
                                        <p:tgtEl>
                                          <p:spTgt spid="1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300"/>
                                        <p:tgtEl>
                                          <p:spTgt spid="1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400"/>
                                        <p:tgtEl>
                                          <p:spTgt spid="1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400"/>
                                        <p:tgtEl>
                                          <p:spTgt spid="1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300"/>
                                        <p:tgtEl>
                                          <p:spTgt spid="1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500"/>
                                        <p:tgtEl>
                                          <p:spTgt spid="1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300"/>
                                        <p:tgtEl>
                                          <p:spTgt spid="1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300"/>
                                        <p:tgtEl>
                                          <p:spTgt spid="1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19"/>
          <p:cNvPicPr preferRelativeResize="0"/>
          <p:nvPr/>
        </p:nvPicPr>
        <p:blipFill rotWithShape="1">
          <a:blip r:embed="rId3">
            <a:alphaModFix/>
          </a:blip>
          <a:srcRect b="983" l="0" r="0" t="23379"/>
          <a:stretch/>
        </p:blipFill>
        <p:spPr>
          <a:xfrm>
            <a:off x="462800" y="232338"/>
            <a:ext cx="8416000" cy="4774276"/>
          </a:xfrm>
          <a:prstGeom prst="rect">
            <a:avLst/>
          </a:prstGeom>
          <a:noFill/>
          <a:ln>
            <a:noFill/>
          </a:ln>
        </p:spPr>
      </p:pic>
      <p:sp>
        <p:nvSpPr>
          <p:cNvPr id="117" name="Google Shape;117;p19"/>
          <p:cNvSpPr txBox="1"/>
          <p:nvPr>
            <p:ph type="ctrTitle"/>
          </p:nvPr>
        </p:nvSpPr>
        <p:spPr>
          <a:xfrm>
            <a:off x="1288875" y="1305375"/>
            <a:ext cx="4009800" cy="1276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sz="3600">
              <a:latin typeface="Roboto Mono"/>
              <a:ea typeface="Roboto Mono"/>
              <a:cs typeface="Roboto Mono"/>
              <a:sym typeface="Roboto Mono"/>
            </a:endParaRPr>
          </a:p>
        </p:txBody>
      </p:sp>
      <p:sp>
        <p:nvSpPr>
          <p:cNvPr id="118" name="Google Shape;118;p19"/>
          <p:cNvSpPr txBox="1"/>
          <p:nvPr>
            <p:ph idx="1" type="subTitle"/>
          </p:nvPr>
        </p:nvSpPr>
        <p:spPr>
          <a:xfrm>
            <a:off x="1288875" y="2582175"/>
            <a:ext cx="4009800" cy="170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sz="1600">
              <a:latin typeface="Roboto Mono"/>
              <a:ea typeface="Roboto Mono"/>
              <a:cs typeface="Roboto Mono"/>
              <a:sym typeface="Roboto Mono"/>
            </a:endParaRPr>
          </a:p>
        </p:txBody>
      </p:sp>
      <p:pic>
        <p:nvPicPr>
          <p:cNvPr id="119" name="Google Shape;119;p19"/>
          <p:cNvPicPr preferRelativeResize="0"/>
          <p:nvPr/>
        </p:nvPicPr>
        <p:blipFill>
          <a:blip r:embed="rId4">
            <a:alphaModFix/>
          </a:blip>
          <a:stretch>
            <a:fillRect/>
          </a:stretch>
        </p:blipFill>
        <p:spPr>
          <a:xfrm>
            <a:off x="1700775" y="1078575"/>
            <a:ext cx="3403500" cy="3403500"/>
          </a:xfrm>
          <a:prstGeom prst="rect">
            <a:avLst/>
          </a:prstGeom>
          <a:noFill/>
          <a:ln>
            <a:noFill/>
          </a:ln>
        </p:spPr>
      </p:pic>
      <p:pic>
        <p:nvPicPr>
          <p:cNvPr id="120" name="Google Shape;120;p19"/>
          <p:cNvPicPr preferRelativeResize="0"/>
          <p:nvPr/>
        </p:nvPicPr>
        <p:blipFill>
          <a:blip r:embed="rId5">
            <a:alphaModFix/>
          </a:blip>
          <a:stretch>
            <a:fillRect/>
          </a:stretch>
        </p:blipFill>
        <p:spPr>
          <a:xfrm>
            <a:off x="1437580" y="1556450"/>
            <a:ext cx="3712400" cy="2447750"/>
          </a:xfrm>
          <a:prstGeom prst="rect">
            <a:avLst/>
          </a:prstGeom>
          <a:noFill/>
          <a:ln>
            <a:noFill/>
          </a:ln>
        </p:spPr>
      </p:pic>
      <p:pic>
        <p:nvPicPr>
          <p:cNvPr id="121" name="Google Shape;121;p19"/>
          <p:cNvPicPr preferRelativeResize="0"/>
          <p:nvPr/>
        </p:nvPicPr>
        <p:blipFill>
          <a:blip r:embed="rId6">
            <a:alphaModFix/>
          </a:blip>
          <a:stretch>
            <a:fillRect/>
          </a:stretch>
        </p:blipFill>
        <p:spPr>
          <a:xfrm>
            <a:off x="1878088" y="1203800"/>
            <a:ext cx="2831375" cy="2831375"/>
          </a:xfrm>
          <a:prstGeom prst="rect">
            <a:avLst/>
          </a:prstGeom>
          <a:noFill/>
          <a:ln>
            <a:noFill/>
          </a:ln>
        </p:spPr>
      </p:pic>
      <p:pic>
        <p:nvPicPr>
          <p:cNvPr id="122" name="Google Shape;122;p19"/>
          <p:cNvPicPr preferRelativeResize="0"/>
          <p:nvPr/>
        </p:nvPicPr>
        <p:blipFill>
          <a:blip r:embed="rId7">
            <a:alphaModFix/>
          </a:blip>
          <a:stretch>
            <a:fillRect/>
          </a:stretch>
        </p:blipFill>
        <p:spPr>
          <a:xfrm>
            <a:off x="1946825" y="1404561"/>
            <a:ext cx="2693900" cy="2599639"/>
          </a:xfrm>
          <a:prstGeom prst="rect">
            <a:avLst/>
          </a:prstGeom>
          <a:noFill/>
          <a:ln>
            <a:noFill/>
          </a:ln>
        </p:spPr>
      </p:pic>
      <p:pic>
        <p:nvPicPr>
          <p:cNvPr id="123" name="Google Shape;123;p19"/>
          <p:cNvPicPr preferRelativeResize="0"/>
          <p:nvPr/>
        </p:nvPicPr>
        <p:blipFill>
          <a:blip r:embed="rId8">
            <a:alphaModFix/>
          </a:blip>
          <a:stretch>
            <a:fillRect/>
          </a:stretch>
        </p:blipFill>
        <p:spPr>
          <a:xfrm>
            <a:off x="1288875" y="1404550"/>
            <a:ext cx="4009800" cy="3007350"/>
          </a:xfrm>
          <a:prstGeom prst="rect">
            <a:avLst/>
          </a:prstGeom>
          <a:noFill/>
          <a:ln>
            <a:noFill/>
          </a:ln>
        </p:spPr>
      </p:pic>
      <p:sp>
        <p:nvSpPr>
          <p:cNvPr id="124" name="Google Shape;124;p19"/>
          <p:cNvSpPr txBox="1"/>
          <p:nvPr/>
        </p:nvSpPr>
        <p:spPr>
          <a:xfrm rot="2167842">
            <a:off x="4412409" y="2099241"/>
            <a:ext cx="1320830" cy="43107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u="sng">
                <a:highlight>
                  <a:srgbClr val="FFFF00"/>
                </a:highlight>
              </a:rPr>
              <a:t>IDEA</a:t>
            </a:r>
            <a:endParaRPr b="1" sz="1600" u="sng">
              <a:highlight>
                <a:srgbClr val="FFFF00"/>
              </a:highlight>
            </a:endParaRPr>
          </a:p>
        </p:txBody>
      </p:sp>
      <p:pic>
        <p:nvPicPr>
          <p:cNvPr id="125" name="Google Shape;125;p19"/>
          <p:cNvPicPr preferRelativeResize="0"/>
          <p:nvPr/>
        </p:nvPicPr>
        <p:blipFill>
          <a:blip r:embed="rId9">
            <a:alphaModFix/>
          </a:blip>
          <a:stretch>
            <a:fillRect/>
          </a:stretch>
        </p:blipFill>
        <p:spPr>
          <a:xfrm>
            <a:off x="1106250" y="1322750"/>
            <a:ext cx="4375049" cy="2915151"/>
          </a:xfrm>
          <a:prstGeom prst="rect">
            <a:avLst/>
          </a:prstGeom>
          <a:noFill/>
          <a:ln>
            <a:noFill/>
          </a:ln>
        </p:spPr>
      </p:pic>
      <p:pic>
        <p:nvPicPr>
          <p:cNvPr id="126" name="Google Shape;126;p19"/>
          <p:cNvPicPr preferRelativeResize="0"/>
          <p:nvPr/>
        </p:nvPicPr>
        <p:blipFill>
          <a:blip r:embed="rId10">
            <a:alphaModFix/>
          </a:blip>
          <a:stretch>
            <a:fillRect/>
          </a:stretch>
        </p:blipFill>
        <p:spPr>
          <a:xfrm>
            <a:off x="1088250" y="1427850"/>
            <a:ext cx="4393050" cy="2745656"/>
          </a:xfrm>
          <a:prstGeom prst="rect">
            <a:avLst/>
          </a:prstGeom>
          <a:noFill/>
          <a:ln>
            <a:noFill/>
          </a:ln>
        </p:spPr>
      </p:pic>
      <p:pic>
        <p:nvPicPr>
          <p:cNvPr id="127" name="Google Shape;127;p19"/>
          <p:cNvPicPr preferRelativeResize="0"/>
          <p:nvPr/>
        </p:nvPicPr>
        <p:blipFill rotWithShape="1">
          <a:blip r:embed="rId11">
            <a:alphaModFix/>
          </a:blip>
          <a:srcRect b="43529" l="6625" r="2232" t="6904"/>
          <a:stretch/>
        </p:blipFill>
        <p:spPr>
          <a:xfrm>
            <a:off x="1097251" y="2095061"/>
            <a:ext cx="4375050" cy="1411227"/>
          </a:xfrm>
          <a:prstGeom prst="rect">
            <a:avLst/>
          </a:prstGeom>
          <a:noFill/>
          <a:ln cap="flat" cmpd="sng" w="9525">
            <a:solidFill>
              <a:srgbClr val="F55E61"/>
            </a:solidFill>
            <a:prstDash val="solid"/>
            <a:round/>
            <a:headEnd len="sm" w="sm" type="none"/>
            <a:tailEnd len="sm" w="sm" type="none"/>
          </a:ln>
        </p:spPr>
      </p:pic>
      <p:pic>
        <p:nvPicPr>
          <p:cNvPr id="128" name="Google Shape;128;p19"/>
          <p:cNvPicPr preferRelativeResize="0"/>
          <p:nvPr/>
        </p:nvPicPr>
        <p:blipFill>
          <a:blip r:embed="rId12">
            <a:alphaModFix/>
          </a:blip>
          <a:stretch>
            <a:fillRect/>
          </a:stretch>
        </p:blipFill>
        <p:spPr>
          <a:xfrm rot="1037577">
            <a:off x="8080675" y="175675"/>
            <a:ext cx="893760" cy="1276800"/>
          </a:xfrm>
          <a:prstGeom prst="rect">
            <a:avLst/>
          </a:prstGeom>
          <a:noFill/>
          <a:ln>
            <a:noFill/>
          </a:ln>
        </p:spPr>
      </p:pic>
    </p:spTree>
  </p:cSld>
  <p:clrMapOvr>
    <a:masterClrMapping/>
  </p:clrMapOvr>
  <mc:AlternateContent>
    <mc:Choice Requires="p14">
      <p:transition spd="slow" p14:dur="10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1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2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1"/>
                                        </p:tgtEl>
                                      </p:cBhvr>
                                    </p:animEffect>
                                    <p:set>
                                      <p:cBhvr>
                                        <p:cTn dur="1" fill="hold">
                                          <p:stCondLst>
                                            <p:cond delay="500"/>
                                          </p:stCondLst>
                                        </p:cTn>
                                        <p:tgtEl>
                                          <p:spTgt spid="12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600"/>
                                        <p:tgtEl>
                                          <p:spTgt spid="1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22"/>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2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12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2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2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2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20"/>
          <p:cNvPicPr preferRelativeResize="0"/>
          <p:nvPr/>
        </p:nvPicPr>
        <p:blipFill>
          <a:blip r:embed="rId3">
            <a:alphaModFix/>
          </a:blip>
          <a:stretch>
            <a:fillRect/>
          </a:stretch>
        </p:blipFill>
        <p:spPr>
          <a:xfrm>
            <a:off x="2187363" y="187125"/>
            <a:ext cx="4769275" cy="4769275"/>
          </a:xfrm>
          <a:prstGeom prst="rect">
            <a:avLst/>
          </a:prstGeom>
          <a:noFill/>
          <a:ln>
            <a:noFill/>
          </a:ln>
        </p:spPr>
      </p:pic>
    </p:spTree>
  </p:cSld>
  <p:clrMapOvr>
    <a:masterClrMapping/>
  </p:clrMapOvr>
  <mc:AlternateContent>
    <mc:Choice Requires="p14">
      <p:transition p14:dur="400">
        <p:push/>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1"/>
          <p:cNvPicPr preferRelativeResize="0"/>
          <p:nvPr/>
        </p:nvPicPr>
        <p:blipFill>
          <a:blip r:embed="rId3">
            <a:alphaModFix/>
          </a:blip>
          <a:stretch>
            <a:fillRect/>
          </a:stretch>
        </p:blipFill>
        <p:spPr>
          <a:xfrm>
            <a:off x="2187375" y="187125"/>
            <a:ext cx="4769249" cy="4769249"/>
          </a:xfrm>
          <a:prstGeom prst="rect">
            <a:avLst/>
          </a:prstGeom>
          <a:noFill/>
          <a:ln>
            <a:noFill/>
          </a:ln>
        </p:spPr>
      </p:pic>
    </p:spTree>
  </p:cSld>
  <p:clrMapOvr>
    <a:masterClrMapping/>
  </p:clrMapOvr>
  <p:transition spd="med">
    <p:fade/>
  </p:transition>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