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9" r:id="rId3"/>
    <p:sldId id="260" r:id="rId4"/>
    <p:sldId id="261" r:id="rId5"/>
    <p:sldId id="269" r:id="rId6"/>
    <p:sldId id="263" r:id="rId7"/>
    <p:sldId id="273" r:id="rId8"/>
    <p:sldId id="290" r:id="rId9"/>
    <p:sldId id="274" r:id="rId10"/>
    <p:sldId id="287" r:id="rId11"/>
    <p:sldId id="270" r:id="rId12"/>
    <p:sldId id="288" r:id="rId13"/>
    <p:sldId id="285" r:id="rId14"/>
    <p:sldId id="289" r:id="rId15"/>
    <p:sldId id="272" r:id="rId16"/>
    <p:sldId id="271" r:id="rId17"/>
    <p:sldId id="275" r:id="rId18"/>
    <p:sldId id="278" r:id="rId19"/>
    <p:sldId id="277" r:id="rId20"/>
    <p:sldId id="279" r:id="rId21"/>
    <p:sldId id="258" r:id="rId22"/>
    <p:sldId id="280" r:id="rId23"/>
    <p:sldId id="281"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255E91"/>
    <a:srgbClr val="5B9BD5"/>
    <a:srgbClr val="4472C4"/>
    <a:srgbClr val="AFABAB"/>
    <a:srgbClr val="9DC3E6"/>
    <a:srgbClr val="A9D18E"/>
    <a:srgbClr val="F8CBAD"/>
    <a:srgbClr val="86669E"/>
    <a:srgbClr val="578F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53A99-0F1F-4413-85B7-7252950BD097}" v="503" dt="2021-07-18T18:39:48.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83380" autoAdjust="0"/>
  </p:normalViewPr>
  <p:slideViewPr>
    <p:cSldViewPr snapToGrid="0">
      <p:cViewPr varScale="1">
        <p:scale>
          <a:sx n="59" d="100"/>
          <a:sy n="59" d="100"/>
        </p:scale>
        <p:origin x="88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72345120026296"/>
          <c:y val="5.0733621973868374E-2"/>
          <c:w val="0.66769826879208372"/>
          <c:h val="0.89853275605226324"/>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0A9-49FE-B9D4-9D2BFAFA7F9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0A9-49FE-B9D4-9D2BFAFA7F9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0A9-49FE-B9D4-9D2BFAFA7F9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0A9-49FE-B9D4-9D2BFAFA7F9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D0A9-49FE-B9D4-9D2BFAFA7F9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D0A9-49FE-B9D4-9D2BFAFA7F9F}"/>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D0A9-49FE-B9D4-9D2BFAFA7F9F}"/>
              </c:ext>
            </c:extLst>
          </c:dPt>
          <c:cat>
            <c:strRef>
              <c:f>Sheet1!$B$1:$B$7</c:f>
              <c:strCache>
                <c:ptCount val="7"/>
                <c:pt idx="0">
                  <c:v>Lab work / 実験</c:v>
                </c:pt>
                <c:pt idx="1">
                  <c:v>Analysing data / データ解析</c:v>
                </c:pt>
                <c:pt idx="2">
                  <c:v>Writing papers / 論文作成</c:v>
                </c:pt>
                <c:pt idx="3">
                  <c:v>Conferences / 学会</c:v>
                </c:pt>
                <c:pt idx="4">
                  <c:v>Meetings / </c:v>
                </c:pt>
                <c:pt idx="5">
                  <c:v>Coffee breaks / 休憩</c:v>
                </c:pt>
                <c:pt idx="6">
                  <c:v>Other / 他</c:v>
                </c:pt>
              </c:strCache>
            </c:strRef>
          </c:cat>
          <c:val>
            <c:numRef>
              <c:f>Sheet1!$C$1:$C$7</c:f>
              <c:numCache>
                <c:formatCode>General</c:formatCode>
                <c:ptCount val="7"/>
                <c:pt idx="0">
                  <c:v>0.3</c:v>
                </c:pt>
                <c:pt idx="1">
                  <c:v>0.15</c:v>
                </c:pt>
                <c:pt idx="2">
                  <c:v>0.1</c:v>
                </c:pt>
                <c:pt idx="3">
                  <c:v>0.05</c:v>
                </c:pt>
                <c:pt idx="4">
                  <c:v>0.1</c:v>
                </c:pt>
                <c:pt idx="5">
                  <c:v>0.1</c:v>
                </c:pt>
                <c:pt idx="6">
                  <c:v>0.2</c:v>
                </c:pt>
              </c:numCache>
            </c:numRef>
          </c:val>
          <c:extLst>
            <c:ext xmlns:c16="http://schemas.microsoft.com/office/drawing/2014/chart" uri="{C3380CC4-5D6E-409C-BE32-E72D297353CC}">
              <c16:uniqueId val="{0000000E-D0A9-49FE-B9D4-9D2BFAFA7F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tx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F5B-4770-A95D-4ECB68EFFA3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F5B-4770-A95D-4ECB68EFFA3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F5B-4770-A95D-4ECB68EFFA30}"/>
              </c:ext>
            </c:extLst>
          </c:dPt>
          <c:dPt>
            <c:idx val="3"/>
            <c:bubble3D val="0"/>
            <c:spPr>
              <a:solidFill>
                <a:srgbClr val="255E9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F5B-4770-A95D-4ECB68EFFA30}"/>
              </c:ext>
            </c:extLst>
          </c:dPt>
          <c:dLbls>
            <c:delete val="1"/>
          </c:dLbls>
          <c:cat>
            <c:strRef>
              <c:f>Sheet1!$E$1:$E$4</c:f>
              <c:strCache>
                <c:ptCount val="4"/>
                <c:pt idx="0">
                  <c:v>Zoom calls / Zoom会議</c:v>
                </c:pt>
                <c:pt idx="1">
                  <c:v>Analysing data / データ解析</c:v>
                </c:pt>
                <c:pt idx="2">
                  <c:v>Writing papers / 論文作成</c:v>
                </c:pt>
                <c:pt idx="3">
                  <c:v>Other / 他</c:v>
                </c:pt>
              </c:strCache>
            </c:strRef>
          </c:cat>
          <c:val>
            <c:numRef>
              <c:f>Sheet1!$F$1:$F$4</c:f>
              <c:numCache>
                <c:formatCode>General</c:formatCode>
                <c:ptCount val="4"/>
                <c:pt idx="0">
                  <c:v>0.65</c:v>
                </c:pt>
                <c:pt idx="1">
                  <c:v>0.15</c:v>
                </c:pt>
                <c:pt idx="2">
                  <c:v>0.1</c:v>
                </c:pt>
                <c:pt idx="3">
                  <c:v>0.1</c:v>
                </c:pt>
              </c:numCache>
            </c:numRef>
          </c:val>
          <c:extLst>
            <c:ext xmlns:c16="http://schemas.microsoft.com/office/drawing/2014/chart" uri="{C3380CC4-5D6E-409C-BE32-E72D297353CC}">
              <c16:uniqueId val="{00000008-2F5B-4770-A95D-4ECB68EFFA30}"/>
            </c:ext>
          </c:extLst>
        </c:ser>
        <c:dLbls>
          <c:dLblPos val="outEnd"/>
          <c:showLegendKey val="0"/>
          <c:showVal val="0"/>
          <c:showCatName val="1"/>
          <c:showSerName val="0"/>
          <c:showPercent val="0"/>
          <c:showBubbleSize val="0"/>
          <c:showLeaderLines val="1"/>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E7C6A-C8FB-48B0-BEB0-56218EF5F6A5}" type="datetimeFigureOut">
              <a:rPr lang="en-GB" smtClean="0"/>
              <a:t>22/08/2021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B4503A-1D77-43F5-A50B-E708C314358E}" type="slidenum">
              <a:rPr lang="en-GB" smtClean="0"/>
              <a:t>‹#›</a:t>
            </a:fld>
            <a:endParaRPr lang="en-GB"/>
          </a:p>
        </p:txBody>
      </p:sp>
    </p:spTree>
    <p:extLst>
      <p:ext uri="{BB962C8B-B14F-4D97-AF65-F5344CB8AC3E}">
        <p14:creationId xmlns:p14="http://schemas.microsoft.com/office/powerpoint/2010/main" val="183857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B4503A-1D77-43F5-A50B-E708C314358E}" type="slidenum">
              <a:rPr lang="en-GB" smtClean="0"/>
              <a:t>1</a:t>
            </a:fld>
            <a:endParaRPr lang="en-GB"/>
          </a:p>
        </p:txBody>
      </p:sp>
    </p:spTree>
    <p:extLst>
      <p:ext uri="{BB962C8B-B14F-4D97-AF65-F5344CB8AC3E}">
        <p14:creationId xmlns:p14="http://schemas.microsoft.com/office/powerpoint/2010/main" val="3188282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3" name="Group 12"/>
          <p:cNvGrpSpPr/>
          <p:nvPr/>
        </p:nvGrpSpPr>
        <p:grpSpPr>
          <a:xfrm>
            <a:off x="0" y="1381180"/>
            <a:ext cx="12192000" cy="4642176"/>
            <a:chOff x="0" y="1381180"/>
            <a:chExt cx="12192000" cy="4642176"/>
          </a:xfrm>
        </p:grpSpPr>
        <p:sp>
          <p:nvSpPr>
            <p:cNvPr id="9" name="Rectangle 8"/>
            <p:cNvSpPr/>
            <p:nvPr userDrawn="1"/>
          </p:nvSpPr>
          <p:spPr>
            <a:xfrm>
              <a:off x="0" y="5636262"/>
              <a:ext cx="12192000" cy="3870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116" tIns="25058" rIns="50116" bIns="25058" numCol="1" spcCol="0" rtlCol="0" fromWordArt="0" anchor="ctr" anchorCtr="0" forceAA="0" compatLnSpc="1">
              <a:prstTxWarp prst="textNoShape">
                <a:avLst/>
              </a:prstTxWarp>
              <a:noAutofit/>
            </a:bodyPr>
            <a:lstStyle/>
            <a:p>
              <a:pPr algn="ctr"/>
              <a:endParaRPr lang="en-GB" sz="987"/>
            </a:p>
          </p:txBody>
        </p:sp>
        <p:sp>
          <p:nvSpPr>
            <p:cNvPr id="8" name="Rectangle 7"/>
            <p:cNvSpPr/>
            <p:nvPr userDrawn="1"/>
          </p:nvSpPr>
          <p:spPr>
            <a:xfrm>
              <a:off x="0" y="5421603"/>
              <a:ext cx="12192000" cy="407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116" tIns="25058" rIns="50116" bIns="25058" numCol="1" spcCol="0" rtlCol="0" fromWordArt="0" anchor="ctr" anchorCtr="0" forceAA="0" compatLnSpc="1">
              <a:prstTxWarp prst="textNoShape">
                <a:avLst/>
              </a:prstTxWarp>
              <a:noAutofit/>
            </a:bodyPr>
            <a:lstStyle/>
            <a:p>
              <a:pPr algn="ctr"/>
              <a:endParaRPr lang="en-GB" sz="987"/>
            </a:p>
          </p:txBody>
        </p:sp>
        <p:sp>
          <p:nvSpPr>
            <p:cNvPr id="7" name="Rectangle 6"/>
            <p:cNvSpPr/>
            <p:nvPr userDrawn="1"/>
          </p:nvSpPr>
          <p:spPr>
            <a:xfrm>
              <a:off x="0" y="1381180"/>
              <a:ext cx="12192000" cy="41393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116" tIns="25058" rIns="50116" bIns="25058" numCol="1" spcCol="0" rtlCol="0" fromWordArt="0" anchor="ctr" anchorCtr="0" forceAA="0" compatLnSpc="1">
              <a:prstTxWarp prst="textNoShape">
                <a:avLst/>
              </a:prstTxWarp>
              <a:noAutofit/>
            </a:bodyPr>
            <a:lstStyle/>
            <a:p>
              <a:pPr algn="ctr"/>
              <a:endParaRPr lang="en-GB" sz="987"/>
            </a:p>
          </p:txBody>
        </p:sp>
      </p:grpSp>
      <p:sp>
        <p:nvSpPr>
          <p:cNvPr id="2" name="Title 1"/>
          <p:cNvSpPr>
            <a:spLocks noGrp="1"/>
          </p:cNvSpPr>
          <p:nvPr>
            <p:ph type="ctrTitle"/>
          </p:nvPr>
        </p:nvSpPr>
        <p:spPr>
          <a:xfrm>
            <a:off x="621030" y="2060927"/>
            <a:ext cx="9144000" cy="1201103"/>
          </a:xfrm>
        </p:spPr>
        <p:txBody>
          <a:bodyPr anchor="b">
            <a:normAutofit/>
          </a:bodyPr>
          <a:lstStyle>
            <a:lvl1pPr algn="l">
              <a:defRPr sz="5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621030" y="3595024"/>
            <a:ext cx="9144000" cy="572134"/>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2D63012C-32D3-43E0-AF3E-61DEDCDF6F3D}" type="datetimeFigureOut">
              <a:rPr lang="en-GB" smtClean="0"/>
              <a:t>22/08/2021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0E345-ABFB-4436-AE53-815775452F17}"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012" y="421094"/>
            <a:ext cx="2999601" cy="62007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3993" y="441532"/>
            <a:ext cx="1400172" cy="57920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3640" y="332250"/>
            <a:ext cx="810948" cy="81011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107" y="341363"/>
            <a:ext cx="1554293" cy="79231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4063" y="332250"/>
            <a:ext cx="680410" cy="810539"/>
          </a:xfrm>
          <a:prstGeom prst="rect">
            <a:avLst/>
          </a:prstGeom>
        </p:spPr>
      </p:pic>
    </p:spTree>
    <p:extLst>
      <p:ext uri="{BB962C8B-B14F-4D97-AF65-F5344CB8AC3E}">
        <p14:creationId xmlns:p14="http://schemas.microsoft.com/office/powerpoint/2010/main" val="260480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63012C-32D3-43E0-AF3E-61DEDCDF6F3D}" type="datetimeFigureOut">
              <a:rPr lang="en-GB" smtClean="0"/>
              <a:t>22/08/2021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204149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63012C-32D3-43E0-AF3E-61DEDCDF6F3D}" type="datetimeFigureOut">
              <a:rPr lang="en-GB" smtClean="0"/>
              <a:t>22/08/2021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302864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6130958"/>
            <a:ext cx="12192000" cy="7270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116" tIns="25058" rIns="50116" bIns="25058" numCol="1" spcCol="0" rtlCol="0" fromWordArt="0" anchor="ctr" anchorCtr="0" forceAA="0" compatLnSpc="1">
            <a:prstTxWarp prst="textNoShape">
              <a:avLst/>
            </a:prstTxWarp>
            <a:noAutofit/>
          </a:bodyPr>
          <a:lstStyle/>
          <a:p>
            <a:pPr algn="ctr"/>
            <a:endParaRPr lang="en-GB" sz="987"/>
          </a:p>
        </p:txBody>
      </p:sp>
      <p:sp>
        <p:nvSpPr>
          <p:cNvPr id="8" name="Rectangle 7"/>
          <p:cNvSpPr/>
          <p:nvPr/>
        </p:nvSpPr>
        <p:spPr>
          <a:xfrm>
            <a:off x="0" y="935689"/>
            <a:ext cx="12192000" cy="2643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116" tIns="25058" rIns="50116" bIns="25058" numCol="1" spcCol="0" rtlCol="0" fromWordArt="0" anchor="ctr" anchorCtr="0" forceAA="0" compatLnSpc="1">
            <a:prstTxWarp prst="textNoShape">
              <a:avLst/>
            </a:prstTxWarp>
            <a:noAutofit/>
          </a:bodyPr>
          <a:lstStyle/>
          <a:p>
            <a:pPr algn="ctr"/>
            <a:endParaRPr lang="en-GB" sz="987"/>
          </a:p>
        </p:txBody>
      </p:sp>
      <p:sp>
        <p:nvSpPr>
          <p:cNvPr id="3" name="Content Placeholder 2"/>
          <p:cNvSpPr>
            <a:spLocks noGrp="1"/>
          </p:cNvSpPr>
          <p:nvPr>
            <p:ph idx="1"/>
          </p:nvPr>
        </p:nvSpPr>
        <p:spPr>
          <a:xfrm>
            <a:off x="413385" y="1600199"/>
            <a:ext cx="10473690" cy="336518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0E345-ABFB-4436-AE53-815775452F17}" type="slidenum">
              <a:rPr lang="en-GB" smtClean="0"/>
              <a:t>‹#›</a:t>
            </a:fld>
            <a:endParaRPr lang="en-GB"/>
          </a:p>
        </p:txBody>
      </p:sp>
      <p:sp>
        <p:nvSpPr>
          <p:cNvPr id="7" name="Rectangle 6"/>
          <p:cNvSpPr/>
          <p:nvPr/>
        </p:nvSpPr>
        <p:spPr>
          <a:xfrm>
            <a:off x="0" y="0"/>
            <a:ext cx="12192000" cy="10744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0116" tIns="25058" rIns="50116" bIns="25058" numCol="1" spcCol="0" rtlCol="0" fromWordArt="0" anchor="ctr" anchorCtr="0" forceAA="0" compatLnSpc="1">
            <a:prstTxWarp prst="textNoShape">
              <a:avLst/>
            </a:prstTxWarp>
            <a:noAutofit/>
          </a:bodyPr>
          <a:lstStyle/>
          <a:p>
            <a:pPr algn="ctr"/>
            <a:endParaRPr lang="en-GB" sz="987"/>
          </a:p>
        </p:txBody>
      </p:sp>
      <p:sp>
        <p:nvSpPr>
          <p:cNvPr id="2" name="Title 1"/>
          <p:cNvSpPr>
            <a:spLocks noGrp="1"/>
          </p:cNvSpPr>
          <p:nvPr>
            <p:ph type="title"/>
          </p:nvPr>
        </p:nvSpPr>
        <p:spPr>
          <a:xfrm>
            <a:off x="392430" y="-125572"/>
            <a:ext cx="10515600" cy="1325563"/>
          </a:xfrm>
        </p:spPr>
        <p:txBody>
          <a:bodyPr>
            <a:normAutofit/>
          </a:bodyPr>
          <a:lstStyle>
            <a:lvl1pPr>
              <a:defRPr sz="35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54" y="6238950"/>
            <a:ext cx="2285246" cy="529078"/>
          </a:xfrm>
          <a:prstGeom prst="rect">
            <a:avLst/>
          </a:prstGeom>
        </p:spPr>
      </p:pic>
    </p:spTree>
    <p:extLst>
      <p:ext uri="{BB962C8B-B14F-4D97-AF65-F5344CB8AC3E}">
        <p14:creationId xmlns:p14="http://schemas.microsoft.com/office/powerpoint/2010/main" val="74791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3012C-32D3-43E0-AF3E-61DEDCDF6F3D}" type="datetimeFigureOut">
              <a:rPr lang="en-GB" smtClean="0"/>
              <a:t>22/08/2021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83814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D63012C-32D3-43E0-AF3E-61DEDCDF6F3D}" type="datetimeFigureOut">
              <a:rPr lang="en-GB" smtClean="0"/>
              <a:t>22/08/2021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321397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D63012C-32D3-43E0-AF3E-61DEDCDF6F3D}" type="datetimeFigureOut">
              <a:rPr lang="en-GB" smtClean="0"/>
              <a:t>22/08/2021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14031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D63012C-32D3-43E0-AF3E-61DEDCDF6F3D}" type="datetimeFigureOut">
              <a:rPr lang="en-GB" smtClean="0"/>
              <a:t>22/08/2021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2898453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3012C-32D3-43E0-AF3E-61DEDCDF6F3D}" type="datetimeFigureOut">
              <a:rPr lang="en-GB" smtClean="0"/>
              <a:t>22/08/2021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31966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63012C-32D3-43E0-AF3E-61DEDCDF6F3D}" type="datetimeFigureOut">
              <a:rPr lang="en-GB" smtClean="0"/>
              <a:t>22/08/2021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203520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63012C-32D3-43E0-AF3E-61DEDCDF6F3D}" type="datetimeFigureOut">
              <a:rPr lang="en-GB" smtClean="0"/>
              <a:t>22/08/2021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D0E345-ABFB-4436-AE53-815775452F17}" type="slidenum">
              <a:rPr lang="en-GB" smtClean="0"/>
              <a:t>‹#›</a:t>
            </a:fld>
            <a:endParaRPr lang="en-GB"/>
          </a:p>
        </p:txBody>
      </p:sp>
    </p:spTree>
    <p:extLst>
      <p:ext uri="{BB962C8B-B14F-4D97-AF65-F5344CB8AC3E}">
        <p14:creationId xmlns:p14="http://schemas.microsoft.com/office/powerpoint/2010/main" val="283962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3012C-32D3-43E0-AF3E-61DEDCDF6F3D}" type="datetimeFigureOut">
              <a:rPr lang="en-GB" smtClean="0"/>
              <a:t>22/08/2021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0E345-ABFB-4436-AE53-815775452F17}" type="slidenum">
              <a:rPr lang="en-GB" smtClean="0"/>
              <a:t>‹#›</a:t>
            </a:fld>
            <a:endParaRPr lang="en-GB"/>
          </a:p>
        </p:txBody>
      </p:sp>
    </p:spTree>
    <p:extLst>
      <p:ext uri="{BB962C8B-B14F-4D97-AF65-F5344CB8AC3E}">
        <p14:creationId xmlns:p14="http://schemas.microsoft.com/office/powerpoint/2010/main" val="3140796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hyperlink" Target="https://gph.is/2jqzxyj" TargetMode="External"/><Relationship Id="rId7" Type="http://schemas.openxmlformats.org/officeDocument/2006/relationships/image" Target="../media/image8.png"/><Relationship Id="rId2" Type="http://schemas.openxmlformats.org/officeDocument/2006/relationships/hyperlink" Target="https://giphy.com/gifs/harry-potter-explosion-8K6e9c6hlD6qA"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8.png"/><Relationship Id="rId7" Type="http://schemas.openxmlformats.org/officeDocument/2006/relationships/image" Target="../media/image24.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07F6-3156-4553-A9A6-63F329AFC0DD}"/>
              </a:ext>
            </a:extLst>
          </p:cNvPr>
          <p:cNvSpPr>
            <a:spLocks noGrp="1"/>
          </p:cNvSpPr>
          <p:nvPr>
            <p:ph type="ctrTitle"/>
          </p:nvPr>
        </p:nvSpPr>
        <p:spPr>
          <a:xfrm>
            <a:off x="621029" y="2060927"/>
            <a:ext cx="10535799" cy="1201103"/>
          </a:xfrm>
        </p:spPr>
        <p:txBody>
          <a:bodyPr>
            <a:noAutofit/>
          </a:bodyPr>
          <a:lstStyle/>
          <a:p>
            <a:r>
              <a:rPr lang="en-GB" sz="3600" dirty="0"/>
              <a:t>Clifton Trust Young Scientists Workshop 2021</a:t>
            </a:r>
            <a:br>
              <a:rPr lang="en-GB" sz="3600" dirty="0"/>
            </a:br>
            <a:r>
              <a:rPr lang="en-GB" sz="3600" dirty="0"/>
              <a:t>Welcome Talk </a:t>
            </a:r>
          </a:p>
        </p:txBody>
      </p:sp>
      <p:sp>
        <p:nvSpPr>
          <p:cNvPr id="3" name="Subtitle 2">
            <a:extLst>
              <a:ext uri="{FF2B5EF4-FFF2-40B4-BE49-F238E27FC236}">
                <a16:creationId xmlns:a16="http://schemas.microsoft.com/office/drawing/2014/main" id="{2AE4EE98-B389-4B64-999E-8E5045E8581B}"/>
              </a:ext>
            </a:extLst>
          </p:cNvPr>
          <p:cNvSpPr>
            <a:spLocks noGrp="1"/>
          </p:cNvSpPr>
          <p:nvPr>
            <p:ph type="subTitle" idx="1"/>
          </p:nvPr>
        </p:nvSpPr>
        <p:spPr>
          <a:xfrm>
            <a:off x="621030" y="3595024"/>
            <a:ext cx="10535800" cy="1327784"/>
          </a:xfrm>
        </p:spPr>
        <p:txBody>
          <a:bodyPr>
            <a:normAutofit fontScale="77500" lnSpcReduction="20000"/>
          </a:bodyPr>
          <a:lstStyle/>
          <a:p>
            <a:r>
              <a:rPr lang="en-GB" sz="2000" dirty="0"/>
              <a:t>Ryo Mizuta </a:t>
            </a:r>
          </a:p>
          <a:p>
            <a:r>
              <a:rPr lang="ja-JP" altLang="en-US" sz="2000" dirty="0"/>
              <a:t>水田　涼</a:t>
            </a:r>
            <a:endParaRPr lang="en-GB" altLang="ja-JP" sz="2000" dirty="0"/>
          </a:p>
          <a:p>
            <a:br>
              <a:rPr lang="en-GB" sz="2000" dirty="0"/>
            </a:br>
            <a:r>
              <a:rPr lang="en-US" altLang="ja-JP" sz="2000" dirty="0"/>
              <a:t>Department of Engineering (Electrical Engineering)</a:t>
            </a:r>
          </a:p>
          <a:p>
            <a:r>
              <a:rPr lang="en-GB" altLang="ja-JP" sz="2000" dirty="0"/>
              <a:t>Doctoral Training Centre for Nanoscience</a:t>
            </a:r>
            <a:endParaRPr lang="en-GB" sz="2000" dirty="0"/>
          </a:p>
          <a:p>
            <a:endParaRPr lang="en-GB" sz="2000" dirty="0"/>
          </a:p>
        </p:txBody>
      </p:sp>
      <p:pic>
        <p:nvPicPr>
          <p:cNvPr id="4" name="Picture 3">
            <a:extLst>
              <a:ext uri="{FF2B5EF4-FFF2-40B4-BE49-F238E27FC236}">
                <a16:creationId xmlns:a16="http://schemas.microsoft.com/office/drawing/2014/main" id="{E7BCA367-E117-4164-9A79-467D6D35C3C3}"/>
              </a:ext>
            </a:extLst>
          </p:cNvPr>
          <p:cNvPicPr>
            <a:picLocks noChangeAspect="1"/>
          </p:cNvPicPr>
          <p:nvPr/>
        </p:nvPicPr>
        <p:blipFill>
          <a:blip r:embed="rId3"/>
          <a:stretch>
            <a:fillRect/>
          </a:stretch>
        </p:blipFill>
        <p:spPr>
          <a:xfrm>
            <a:off x="8700111" y="4327980"/>
            <a:ext cx="1351354" cy="876179"/>
          </a:xfrm>
          <a:prstGeom prst="rect">
            <a:avLst/>
          </a:prstGeom>
        </p:spPr>
      </p:pic>
      <p:pic>
        <p:nvPicPr>
          <p:cNvPr id="5" name="Picture 4">
            <a:extLst>
              <a:ext uri="{FF2B5EF4-FFF2-40B4-BE49-F238E27FC236}">
                <a16:creationId xmlns:a16="http://schemas.microsoft.com/office/drawing/2014/main" id="{2FEE9EB0-A8CB-49B1-86B4-F46B9D306003}"/>
              </a:ext>
            </a:extLst>
          </p:cNvPr>
          <p:cNvPicPr>
            <a:picLocks noChangeAspect="1"/>
          </p:cNvPicPr>
          <p:nvPr/>
        </p:nvPicPr>
        <p:blipFill>
          <a:blip r:embed="rId4"/>
          <a:stretch>
            <a:fillRect/>
          </a:stretch>
        </p:blipFill>
        <p:spPr>
          <a:xfrm>
            <a:off x="10354529" y="4296425"/>
            <a:ext cx="1351353" cy="907734"/>
          </a:xfrm>
          <a:prstGeom prst="rect">
            <a:avLst/>
          </a:prstGeom>
        </p:spPr>
      </p:pic>
    </p:spTree>
    <p:extLst>
      <p:ext uri="{BB962C8B-B14F-4D97-AF65-F5344CB8AC3E}">
        <p14:creationId xmlns:p14="http://schemas.microsoft.com/office/powerpoint/2010/main" val="54994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BDCF7-B201-4302-8533-5ABEB485134F}"/>
              </a:ext>
            </a:extLst>
          </p:cNvPr>
          <p:cNvSpPr>
            <a:spLocks noGrp="1"/>
          </p:cNvSpPr>
          <p:nvPr>
            <p:ph idx="1"/>
          </p:nvPr>
        </p:nvSpPr>
        <p:spPr>
          <a:xfrm>
            <a:off x="808240" y="1995053"/>
            <a:ext cx="10473690" cy="3365183"/>
          </a:xfrm>
        </p:spPr>
        <p:txBody>
          <a:bodyPr/>
          <a:lstStyle/>
          <a:p>
            <a:pPr marL="514350" indent="-514350">
              <a:buAutoNum type="arabicPeriod"/>
            </a:pPr>
            <a:r>
              <a:rPr lang="en-GB" dirty="0"/>
              <a:t>What do researchers actually do?</a:t>
            </a:r>
          </a:p>
          <a:p>
            <a:pPr marL="0" indent="0">
              <a:buNone/>
            </a:pPr>
            <a:r>
              <a:rPr lang="ja-JP" altLang="en-US" b="1" i="0" dirty="0">
                <a:solidFill>
                  <a:srgbClr val="0F172A"/>
                </a:solidFill>
                <a:effectLst/>
                <a:latin typeface="source-sans-pro"/>
              </a:rPr>
              <a:t>       研究者って何をするの？</a:t>
            </a:r>
            <a:endParaRPr lang="en-GB" dirty="0"/>
          </a:p>
        </p:txBody>
      </p:sp>
      <p:sp>
        <p:nvSpPr>
          <p:cNvPr id="3" name="Title 2">
            <a:extLst>
              <a:ext uri="{FF2B5EF4-FFF2-40B4-BE49-F238E27FC236}">
                <a16:creationId xmlns:a16="http://schemas.microsoft.com/office/drawing/2014/main" id="{E8D4D630-E40C-43DD-B348-BFD2881818A0}"/>
              </a:ext>
            </a:extLst>
          </p:cNvPr>
          <p:cNvSpPr>
            <a:spLocks noGrp="1"/>
          </p:cNvSpPr>
          <p:nvPr>
            <p:ph type="title"/>
          </p:nvPr>
        </p:nvSpPr>
        <p:spPr/>
        <p:txBody>
          <a:bodyPr/>
          <a:lstStyle/>
          <a:p>
            <a:r>
              <a:rPr lang="en-GB" dirty="0"/>
              <a:t>Let’s brainstorm together!  </a:t>
            </a:r>
            <a:r>
              <a:rPr lang="ja-JP" altLang="en-US" dirty="0"/>
              <a:t>一緒に考えてみよう！</a:t>
            </a:r>
            <a:endParaRPr lang="en-GB" dirty="0"/>
          </a:p>
        </p:txBody>
      </p:sp>
      <p:sp>
        <p:nvSpPr>
          <p:cNvPr id="4" name="Content Placeholder 1">
            <a:extLst>
              <a:ext uri="{FF2B5EF4-FFF2-40B4-BE49-F238E27FC236}">
                <a16:creationId xmlns:a16="http://schemas.microsoft.com/office/drawing/2014/main" id="{5409D78A-5777-418D-B0B8-BD0F4A1EE17B}"/>
              </a:ext>
            </a:extLst>
          </p:cNvPr>
          <p:cNvSpPr txBox="1">
            <a:spLocks/>
          </p:cNvSpPr>
          <p:nvPr/>
        </p:nvSpPr>
        <p:spPr>
          <a:xfrm>
            <a:off x="829195" y="3823854"/>
            <a:ext cx="11757660" cy="15586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startAt="2"/>
            </a:pPr>
            <a:r>
              <a:rPr lang="en-GB" dirty="0"/>
              <a:t>What do researchers spend the most time doing?   </a:t>
            </a:r>
          </a:p>
          <a:p>
            <a:pPr marL="0" indent="0">
              <a:buNone/>
            </a:pPr>
            <a:r>
              <a:rPr lang="ja-JP" altLang="en-US" b="1" i="0" dirty="0">
                <a:solidFill>
                  <a:srgbClr val="0F172A"/>
                </a:solidFill>
                <a:effectLst/>
                <a:latin typeface="source-sans-pro"/>
              </a:rPr>
              <a:t>       研究者は何に時間を一番費やすの？</a:t>
            </a:r>
            <a:endParaRPr lang="en-GB" dirty="0"/>
          </a:p>
        </p:txBody>
      </p:sp>
    </p:spTree>
    <p:extLst>
      <p:ext uri="{BB962C8B-B14F-4D97-AF65-F5344CB8AC3E}">
        <p14:creationId xmlns:p14="http://schemas.microsoft.com/office/powerpoint/2010/main" val="137537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127C2-49D7-40A2-9861-A29B706D098B}"/>
              </a:ext>
            </a:extLst>
          </p:cNvPr>
          <p:cNvSpPr>
            <a:spLocks noGrp="1"/>
          </p:cNvSpPr>
          <p:nvPr>
            <p:ph type="title"/>
          </p:nvPr>
        </p:nvSpPr>
        <p:spPr/>
        <p:txBody>
          <a:bodyPr/>
          <a:lstStyle/>
          <a:p>
            <a:r>
              <a:rPr lang="en-GB" dirty="0"/>
              <a:t>Let’s brainstorm together!</a:t>
            </a:r>
            <a:r>
              <a:rPr lang="ja-JP" altLang="en-US" dirty="0"/>
              <a:t>　一緒に考えてみよう！</a:t>
            </a:r>
            <a:endParaRPr lang="en-GB" dirty="0"/>
          </a:p>
        </p:txBody>
      </p:sp>
      <p:sp>
        <p:nvSpPr>
          <p:cNvPr id="5" name="Title 1">
            <a:extLst>
              <a:ext uri="{FF2B5EF4-FFF2-40B4-BE49-F238E27FC236}">
                <a16:creationId xmlns:a16="http://schemas.microsoft.com/office/drawing/2014/main" id="{AD679985-B131-4D66-8F55-77A860F1D985}"/>
              </a:ext>
            </a:extLst>
          </p:cNvPr>
          <p:cNvSpPr txBox="1">
            <a:spLocks/>
          </p:cNvSpPr>
          <p:nvPr/>
        </p:nvSpPr>
        <p:spPr>
          <a:xfrm>
            <a:off x="2752039" y="849872"/>
            <a:ext cx="7366115" cy="1948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kern="1200">
                <a:solidFill>
                  <a:schemeClr val="bg1"/>
                </a:solidFill>
                <a:latin typeface="Arial" panose="020B0604020202020204" pitchFamily="34" charset="0"/>
                <a:ea typeface="+mj-ea"/>
                <a:cs typeface="Arial" panose="020B0604020202020204" pitchFamily="34" charset="0"/>
              </a:defRPr>
            </a:lvl1pPr>
          </a:lstStyle>
          <a:p>
            <a:pPr marL="514350" indent="-514350">
              <a:lnSpc>
                <a:spcPct val="150000"/>
              </a:lnSpc>
              <a:buAutoNum type="arabicPeriod"/>
            </a:pPr>
            <a:r>
              <a:rPr lang="en-US" altLang="ja-JP" sz="2400" b="1" dirty="0">
                <a:solidFill>
                  <a:srgbClr val="09576D"/>
                </a:solidFill>
                <a:ea typeface="Roboto Light" panose="02000000000000000000" pitchFamily="2" charset="0"/>
              </a:rPr>
              <a:t>Go to:</a:t>
            </a:r>
            <a:r>
              <a:rPr lang="en-GB" altLang="ja-JP" sz="2400" b="1" dirty="0">
                <a:solidFill>
                  <a:srgbClr val="09576D"/>
                </a:solidFill>
                <a:ea typeface="Roboto Light" panose="02000000000000000000" pitchFamily="2" charset="0"/>
              </a:rPr>
              <a:t> </a:t>
            </a:r>
            <a:r>
              <a:rPr lang="en-GB" sz="2400" dirty="0">
                <a:solidFill>
                  <a:srgbClr val="09576D"/>
                </a:solidFill>
                <a:ea typeface="Roboto Light" panose="02000000000000000000" pitchFamily="2" charset="0"/>
              </a:rPr>
              <a:t>www.pollev.com/rmizuta294</a:t>
            </a:r>
            <a:br>
              <a:rPr lang="en-GB" sz="2400" dirty="0">
                <a:solidFill>
                  <a:srgbClr val="09576D"/>
                </a:solidFill>
                <a:ea typeface="Roboto Light" panose="02000000000000000000" pitchFamily="2" charset="0"/>
              </a:rPr>
            </a:br>
            <a:endParaRPr lang="en-GB" sz="2400" dirty="0">
              <a:solidFill>
                <a:srgbClr val="09576D"/>
              </a:solidFill>
              <a:ea typeface="Roboto Light" panose="02000000000000000000" pitchFamily="2" charset="0"/>
            </a:endParaRPr>
          </a:p>
        </p:txBody>
      </p:sp>
      <p:sp>
        <p:nvSpPr>
          <p:cNvPr id="7" name="Title 1">
            <a:extLst>
              <a:ext uri="{FF2B5EF4-FFF2-40B4-BE49-F238E27FC236}">
                <a16:creationId xmlns:a16="http://schemas.microsoft.com/office/drawing/2014/main" id="{AAFFAAA2-537D-4B78-9E16-C1D4F7ADBA51}"/>
              </a:ext>
            </a:extLst>
          </p:cNvPr>
          <p:cNvSpPr txBox="1">
            <a:spLocks/>
          </p:cNvSpPr>
          <p:nvPr/>
        </p:nvSpPr>
        <p:spPr>
          <a:xfrm>
            <a:off x="8785694" y="2645230"/>
            <a:ext cx="45976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09576D"/>
                </a:solidFill>
                <a:latin typeface="Arial" panose="020B0604020202020204" pitchFamily="34" charset="0"/>
                <a:ea typeface="Roboto Medium" panose="02000000000000000000" pitchFamily="2" charset="0"/>
                <a:cs typeface="Arial" panose="020B0604020202020204" pitchFamily="34" charset="0"/>
              </a:rPr>
              <a:t>2. Enter your name</a:t>
            </a:r>
          </a:p>
        </p:txBody>
      </p:sp>
      <p:pic>
        <p:nvPicPr>
          <p:cNvPr id="4" name="Picture 3">
            <a:extLst>
              <a:ext uri="{FF2B5EF4-FFF2-40B4-BE49-F238E27FC236}">
                <a16:creationId xmlns:a16="http://schemas.microsoft.com/office/drawing/2014/main" id="{9200AF13-5BE0-48A6-8BA7-23BF761A3954}"/>
              </a:ext>
            </a:extLst>
          </p:cNvPr>
          <p:cNvPicPr>
            <a:picLocks noChangeAspect="1"/>
          </p:cNvPicPr>
          <p:nvPr/>
        </p:nvPicPr>
        <p:blipFill rotWithShape="1">
          <a:blip r:embed="rId2"/>
          <a:srcRect l="38785" t="8888" r="25437" b="54116"/>
          <a:stretch/>
        </p:blipFill>
        <p:spPr>
          <a:xfrm>
            <a:off x="3001372" y="2034881"/>
            <a:ext cx="5429122" cy="3742463"/>
          </a:xfrm>
          <a:prstGeom prst="rect">
            <a:avLst/>
          </a:prstGeom>
        </p:spPr>
      </p:pic>
      <p:cxnSp>
        <p:nvCxnSpPr>
          <p:cNvPr id="21" name="Straight Arrow Connector 20">
            <a:extLst>
              <a:ext uri="{FF2B5EF4-FFF2-40B4-BE49-F238E27FC236}">
                <a16:creationId xmlns:a16="http://schemas.microsoft.com/office/drawing/2014/main" id="{B4E59A45-A0BC-49C3-8747-ADE3ACD737F7}"/>
              </a:ext>
            </a:extLst>
          </p:cNvPr>
          <p:cNvCxnSpPr>
            <a:stCxn id="7" idx="1"/>
          </p:cNvCxnSpPr>
          <p:nvPr/>
        </p:nvCxnSpPr>
        <p:spPr>
          <a:xfrm flipH="1">
            <a:off x="7266709" y="3308012"/>
            <a:ext cx="1518985" cy="85527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33E7415E-6D33-48EB-A506-D02D7878D212}"/>
              </a:ext>
            </a:extLst>
          </p:cNvPr>
          <p:cNvSpPr txBox="1">
            <a:spLocks/>
          </p:cNvSpPr>
          <p:nvPr/>
        </p:nvSpPr>
        <p:spPr>
          <a:xfrm>
            <a:off x="8951948" y="4910448"/>
            <a:ext cx="45976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sz="2400" dirty="0">
                <a:solidFill>
                  <a:srgbClr val="09576D"/>
                </a:solidFill>
                <a:latin typeface="Arial" panose="020B0604020202020204" pitchFamily="34" charset="0"/>
                <a:ea typeface="Roboto Medium" panose="02000000000000000000" pitchFamily="2" charset="0"/>
                <a:cs typeface="Arial" panose="020B0604020202020204" pitchFamily="34" charset="0"/>
              </a:rPr>
              <a:t>*生徒のみ</a:t>
            </a:r>
            <a:endParaRPr lang="en-GB" altLang="ja-JP" sz="2400" dirty="0">
              <a:solidFill>
                <a:srgbClr val="09576D"/>
              </a:solidFill>
              <a:latin typeface="Arial" panose="020B0604020202020204" pitchFamily="34" charset="0"/>
              <a:ea typeface="Roboto Medium" panose="02000000000000000000" pitchFamily="2" charset="0"/>
              <a:cs typeface="Arial" panose="020B0604020202020204" pitchFamily="34" charset="0"/>
            </a:endParaRPr>
          </a:p>
          <a:p>
            <a:r>
              <a:rPr lang="en-GB" altLang="ja-JP" sz="2400" dirty="0">
                <a:solidFill>
                  <a:srgbClr val="09576D"/>
                </a:solidFill>
                <a:latin typeface="Arial" panose="020B0604020202020204" pitchFamily="34" charset="0"/>
                <a:ea typeface="Roboto Medium" panose="02000000000000000000" pitchFamily="2" charset="0"/>
                <a:cs typeface="Arial" panose="020B0604020202020204" pitchFamily="34" charset="0"/>
              </a:rPr>
              <a:t>Students only please</a:t>
            </a:r>
            <a:endParaRPr lang="en-GB" sz="2400" dirty="0">
              <a:solidFill>
                <a:srgbClr val="09576D"/>
              </a:solidFill>
              <a:latin typeface="Arial" panose="020B0604020202020204" pitchFamily="34" charset="0"/>
              <a:ea typeface="Roboto Medium" panose="02000000000000000000" pitchFamily="2"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B7FBB39B-5C31-456B-969D-D4F14BA29B94}"/>
              </a:ext>
            </a:extLst>
          </p:cNvPr>
          <p:cNvCxnSpPr/>
          <p:nvPr/>
        </p:nvCxnSpPr>
        <p:spPr>
          <a:xfrm>
            <a:off x="1892174" y="1593410"/>
            <a:ext cx="71522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8445C2B-DC74-4DDD-84BE-BB503353E639}"/>
              </a:ext>
            </a:extLst>
          </p:cNvPr>
          <p:cNvCxnSpPr>
            <a:cxnSpLocks/>
          </p:cNvCxnSpPr>
          <p:nvPr/>
        </p:nvCxnSpPr>
        <p:spPr>
          <a:xfrm flipH="1">
            <a:off x="8282412" y="1591901"/>
            <a:ext cx="71522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84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D4FE8-5741-4A15-A3F7-EC6933A7ED80}"/>
              </a:ext>
            </a:extLst>
          </p:cNvPr>
          <p:cNvPicPr>
            <a:picLocks noChangeAspect="1"/>
          </p:cNvPicPr>
          <p:nvPr/>
        </p:nvPicPr>
        <p:blipFill rotWithShape="1">
          <a:blip r:embed="rId2"/>
          <a:srcRect l="13300" t="16667" r="52424" b="49550"/>
          <a:stretch/>
        </p:blipFill>
        <p:spPr>
          <a:xfrm>
            <a:off x="279673" y="1909287"/>
            <a:ext cx="5216770" cy="3427841"/>
          </a:xfrm>
          <a:prstGeom prst="rect">
            <a:avLst/>
          </a:prstGeom>
        </p:spPr>
      </p:pic>
      <p:sp>
        <p:nvSpPr>
          <p:cNvPr id="6" name="Title 1">
            <a:extLst>
              <a:ext uri="{FF2B5EF4-FFF2-40B4-BE49-F238E27FC236}">
                <a16:creationId xmlns:a16="http://schemas.microsoft.com/office/drawing/2014/main" id="{AAC30E65-2F85-4B46-AECE-C90433DCC647}"/>
              </a:ext>
            </a:extLst>
          </p:cNvPr>
          <p:cNvSpPr txBox="1">
            <a:spLocks/>
          </p:cNvSpPr>
          <p:nvPr/>
        </p:nvSpPr>
        <p:spPr>
          <a:xfrm>
            <a:off x="-829093" y="3338971"/>
            <a:ext cx="4335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400" dirty="0">
                <a:solidFill>
                  <a:srgbClr val="09576D"/>
                </a:solidFill>
                <a:latin typeface="Arial" panose="020B0604020202020204" pitchFamily="34" charset="0"/>
                <a:ea typeface="Roboto Medium" panose="02000000000000000000" pitchFamily="2" charset="0"/>
                <a:cs typeface="Arial" panose="020B0604020202020204" pitchFamily="34" charset="0"/>
              </a:rPr>
              <a:t>回答入力</a:t>
            </a:r>
            <a:endParaRPr lang="en-GB" sz="2400" dirty="0">
              <a:solidFill>
                <a:srgbClr val="09576D"/>
              </a:solidFill>
              <a:latin typeface="Arial" panose="020B0604020202020204" pitchFamily="34" charset="0"/>
              <a:ea typeface="Roboto Medium" panose="02000000000000000000" pitchFamily="2" charset="0"/>
              <a:cs typeface="Arial" panose="020B0604020202020204" pitchFamily="34" charset="0"/>
            </a:endParaRPr>
          </a:p>
        </p:txBody>
      </p:sp>
      <p:sp>
        <p:nvSpPr>
          <p:cNvPr id="4" name="Title 1">
            <a:extLst>
              <a:ext uri="{FF2B5EF4-FFF2-40B4-BE49-F238E27FC236}">
                <a16:creationId xmlns:a16="http://schemas.microsoft.com/office/drawing/2014/main" id="{8D82D247-8B9A-48B5-A945-0F4F87B1DBBA}"/>
              </a:ext>
            </a:extLst>
          </p:cNvPr>
          <p:cNvSpPr txBox="1">
            <a:spLocks/>
          </p:cNvSpPr>
          <p:nvPr/>
        </p:nvSpPr>
        <p:spPr>
          <a:xfrm>
            <a:off x="5194306" y="4319778"/>
            <a:ext cx="4335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400" dirty="0">
              <a:solidFill>
                <a:srgbClr val="09576D"/>
              </a:solidFill>
              <a:latin typeface="Arial" panose="020B0604020202020204" pitchFamily="34" charset="0"/>
              <a:ea typeface="Roboto Medium" panose="02000000000000000000" pitchFamily="2" charset="0"/>
              <a:cs typeface="Arial" panose="020B0604020202020204" pitchFamily="34" charset="0"/>
            </a:endParaRPr>
          </a:p>
        </p:txBody>
      </p:sp>
      <p:sp>
        <p:nvSpPr>
          <p:cNvPr id="7" name="Title 2">
            <a:extLst>
              <a:ext uri="{FF2B5EF4-FFF2-40B4-BE49-F238E27FC236}">
                <a16:creationId xmlns:a16="http://schemas.microsoft.com/office/drawing/2014/main" id="{D2D05BD3-3D09-4CB0-B2E0-F7F472A65637}"/>
              </a:ext>
            </a:extLst>
          </p:cNvPr>
          <p:cNvSpPr>
            <a:spLocks noGrp="1"/>
          </p:cNvSpPr>
          <p:nvPr>
            <p:ph type="title"/>
          </p:nvPr>
        </p:nvSpPr>
        <p:spPr>
          <a:xfrm>
            <a:off x="392113" y="-125413"/>
            <a:ext cx="10515600" cy="1325563"/>
          </a:xfrm>
        </p:spPr>
        <p:txBody>
          <a:bodyPr/>
          <a:lstStyle/>
          <a:p>
            <a:r>
              <a:rPr lang="en-GB" dirty="0"/>
              <a:t>Let’s brainstorm together!</a:t>
            </a:r>
            <a:r>
              <a:rPr lang="ja-JP" altLang="en-US" dirty="0"/>
              <a:t>　一緒に考えてみよう！</a:t>
            </a:r>
            <a:endParaRPr lang="en-GB" dirty="0"/>
          </a:p>
        </p:txBody>
      </p:sp>
      <p:sp>
        <p:nvSpPr>
          <p:cNvPr id="8" name="Title 1">
            <a:extLst>
              <a:ext uri="{FF2B5EF4-FFF2-40B4-BE49-F238E27FC236}">
                <a16:creationId xmlns:a16="http://schemas.microsoft.com/office/drawing/2014/main" id="{5195E971-D3F5-4A6F-AD12-C3A8A77B65F1}"/>
              </a:ext>
            </a:extLst>
          </p:cNvPr>
          <p:cNvSpPr txBox="1">
            <a:spLocks/>
          </p:cNvSpPr>
          <p:nvPr/>
        </p:nvSpPr>
        <p:spPr>
          <a:xfrm>
            <a:off x="964835" y="891937"/>
            <a:ext cx="4335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09576D"/>
                </a:solidFill>
                <a:latin typeface="Arial" panose="020B0604020202020204" pitchFamily="34" charset="0"/>
                <a:ea typeface="Roboto Medium" panose="02000000000000000000" pitchFamily="2" charset="0"/>
                <a:cs typeface="Arial" panose="020B0604020202020204" pitchFamily="34" charset="0"/>
              </a:rPr>
              <a:t>Question 1. </a:t>
            </a:r>
          </a:p>
        </p:txBody>
      </p:sp>
      <p:sp>
        <p:nvSpPr>
          <p:cNvPr id="9" name="Title 1">
            <a:extLst>
              <a:ext uri="{FF2B5EF4-FFF2-40B4-BE49-F238E27FC236}">
                <a16:creationId xmlns:a16="http://schemas.microsoft.com/office/drawing/2014/main" id="{19266061-E312-4E00-9112-72B15F15C676}"/>
              </a:ext>
            </a:extLst>
          </p:cNvPr>
          <p:cNvSpPr txBox="1">
            <a:spLocks/>
          </p:cNvSpPr>
          <p:nvPr/>
        </p:nvSpPr>
        <p:spPr>
          <a:xfrm>
            <a:off x="1517452" y="4029507"/>
            <a:ext cx="4335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400" dirty="0">
                <a:solidFill>
                  <a:srgbClr val="09576D"/>
                </a:solidFill>
                <a:latin typeface="Arial" panose="020B0604020202020204" pitchFamily="34" charset="0"/>
                <a:ea typeface="Roboto Medium" panose="02000000000000000000" pitchFamily="2" charset="0"/>
                <a:cs typeface="Arial" panose="020B0604020202020204" pitchFamily="34" charset="0"/>
              </a:rPr>
              <a:t>提出</a:t>
            </a:r>
            <a:endParaRPr lang="en-GB" sz="2400" dirty="0">
              <a:solidFill>
                <a:srgbClr val="09576D"/>
              </a:solidFill>
              <a:latin typeface="Arial" panose="020B0604020202020204" pitchFamily="34" charset="0"/>
              <a:ea typeface="Roboto Medium" panose="02000000000000000000" pitchFamily="2" charset="0"/>
              <a:cs typeface="Arial" panose="020B0604020202020204" pitchFamily="34" charset="0"/>
            </a:endParaRPr>
          </a:p>
        </p:txBody>
      </p:sp>
      <p:sp>
        <p:nvSpPr>
          <p:cNvPr id="18" name="Title 1">
            <a:extLst>
              <a:ext uri="{FF2B5EF4-FFF2-40B4-BE49-F238E27FC236}">
                <a16:creationId xmlns:a16="http://schemas.microsoft.com/office/drawing/2014/main" id="{B8CC322F-A4D8-4DE0-B177-1575463C6045}"/>
              </a:ext>
            </a:extLst>
          </p:cNvPr>
          <p:cNvSpPr txBox="1">
            <a:spLocks/>
          </p:cNvSpPr>
          <p:nvPr/>
        </p:nvSpPr>
        <p:spPr>
          <a:xfrm>
            <a:off x="5428551" y="4788091"/>
            <a:ext cx="4335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ja-JP" sz="2400" dirty="0">
                <a:solidFill>
                  <a:srgbClr val="09576D"/>
                </a:solidFill>
                <a:latin typeface="Arial" panose="020B0604020202020204" pitchFamily="34" charset="0"/>
                <a:ea typeface="Roboto Medium" panose="02000000000000000000" pitchFamily="2" charset="0"/>
                <a:cs typeface="Arial" panose="020B0604020202020204" pitchFamily="34" charset="0"/>
              </a:rPr>
              <a:t>Select one </a:t>
            </a:r>
          </a:p>
          <a:p>
            <a:pPr algn="ctr"/>
            <a:r>
              <a:rPr lang="ja-JP" altLang="en-US" sz="2400" dirty="0">
                <a:solidFill>
                  <a:srgbClr val="09576D"/>
                </a:solidFill>
                <a:latin typeface="Arial" panose="020B0604020202020204" pitchFamily="34" charset="0"/>
                <a:ea typeface="Roboto Medium" panose="02000000000000000000" pitchFamily="2" charset="0"/>
                <a:cs typeface="Arial" panose="020B0604020202020204" pitchFamily="34" charset="0"/>
              </a:rPr>
              <a:t>一つを選択</a:t>
            </a:r>
            <a:endParaRPr lang="en-GB" sz="2400" dirty="0">
              <a:solidFill>
                <a:srgbClr val="09576D"/>
              </a:solidFill>
              <a:latin typeface="Arial" panose="020B0604020202020204" pitchFamily="34" charset="0"/>
              <a:ea typeface="Roboto Medium" panose="02000000000000000000" pitchFamily="2" charset="0"/>
              <a:cs typeface="Arial" panose="020B0604020202020204" pitchFamily="34" charset="0"/>
            </a:endParaRPr>
          </a:p>
        </p:txBody>
      </p:sp>
      <p:grpSp>
        <p:nvGrpSpPr>
          <p:cNvPr id="22" name="Group 21">
            <a:extLst>
              <a:ext uri="{FF2B5EF4-FFF2-40B4-BE49-F238E27FC236}">
                <a16:creationId xmlns:a16="http://schemas.microsoft.com/office/drawing/2014/main" id="{2E6990EA-AD78-4470-AE4A-835F50355728}"/>
              </a:ext>
            </a:extLst>
          </p:cNvPr>
          <p:cNvGrpSpPr/>
          <p:nvPr/>
        </p:nvGrpSpPr>
        <p:grpSpPr>
          <a:xfrm>
            <a:off x="6053782" y="891937"/>
            <a:ext cx="6013527" cy="5147350"/>
            <a:chOff x="6053782" y="891937"/>
            <a:chExt cx="6013527" cy="5147350"/>
          </a:xfrm>
        </p:grpSpPr>
        <p:sp>
          <p:nvSpPr>
            <p:cNvPr id="10" name="Title 1">
              <a:extLst>
                <a:ext uri="{FF2B5EF4-FFF2-40B4-BE49-F238E27FC236}">
                  <a16:creationId xmlns:a16="http://schemas.microsoft.com/office/drawing/2014/main" id="{6CE888D5-0BFE-4B6D-9DCF-9E56D23D092D}"/>
                </a:ext>
              </a:extLst>
            </p:cNvPr>
            <p:cNvSpPr txBox="1">
              <a:spLocks/>
            </p:cNvSpPr>
            <p:nvPr/>
          </p:nvSpPr>
          <p:spPr>
            <a:xfrm>
              <a:off x="6817319" y="891937"/>
              <a:ext cx="4335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09576D"/>
                  </a:solidFill>
                  <a:latin typeface="Arial" panose="020B0604020202020204" pitchFamily="34" charset="0"/>
                  <a:ea typeface="Roboto Medium" panose="02000000000000000000" pitchFamily="2" charset="0"/>
                  <a:cs typeface="Arial" panose="020B0604020202020204" pitchFamily="34" charset="0"/>
                </a:rPr>
                <a:t>Question 2. </a:t>
              </a:r>
            </a:p>
          </p:txBody>
        </p:sp>
        <p:pic>
          <p:nvPicPr>
            <p:cNvPr id="14" name="Picture 13">
              <a:extLst>
                <a:ext uri="{FF2B5EF4-FFF2-40B4-BE49-F238E27FC236}">
                  <a16:creationId xmlns:a16="http://schemas.microsoft.com/office/drawing/2014/main" id="{1FCC8F49-2EB7-41BD-83DE-3A28558A2293}"/>
                </a:ext>
              </a:extLst>
            </p:cNvPr>
            <p:cNvPicPr>
              <a:picLocks noChangeAspect="1"/>
            </p:cNvPicPr>
            <p:nvPr/>
          </p:nvPicPr>
          <p:blipFill rotWithShape="1">
            <a:blip r:embed="rId3"/>
            <a:srcRect l="14107" t="16565" r="56612" b="34036"/>
            <a:stretch/>
          </p:blipFill>
          <p:spPr>
            <a:xfrm>
              <a:off x="6229122" y="1889851"/>
              <a:ext cx="2576820" cy="2898240"/>
            </a:xfrm>
            <a:prstGeom prst="rect">
              <a:avLst/>
            </a:prstGeom>
          </p:spPr>
        </p:pic>
        <p:pic>
          <p:nvPicPr>
            <p:cNvPr id="16" name="Picture 15">
              <a:extLst>
                <a:ext uri="{FF2B5EF4-FFF2-40B4-BE49-F238E27FC236}">
                  <a16:creationId xmlns:a16="http://schemas.microsoft.com/office/drawing/2014/main" id="{4953E185-C812-439E-AC94-BEA193CF1DD5}"/>
                </a:ext>
              </a:extLst>
            </p:cNvPr>
            <p:cNvPicPr>
              <a:picLocks noChangeAspect="1"/>
            </p:cNvPicPr>
            <p:nvPr/>
          </p:nvPicPr>
          <p:blipFill rotWithShape="1">
            <a:blip r:embed="rId4"/>
            <a:srcRect l="14041" t="20303" r="58662" b="19191"/>
            <a:stretch/>
          </p:blipFill>
          <p:spPr>
            <a:xfrm>
              <a:off x="8984903" y="1889851"/>
              <a:ext cx="2808094" cy="4149436"/>
            </a:xfrm>
            <a:prstGeom prst="rect">
              <a:avLst/>
            </a:prstGeom>
          </p:spPr>
        </p:pic>
        <p:sp>
          <p:nvSpPr>
            <p:cNvPr id="17" name="Title 1">
              <a:extLst>
                <a:ext uri="{FF2B5EF4-FFF2-40B4-BE49-F238E27FC236}">
                  <a16:creationId xmlns:a16="http://schemas.microsoft.com/office/drawing/2014/main" id="{98899A71-E6BA-4ED1-A54E-688E930DB5F1}"/>
                </a:ext>
              </a:extLst>
            </p:cNvPr>
            <p:cNvSpPr txBox="1">
              <a:spLocks/>
            </p:cNvSpPr>
            <p:nvPr/>
          </p:nvSpPr>
          <p:spPr>
            <a:xfrm>
              <a:off x="6053782" y="3727614"/>
              <a:ext cx="43351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400" dirty="0">
                  <a:solidFill>
                    <a:schemeClr val="bg1"/>
                  </a:solidFill>
                  <a:latin typeface="Arial" panose="020B0604020202020204" pitchFamily="34" charset="0"/>
                  <a:ea typeface="Roboto Medium" panose="02000000000000000000" pitchFamily="2" charset="0"/>
                  <a:cs typeface="Arial" panose="020B0604020202020204" pitchFamily="34" charset="0"/>
                </a:rPr>
                <a:t>開始</a:t>
              </a:r>
              <a:endParaRPr lang="en-GB" sz="2400" dirty="0">
                <a:solidFill>
                  <a:schemeClr val="bg1"/>
                </a:solidFill>
                <a:latin typeface="Arial" panose="020B0604020202020204" pitchFamily="34" charset="0"/>
                <a:ea typeface="Roboto Medium" panose="02000000000000000000" pitchFamily="2"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8BD7814F-F499-469A-A9F6-D34ADB0C7578}"/>
                </a:ext>
              </a:extLst>
            </p:cNvPr>
            <p:cNvCxnSpPr/>
            <p:nvPr/>
          </p:nvCxnSpPr>
          <p:spPr>
            <a:xfrm flipV="1">
              <a:off x="8427564" y="4692288"/>
              <a:ext cx="688727" cy="68796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65FFF00-BFF8-42D4-B2BD-E507B37F1B9E}"/>
                </a:ext>
              </a:extLst>
            </p:cNvPr>
            <p:cNvSpPr/>
            <p:nvPr/>
          </p:nvSpPr>
          <p:spPr>
            <a:xfrm>
              <a:off x="10357202" y="1624765"/>
              <a:ext cx="1710107" cy="103530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140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75D70F-A0EA-411D-8782-A22F4C74309C}"/>
              </a:ext>
            </a:extLst>
          </p:cNvPr>
          <p:cNvSpPr>
            <a:spLocks noGrp="1"/>
          </p:cNvSpPr>
          <p:nvPr>
            <p:ph type="title"/>
          </p:nvPr>
        </p:nvSpPr>
        <p:spPr/>
        <p:txBody>
          <a:bodyPr/>
          <a:lstStyle/>
          <a:p>
            <a:r>
              <a:rPr lang="en-GB" altLang="ja-JP" sz="3200" dirty="0">
                <a:ea typeface="ＭＳ Ｐゴシック" pitchFamily="-112" charset="-128"/>
              </a:rPr>
              <a:t>What is scientific research like? </a:t>
            </a:r>
            <a:r>
              <a:rPr lang="ja-JP" altLang="en-US" sz="3200" dirty="0">
                <a:ea typeface="ＭＳ Ｐゴシック" pitchFamily="-112" charset="-128"/>
              </a:rPr>
              <a:t>研究ってどんな感じ？</a:t>
            </a:r>
            <a:endParaRPr lang="en-GB" dirty="0"/>
          </a:p>
        </p:txBody>
      </p:sp>
      <p:sp>
        <p:nvSpPr>
          <p:cNvPr id="6" name="TextBox 5">
            <a:extLst>
              <a:ext uri="{FF2B5EF4-FFF2-40B4-BE49-F238E27FC236}">
                <a16:creationId xmlns:a16="http://schemas.microsoft.com/office/drawing/2014/main" id="{61A64598-B565-42BC-A8D6-A6FECF8C3FAA}"/>
              </a:ext>
            </a:extLst>
          </p:cNvPr>
          <p:cNvSpPr txBox="1"/>
          <p:nvPr/>
        </p:nvSpPr>
        <p:spPr>
          <a:xfrm>
            <a:off x="2241199" y="1413260"/>
            <a:ext cx="2173625" cy="400110"/>
          </a:xfrm>
          <a:prstGeom prst="rect">
            <a:avLst/>
          </a:prstGeom>
          <a:noFill/>
        </p:spPr>
        <p:txBody>
          <a:bodyPr wrap="square" rtlCol="0">
            <a:spAutoFit/>
          </a:bodyPr>
          <a:lstStyle/>
          <a:p>
            <a:r>
              <a:rPr lang="en-GB" altLang="ja-JP" sz="2000" b="1" dirty="0">
                <a:latin typeface="Arial" panose="020B0604020202020204" pitchFamily="34" charset="0"/>
                <a:cs typeface="Arial" panose="020B0604020202020204" pitchFamily="34" charset="0"/>
              </a:rPr>
              <a:t>Before Covid-19</a:t>
            </a:r>
            <a:endParaRPr lang="en-US" altLang="ja-JP" sz="2000" b="1" dirty="0">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DFC03506-99B6-4695-81D4-49D340C56B63}"/>
              </a:ext>
            </a:extLst>
          </p:cNvPr>
          <p:cNvGrpSpPr/>
          <p:nvPr/>
        </p:nvGrpSpPr>
        <p:grpSpPr>
          <a:xfrm>
            <a:off x="-547035" y="2028537"/>
            <a:ext cx="7511974" cy="3422125"/>
            <a:chOff x="-111423" y="2388261"/>
            <a:chExt cx="7511974" cy="3422125"/>
          </a:xfrm>
        </p:grpSpPr>
        <p:graphicFrame>
          <p:nvGraphicFramePr>
            <p:cNvPr id="9" name="Chart 8">
              <a:extLst>
                <a:ext uri="{FF2B5EF4-FFF2-40B4-BE49-F238E27FC236}">
                  <a16:creationId xmlns:a16="http://schemas.microsoft.com/office/drawing/2014/main" id="{1AED192C-29F1-4F2B-8B7A-E388C5D2D877}"/>
                </a:ext>
              </a:extLst>
            </p:cNvPr>
            <p:cNvGraphicFramePr>
              <a:graphicFrameLocks/>
            </p:cNvGraphicFramePr>
            <p:nvPr>
              <p:extLst>
                <p:ext uri="{D42A27DB-BD31-4B8C-83A1-F6EECF244321}">
                  <p14:modId xmlns:p14="http://schemas.microsoft.com/office/powerpoint/2010/main" val="2135211283"/>
                </p:ext>
              </p:extLst>
            </p:nvPr>
          </p:nvGraphicFramePr>
          <p:xfrm>
            <a:off x="1741145" y="2388261"/>
            <a:ext cx="3705563" cy="275359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A0B5790A-ACCE-4074-BF7B-0344C6EA5A5C}"/>
                </a:ext>
              </a:extLst>
            </p:cNvPr>
            <p:cNvSpPr txBox="1"/>
            <p:nvPr/>
          </p:nvSpPr>
          <p:spPr>
            <a:xfrm>
              <a:off x="4816288" y="2712184"/>
              <a:ext cx="2224314" cy="646331"/>
            </a:xfrm>
            <a:prstGeom prst="rect">
              <a:avLst/>
            </a:prstGeom>
            <a:noFill/>
          </p:spPr>
          <p:txBody>
            <a:bodyPr wrap="square">
              <a:spAutoFit/>
            </a:bodyPr>
            <a:lstStyle/>
            <a:p>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work </a:t>
              </a:r>
            </a:p>
            <a:p>
              <a:r>
                <a:rPr lang="en-GB"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実験</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C8A5B60-1C9C-4827-9031-C2F5174A66A0}"/>
                </a:ext>
              </a:extLst>
            </p:cNvPr>
            <p:cNvSpPr txBox="1"/>
            <p:nvPr/>
          </p:nvSpPr>
          <p:spPr>
            <a:xfrm>
              <a:off x="4660980" y="4425868"/>
              <a:ext cx="2739571" cy="646331"/>
            </a:xfrm>
            <a:prstGeom prst="rect">
              <a:avLst/>
            </a:prstGeom>
            <a:noFill/>
          </p:spPr>
          <p:txBody>
            <a:bodyPr wrap="square">
              <a:spAutoFit/>
            </a:bodyPr>
            <a:lstStyle/>
            <a:p>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Analysing data </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データ解析</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56E5DBD-9C06-43FC-8A2E-86E6F50A3EAE}"/>
                </a:ext>
              </a:extLst>
            </p:cNvPr>
            <p:cNvSpPr txBox="1"/>
            <p:nvPr/>
          </p:nvSpPr>
          <p:spPr>
            <a:xfrm>
              <a:off x="3309053" y="5164055"/>
              <a:ext cx="1992085" cy="646331"/>
            </a:xfrm>
            <a:prstGeom prst="rect">
              <a:avLst/>
            </a:prstGeom>
            <a:noFill/>
          </p:spPr>
          <p:txBody>
            <a:bodyPr wrap="square">
              <a:spAutoFit/>
            </a:bodyPr>
            <a:lstStyle/>
            <a:p>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Writing papers </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論文作成</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91B3C16-5466-4275-9B31-B871DC18D30B}"/>
                </a:ext>
              </a:extLst>
            </p:cNvPr>
            <p:cNvSpPr txBox="1"/>
            <p:nvPr/>
          </p:nvSpPr>
          <p:spPr>
            <a:xfrm>
              <a:off x="1536949" y="5034876"/>
              <a:ext cx="1531257" cy="646331"/>
            </a:xfrm>
            <a:prstGeom prst="rect">
              <a:avLst/>
            </a:prstGeom>
            <a:noFill/>
          </p:spPr>
          <p:txBody>
            <a:bodyPr wrap="square">
              <a:spAutoFit/>
            </a:bodyPr>
            <a:lstStyle/>
            <a:p>
              <a:pPr algn="r"/>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Conferences </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学会発表</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9971FEE-9E9E-45C7-B672-DA8450F2A4E9}"/>
                </a:ext>
              </a:extLst>
            </p:cNvPr>
            <p:cNvSpPr txBox="1"/>
            <p:nvPr/>
          </p:nvSpPr>
          <p:spPr>
            <a:xfrm>
              <a:off x="1157087" y="4329340"/>
              <a:ext cx="1295400" cy="646331"/>
            </a:xfrm>
            <a:prstGeom prst="rect">
              <a:avLst/>
            </a:prstGeom>
            <a:noFill/>
          </p:spPr>
          <p:txBody>
            <a:bodyPr wrap="square">
              <a:spAutoFit/>
            </a:bodyPr>
            <a:lstStyle/>
            <a:p>
              <a:pPr algn="r"/>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Meetings</a:t>
              </a:r>
            </a:p>
            <a:p>
              <a:pPr algn="r"/>
              <a:r>
                <a:rPr lang="ja-JP" altLang="en-US"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会議</a:t>
              </a:r>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90CB53D-C004-49E1-89D7-F66B1BD6DD9D}"/>
                </a:ext>
              </a:extLst>
            </p:cNvPr>
            <p:cNvSpPr txBox="1"/>
            <p:nvPr/>
          </p:nvSpPr>
          <p:spPr>
            <a:xfrm>
              <a:off x="-111423" y="3441894"/>
              <a:ext cx="2271485" cy="646331"/>
            </a:xfrm>
            <a:prstGeom prst="rect">
              <a:avLst/>
            </a:prstGeom>
            <a:noFill/>
          </p:spPr>
          <p:txBody>
            <a:bodyPr wrap="square">
              <a:spAutoFit/>
            </a:bodyPr>
            <a:lstStyle/>
            <a:p>
              <a:pPr algn="r"/>
              <a:r>
                <a:rPr lang="en-GB" altLang="ja-JP" dirty="0" err="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Coffeeeeee</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休憩</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83E27A7-A497-4069-867E-1F161B9C17D1}"/>
                </a:ext>
              </a:extLst>
            </p:cNvPr>
            <p:cNvSpPr txBox="1"/>
            <p:nvPr/>
          </p:nvSpPr>
          <p:spPr>
            <a:xfrm>
              <a:off x="2045692" y="2410788"/>
              <a:ext cx="1099315" cy="646331"/>
            </a:xfrm>
            <a:prstGeom prst="rect">
              <a:avLst/>
            </a:prstGeom>
            <a:noFill/>
          </p:spPr>
          <p:txBody>
            <a:bodyPr wrap="square">
              <a:spAutoFit/>
            </a:bodyPr>
            <a:lstStyle/>
            <a:p>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他</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33BE80BA-7841-4399-A5E8-4236D28DD0FE}"/>
              </a:ext>
            </a:extLst>
          </p:cNvPr>
          <p:cNvGrpSpPr/>
          <p:nvPr/>
        </p:nvGrpSpPr>
        <p:grpSpPr>
          <a:xfrm>
            <a:off x="6458300" y="1423310"/>
            <a:ext cx="6148922" cy="3916556"/>
            <a:chOff x="6458300" y="1877355"/>
            <a:chExt cx="6148922" cy="3916556"/>
          </a:xfrm>
        </p:grpSpPr>
        <p:sp>
          <p:nvSpPr>
            <p:cNvPr id="41" name="TextBox 40">
              <a:extLst>
                <a:ext uri="{FF2B5EF4-FFF2-40B4-BE49-F238E27FC236}">
                  <a16:creationId xmlns:a16="http://schemas.microsoft.com/office/drawing/2014/main" id="{1ED1937E-6322-4641-B88B-412BB55FB6BB}"/>
                </a:ext>
              </a:extLst>
            </p:cNvPr>
            <p:cNvSpPr txBox="1"/>
            <p:nvPr/>
          </p:nvSpPr>
          <p:spPr>
            <a:xfrm>
              <a:off x="7762091" y="1877355"/>
              <a:ext cx="2173625" cy="400110"/>
            </a:xfrm>
            <a:prstGeom prst="rect">
              <a:avLst/>
            </a:prstGeom>
            <a:noFill/>
          </p:spPr>
          <p:txBody>
            <a:bodyPr wrap="square" rtlCol="0">
              <a:spAutoFit/>
            </a:bodyPr>
            <a:lstStyle/>
            <a:p>
              <a:r>
                <a:rPr lang="en-US" altLang="ja-JP" sz="2000" b="1" dirty="0">
                  <a:latin typeface="Arial" panose="020B0604020202020204" pitchFamily="34" charset="0"/>
                  <a:cs typeface="Arial" panose="020B0604020202020204" pitchFamily="34" charset="0"/>
                </a:rPr>
                <a:t>During</a:t>
              </a:r>
              <a:r>
                <a:rPr lang="en-GB" altLang="ja-JP" sz="2000" b="1" dirty="0">
                  <a:latin typeface="Arial" panose="020B0604020202020204" pitchFamily="34" charset="0"/>
                  <a:cs typeface="Arial" panose="020B0604020202020204" pitchFamily="34" charset="0"/>
                </a:rPr>
                <a:t> Covid-19</a:t>
              </a:r>
              <a:endParaRPr lang="en-US" altLang="ja-JP" sz="2000" b="1"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6E34C0DD-1A1C-43BB-B594-6937CDEAAE46}"/>
                </a:ext>
              </a:extLst>
            </p:cNvPr>
            <p:cNvGrpSpPr/>
            <p:nvPr/>
          </p:nvGrpSpPr>
          <p:grpSpPr>
            <a:xfrm>
              <a:off x="6458300" y="2525200"/>
              <a:ext cx="6148922" cy="3268711"/>
              <a:chOff x="6662900" y="2641172"/>
              <a:chExt cx="6148922" cy="3268711"/>
            </a:xfrm>
          </p:grpSpPr>
          <p:graphicFrame>
            <p:nvGraphicFramePr>
              <p:cNvPr id="42" name="Chart 41">
                <a:extLst>
                  <a:ext uri="{FF2B5EF4-FFF2-40B4-BE49-F238E27FC236}">
                    <a16:creationId xmlns:a16="http://schemas.microsoft.com/office/drawing/2014/main" id="{62E8FDF3-DE0E-4695-81DA-15DEF2C6FDD6}"/>
                  </a:ext>
                </a:extLst>
              </p:cNvPr>
              <p:cNvGraphicFramePr>
                <a:graphicFrameLocks/>
              </p:cNvGraphicFramePr>
              <p:nvPr>
                <p:extLst>
                  <p:ext uri="{D42A27DB-BD31-4B8C-83A1-F6EECF244321}">
                    <p14:modId xmlns:p14="http://schemas.microsoft.com/office/powerpoint/2010/main" val="2025123839"/>
                  </p:ext>
                </p:extLst>
              </p:nvPr>
            </p:nvGraphicFramePr>
            <p:xfrm>
              <a:off x="6662900" y="264117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42">
                <a:extLst>
                  <a:ext uri="{FF2B5EF4-FFF2-40B4-BE49-F238E27FC236}">
                    <a16:creationId xmlns:a16="http://schemas.microsoft.com/office/drawing/2014/main" id="{A01EAB07-FF5D-40D7-BA1C-933AEDC73CF2}"/>
                  </a:ext>
                </a:extLst>
              </p:cNvPr>
              <p:cNvSpPr txBox="1"/>
              <p:nvPr/>
            </p:nvSpPr>
            <p:spPr>
              <a:xfrm>
                <a:off x="10072251" y="2856138"/>
                <a:ext cx="2739571" cy="646331"/>
              </a:xfrm>
              <a:prstGeom prst="rect">
                <a:avLst/>
              </a:prstGeom>
              <a:noFill/>
            </p:spPr>
            <p:txBody>
              <a:bodyPr wrap="square">
                <a:spAutoFit/>
              </a:bodyPr>
              <a:lstStyle/>
              <a:p>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Analysing data </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データ解析</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7A41CC9-8A67-47D0-BBF6-278A09A9EC58}"/>
                  </a:ext>
                </a:extLst>
              </p:cNvPr>
              <p:cNvSpPr txBox="1"/>
              <p:nvPr/>
            </p:nvSpPr>
            <p:spPr>
              <a:xfrm>
                <a:off x="10037923" y="4602960"/>
                <a:ext cx="1992085" cy="646331"/>
              </a:xfrm>
              <a:prstGeom prst="rect">
                <a:avLst/>
              </a:prstGeom>
              <a:noFill/>
            </p:spPr>
            <p:txBody>
              <a:bodyPr wrap="square">
                <a:spAutoFit/>
              </a:bodyPr>
              <a:lstStyle/>
              <a:p>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Writing papers </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論文作成</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53D28FB-40C5-4C29-BB73-01D4415CEFBE}"/>
                  </a:ext>
                </a:extLst>
              </p:cNvPr>
              <p:cNvSpPr txBox="1"/>
              <p:nvPr/>
            </p:nvSpPr>
            <p:spPr>
              <a:xfrm>
                <a:off x="9196010" y="5263552"/>
                <a:ext cx="1099315" cy="646331"/>
              </a:xfrm>
              <a:prstGeom prst="rect">
                <a:avLst/>
              </a:prstGeom>
              <a:noFill/>
            </p:spPr>
            <p:txBody>
              <a:bodyPr wrap="square">
                <a:spAutoFit/>
              </a:bodyPr>
              <a:lstStyle/>
              <a:p>
                <a:r>
                  <a:rPr lang="en-GB"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a:t>
                </a:r>
                <a:endParaRPr lang="en-GB"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ja-JP" altLang="en-US" sz="18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他</a:t>
                </a:r>
                <a:r>
                  <a:rPr lang="ja-JP"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3A696C2F-823C-409C-8F93-81356FA68CAB}"/>
                  </a:ext>
                </a:extLst>
              </p:cNvPr>
              <p:cNvSpPr txBox="1"/>
              <p:nvPr/>
            </p:nvSpPr>
            <p:spPr>
              <a:xfrm>
                <a:off x="7717291" y="3728432"/>
                <a:ext cx="1810768" cy="646331"/>
              </a:xfrm>
              <a:prstGeom prst="rect">
                <a:avLst/>
              </a:prstGeom>
              <a:noFill/>
            </p:spPr>
            <p:txBody>
              <a:bodyPr wrap="square">
                <a:spAutoFit/>
              </a:bodyPr>
              <a:lstStyle/>
              <a:p>
                <a:r>
                  <a:rPr lang="en-GB" sz="1800" b="0" i="0" u="none" strike="noStrike"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Zoom calls</a:t>
                </a:r>
              </a:p>
              <a:p>
                <a:r>
                  <a:rPr lang="ja-JP" altLang="en-US" sz="1800" b="0" i="0" u="none" strike="noStrike"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会議</a:t>
                </a:r>
                <a:r>
                  <a:rPr lang="ja-JP"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 name="Partial Circle 1">
              <a:extLst>
                <a:ext uri="{FF2B5EF4-FFF2-40B4-BE49-F238E27FC236}">
                  <a16:creationId xmlns:a16="http://schemas.microsoft.com/office/drawing/2014/main" id="{D05558F9-52A1-4100-8553-B82299722051}"/>
                </a:ext>
              </a:extLst>
            </p:cNvPr>
            <p:cNvSpPr/>
            <p:nvPr/>
          </p:nvSpPr>
          <p:spPr>
            <a:xfrm>
              <a:off x="7517422" y="2667910"/>
              <a:ext cx="2461846" cy="2464440"/>
            </a:xfrm>
            <a:prstGeom prst="pie">
              <a:avLst>
                <a:gd name="adj1" fmla="val 16184527"/>
                <a:gd name="adj2" fmla="val 19426827"/>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1" name="Group 50">
            <a:extLst>
              <a:ext uri="{FF2B5EF4-FFF2-40B4-BE49-F238E27FC236}">
                <a16:creationId xmlns:a16="http://schemas.microsoft.com/office/drawing/2014/main" id="{A8DE7593-F7CA-453B-A2AA-1942F938F428}"/>
              </a:ext>
            </a:extLst>
          </p:cNvPr>
          <p:cNvGrpSpPr/>
          <p:nvPr/>
        </p:nvGrpSpPr>
        <p:grpSpPr>
          <a:xfrm>
            <a:off x="950727" y="2868795"/>
            <a:ext cx="10162750" cy="1741268"/>
            <a:chOff x="1734997" y="2959585"/>
            <a:chExt cx="8809710" cy="1741268"/>
          </a:xfrm>
        </p:grpSpPr>
        <p:sp>
          <p:nvSpPr>
            <p:cNvPr id="50" name="Rectangle: Rounded Corners 49">
              <a:extLst>
                <a:ext uri="{FF2B5EF4-FFF2-40B4-BE49-F238E27FC236}">
                  <a16:creationId xmlns:a16="http://schemas.microsoft.com/office/drawing/2014/main" id="{43DFA3D6-8F0E-4032-A39A-4307316297DE}"/>
                </a:ext>
              </a:extLst>
            </p:cNvPr>
            <p:cNvSpPr/>
            <p:nvPr/>
          </p:nvSpPr>
          <p:spPr>
            <a:xfrm>
              <a:off x="1734997" y="2959585"/>
              <a:ext cx="8809710" cy="1260851"/>
            </a:xfrm>
            <a:prstGeom prst="roundRect">
              <a:avLst/>
            </a:prstGeom>
            <a:solidFill>
              <a:schemeClr val="bg1"/>
            </a:solidFill>
            <a:ln>
              <a:solidFill>
                <a:srgbClr val="0000FF"/>
              </a:solidFill>
            </a:ln>
            <a:effectLst>
              <a:glow rad="2286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CD352083-8A7A-4AD2-836A-4D3926E465E9}"/>
                </a:ext>
              </a:extLst>
            </p:cNvPr>
            <p:cNvSpPr txBox="1"/>
            <p:nvPr/>
          </p:nvSpPr>
          <p:spPr>
            <a:xfrm>
              <a:off x="1734997" y="3002055"/>
              <a:ext cx="8713832" cy="1698798"/>
            </a:xfrm>
            <a:prstGeom prst="rect">
              <a:avLst/>
            </a:prstGeom>
            <a:noFill/>
          </p:spPr>
          <p:txBody>
            <a:bodyPr wrap="square" rtlCol="0">
              <a:spAutoFit/>
            </a:bodyPr>
            <a:lstStyle/>
            <a:p>
              <a:pPr marL="457200" indent="-457200" algn="ctr">
                <a:lnSpc>
                  <a:spcPct val="150000"/>
                </a:lnSpc>
                <a:buAutoNum type="arabicPeriod"/>
              </a:pPr>
              <a:r>
                <a:rPr lang="en-US" altLang="ja-JP" sz="2400" dirty="0">
                  <a:latin typeface="Arial" panose="020B0604020202020204" pitchFamily="34" charset="0"/>
                  <a:cs typeface="Arial" panose="020B0604020202020204" pitchFamily="34" charset="0"/>
                </a:rPr>
                <a:t>Communicating </a:t>
              </a:r>
              <a:r>
                <a:rPr lang="en-GB" altLang="ja-JP" sz="2400" dirty="0">
                  <a:latin typeface="Arial" panose="020B0604020202020204" pitchFamily="34" charset="0"/>
                  <a:cs typeface="Arial" panose="020B0604020202020204" pitchFamily="34" charset="0"/>
                </a:rPr>
                <a:t>your work to others</a:t>
              </a:r>
              <a:r>
                <a:rPr lang="fr-FR" altLang="ja-JP" sz="2400" dirty="0">
                  <a:latin typeface="Arial" panose="020B0604020202020204" pitchFamily="34" charset="0"/>
                  <a:cs typeface="Arial" panose="020B0604020202020204" pitchFamily="34" charset="0"/>
                </a:rPr>
                <a:t> </a:t>
              </a:r>
              <a:r>
                <a:rPr lang="en-GB" altLang="ja-JP" sz="2400" dirty="0">
                  <a:latin typeface="Arial" panose="020B0604020202020204" pitchFamily="34" charset="0"/>
                  <a:cs typeface="Arial" panose="020B0604020202020204" pitchFamily="34" charset="0"/>
                </a:rPr>
                <a:t>is a big part of research!</a:t>
              </a:r>
              <a:endParaRPr lang="en-US" altLang="ja-JP" sz="2400" dirty="0">
                <a:latin typeface="Arial" panose="020B0604020202020204" pitchFamily="34" charset="0"/>
                <a:cs typeface="Arial" panose="020B0604020202020204" pitchFamily="34" charset="0"/>
              </a:endParaRPr>
            </a:p>
            <a:p>
              <a:pPr algn="ctr">
                <a:lnSpc>
                  <a:spcPct val="150000"/>
                </a:lnSpc>
              </a:pPr>
              <a:r>
                <a:rPr lang="ja-JP" altLang="en-US" sz="2400" dirty="0">
                  <a:latin typeface="Arial" panose="020B0604020202020204" pitchFamily="34" charset="0"/>
                  <a:cs typeface="Arial" panose="020B0604020202020204" pitchFamily="34" charset="0"/>
                </a:rPr>
                <a:t>研究を他人に説明することは研究の大きな要素！</a:t>
              </a:r>
              <a:endParaRPr lang="en-US" altLang="ja-JP" sz="2400" dirty="0">
                <a:latin typeface="Arial" panose="020B0604020202020204" pitchFamily="34" charset="0"/>
                <a:cs typeface="Arial" panose="020B0604020202020204" pitchFamily="34" charset="0"/>
              </a:endParaRPr>
            </a:p>
          </p:txBody>
        </p:sp>
      </p:grpSp>
      <p:pic>
        <p:nvPicPr>
          <p:cNvPr id="29" name="Picture 28">
            <a:extLst>
              <a:ext uri="{FF2B5EF4-FFF2-40B4-BE49-F238E27FC236}">
                <a16:creationId xmlns:a16="http://schemas.microsoft.com/office/drawing/2014/main" id="{052EB937-F753-49B5-B173-93F939522DA9}"/>
              </a:ext>
            </a:extLst>
          </p:cNvPr>
          <p:cNvPicPr>
            <a:picLocks noChangeAspect="1"/>
          </p:cNvPicPr>
          <p:nvPr/>
        </p:nvPicPr>
        <p:blipFill>
          <a:blip r:embed="rId4"/>
          <a:stretch>
            <a:fillRect/>
          </a:stretch>
        </p:blipFill>
        <p:spPr>
          <a:xfrm>
            <a:off x="10303373" y="6193765"/>
            <a:ext cx="953104" cy="617965"/>
          </a:xfrm>
          <a:prstGeom prst="rect">
            <a:avLst/>
          </a:prstGeom>
        </p:spPr>
      </p:pic>
      <p:pic>
        <p:nvPicPr>
          <p:cNvPr id="30" name="Picture 29">
            <a:extLst>
              <a:ext uri="{FF2B5EF4-FFF2-40B4-BE49-F238E27FC236}">
                <a16:creationId xmlns:a16="http://schemas.microsoft.com/office/drawing/2014/main" id="{5C7EAA20-96B9-420E-9495-40AE874472A2}"/>
              </a:ext>
            </a:extLst>
          </p:cNvPr>
          <p:cNvPicPr>
            <a:picLocks noChangeAspect="1"/>
          </p:cNvPicPr>
          <p:nvPr/>
        </p:nvPicPr>
        <p:blipFill>
          <a:blip r:embed="rId5"/>
          <a:stretch>
            <a:fillRect/>
          </a:stretch>
        </p:blipFill>
        <p:spPr>
          <a:xfrm>
            <a:off x="11301026" y="6171509"/>
            <a:ext cx="857950" cy="640221"/>
          </a:xfrm>
          <a:prstGeom prst="rect">
            <a:avLst/>
          </a:prstGeom>
        </p:spPr>
      </p:pic>
    </p:spTree>
    <p:extLst>
      <p:ext uri="{BB962C8B-B14F-4D97-AF65-F5344CB8AC3E}">
        <p14:creationId xmlns:p14="http://schemas.microsoft.com/office/powerpoint/2010/main" val="14833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A31AF9-8CF9-4387-98F1-93428D1E8B40}"/>
              </a:ext>
            </a:extLst>
          </p:cNvPr>
          <p:cNvSpPr>
            <a:spLocks noGrp="1"/>
          </p:cNvSpPr>
          <p:nvPr>
            <p:ph type="title"/>
          </p:nvPr>
        </p:nvSpPr>
        <p:spPr>
          <a:xfrm>
            <a:off x="392429" y="-125572"/>
            <a:ext cx="11502585" cy="1325563"/>
          </a:xfrm>
        </p:spPr>
        <p:txBody>
          <a:bodyPr/>
          <a:lstStyle/>
          <a:p>
            <a:r>
              <a:rPr lang="en-GB" altLang="ja-JP" sz="3600" dirty="0">
                <a:ea typeface="ＭＳ Ｐゴシック" pitchFamily="-112" charset="-128"/>
              </a:rPr>
              <a:t>What is scientific research like? </a:t>
            </a:r>
            <a:r>
              <a:rPr lang="ja-JP" altLang="en-US" sz="3600" dirty="0">
                <a:ea typeface="ＭＳ Ｐゴシック" pitchFamily="-112" charset="-128"/>
              </a:rPr>
              <a:t>研究ってどんな感じ？</a:t>
            </a:r>
            <a:endParaRPr lang="en-GB" dirty="0"/>
          </a:p>
        </p:txBody>
      </p:sp>
      <p:grpSp>
        <p:nvGrpSpPr>
          <p:cNvPr id="4" name="Group 3">
            <a:extLst>
              <a:ext uri="{FF2B5EF4-FFF2-40B4-BE49-F238E27FC236}">
                <a16:creationId xmlns:a16="http://schemas.microsoft.com/office/drawing/2014/main" id="{0C06DC31-8FA7-4751-991B-4BFB2395AD27}"/>
              </a:ext>
            </a:extLst>
          </p:cNvPr>
          <p:cNvGrpSpPr/>
          <p:nvPr/>
        </p:nvGrpSpPr>
        <p:grpSpPr>
          <a:xfrm>
            <a:off x="1928148" y="2391006"/>
            <a:ext cx="8431145" cy="2393339"/>
            <a:chOff x="483407" y="2495372"/>
            <a:chExt cx="3990862" cy="1266614"/>
          </a:xfrm>
        </p:grpSpPr>
        <p:sp>
          <p:nvSpPr>
            <p:cNvPr id="5" name="Rectangle: Rounded Corners 4">
              <a:extLst>
                <a:ext uri="{FF2B5EF4-FFF2-40B4-BE49-F238E27FC236}">
                  <a16:creationId xmlns:a16="http://schemas.microsoft.com/office/drawing/2014/main" id="{D38CE447-7A7E-41D9-8195-743630FDDB52}"/>
                </a:ext>
              </a:extLst>
            </p:cNvPr>
            <p:cNvSpPr/>
            <p:nvPr/>
          </p:nvSpPr>
          <p:spPr>
            <a:xfrm>
              <a:off x="483407" y="2495372"/>
              <a:ext cx="3990862" cy="1252677"/>
            </a:xfrm>
            <a:prstGeom prst="roundRect">
              <a:avLst/>
            </a:prstGeom>
            <a:solidFill>
              <a:schemeClr val="bg1"/>
            </a:solidFill>
            <a:ln>
              <a:solidFill>
                <a:srgbClr val="0000FF"/>
              </a:solidFill>
            </a:ln>
            <a:effectLst>
              <a:glow rad="2286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1E1E042-4EE3-43CA-BDF7-D8B4288E0722}"/>
                </a:ext>
              </a:extLst>
            </p:cNvPr>
            <p:cNvSpPr txBox="1"/>
            <p:nvPr/>
          </p:nvSpPr>
          <p:spPr>
            <a:xfrm>
              <a:off x="647286" y="2572941"/>
              <a:ext cx="3716018" cy="1189045"/>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2.</a:t>
              </a:r>
              <a:r>
                <a:rPr lang="ja-JP" altLang="en-US" sz="2800" dirty="0">
                  <a:latin typeface="Arial" panose="020B0604020202020204" pitchFamily="34" charset="0"/>
                  <a:cs typeface="Arial" panose="020B0604020202020204" pitchFamily="34" charset="0"/>
                </a:rPr>
                <a:t> </a:t>
              </a:r>
              <a:r>
                <a:rPr lang="en-GB" altLang="ja-JP" sz="2800" dirty="0">
                  <a:latin typeface="Arial" panose="020B0604020202020204" pitchFamily="34" charset="0"/>
                  <a:cs typeface="Arial" panose="020B0604020202020204" pitchFamily="34" charset="0"/>
                </a:rPr>
                <a:t>Cutting-edge science</a:t>
              </a:r>
              <a:r>
                <a:rPr lang="en-GB" sz="2800" dirty="0">
                  <a:latin typeface="Arial" panose="020B0604020202020204" pitchFamily="34" charset="0"/>
                  <a:cs typeface="Arial" panose="020B0604020202020204" pitchFamily="34" charset="0"/>
                </a:rPr>
                <a:t> is inter-disciplinary!</a:t>
              </a:r>
            </a:p>
            <a:p>
              <a:pPr algn="ctr"/>
              <a:r>
                <a:rPr lang="ja-JP" altLang="en-US" sz="2800" dirty="0">
                  <a:latin typeface="Arial" panose="020B0604020202020204" pitchFamily="34" charset="0"/>
                  <a:cs typeface="Arial" panose="020B0604020202020204" pitchFamily="34" charset="0"/>
                </a:rPr>
                <a:t>最先端の研究は学際的！</a:t>
              </a:r>
              <a:endParaRPr lang="en-GB" altLang="ja-JP" sz="2800" dirty="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You must collaborate with other researchers!</a:t>
              </a:r>
            </a:p>
            <a:p>
              <a:pPr algn="ctr"/>
              <a:r>
                <a:rPr lang="ja-JP" altLang="en-US" sz="2800" dirty="0">
                  <a:latin typeface="Arial" panose="020B0604020202020204" pitchFamily="34" charset="0"/>
                  <a:cs typeface="Arial" panose="020B0604020202020204" pitchFamily="34" charset="0"/>
                </a:rPr>
                <a:t>共同研究は必須！</a:t>
              </a:r>
              <a:endParaRPr lang="en-GB" sz="2800" dirty="0">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9F8D0763-B5F3-457F-B109-727422743B70}"/>
              </a:ext>
            </a:extLst>
          </p:cNvPr>
          <p:cNvPicPr>
            <a:picLocks noChangeAspect="1"/>
          </p:cNvPicPr>
          <p:nvPr/>
        </p:nvPicPr>
        <p:blipFill>
          <a:blip r:embed="rId2"/>
          <a:stretch>
            <a:fillRect/>
          </a:stretch>
        </p:blipFill>
        <p:spPr>
          <a:xfrm>
            <a:off x="10303373" y="6193765"/>
            <a:ext cx="953104" cy="617965"/>
          </a:xfrm>
          <a:prstGeom prst="rect">
            <a:avLst/>
          </a:prstGeom>
        </p:spPr>
      </p:pic>
      <p:pic>
        <p:nvPicPr>
          <p:cNvPr id="8" name="Picture 7">
            <a:extLst>
              <a:ext uri="{FF2B5EF4-FFF2-40B4-BE49-F238E27FC236}">
                <a16:creationId xmlns:a16="http://schemas.microsoft.com/office/drawing/2014/main" id="{B11E4DD3-78ED-4538-B9BB-E83799E879E9}"/>
              </a:ext>
            </a:extLst>
          </p:cNvPr>
          <p:cNvPicPr>
            <a:picLocks noChangeAspect="1"/>
          </p:cNvPicPr>
          <p:nvPr/>
        </p:nvPicPr>
        <p:blipFill>
          <a:blip r:embed="rId3"/>
          <a:stretch>
            <a:fillRect/>
          </a:stretch>
        </p:blipFill>
        <p:spPr>
          <a:xfrm>
            <a:off x="11301026" y="6171509"/>
            <a:ext cx="857950" cy="640221"/>
          </a:xfrm>
          <a:prstGeom prst="rect">
            <a:avLst/>
          </a:prstGeom>
        </p:spPr>
      </p:pic>
    </p:spTree>
    <p:extLst>
      <p:ext uri="{BB962C8B-B14F-4D97-AF65-F5344CB8AC3E}">
        <p14:creationId xmlns:p14="http://schemas.microsoft.com/office/powerpoint/2010/main" val="1175112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5A5AFE4F-4054-4BF4-B045-2EA612D37417}"/>
              </a:ext>
            </a:extLst>
          </p:cNvPr>
          <p:cNvGrpSpPr/>
          <p:nvPr/>
        </p:nvGrpSpPr>
        <p:grpSpPr>
          <a:xfrm>
            <a:off x="7480028" y="3527327"/>
            <a:ext cx="4460583" cy="2370147"/>
            <a:chOff x="6803825" y="4926887"/>
            <a:chExt cx="4460583" cy="2370147"/>
          </a:xfrm>
        </p:grpSpPr>
        <p:pic>
          <p:nvPicPr>
            <p:cNvPr id="45" name="Picture 44">
              <a:extLst>
                <a:ext uri="{FF2B5EF4-FFF2-40B4-BE49-F238E27FC236}">
                  <a16:creationId xmlns:a16="http://schemas.microsoft.com/office/drawing/2014/main" id="{C0780E70-F3B4-4EA6-846D-6F9BE86C3DD5}"/>
                </a:ext>
              </a:extLst>
            </p:cNvPr>
            <p:cNvPicPr>
              <a:picLocks noChangeAspect="1"/>
            </p:cNvPicPr>
            <p:nvPr/>
          </p:nvPicPr>
          <p:blipFill rotWithShape="1">
            <a:blip r:embed="rId2"/>
            <a:srcRect l="33790" t="64046" r="52172" b="14908"/>
            <a:stretch/>
          </p:blipFill>
          <p:spPr>
            <a:xfrm>
              <a:off x="8896023" y="4926887"/>
              <a:ext cx="2368385" cy="2367004"/>
            </a:xfrm>
            <a:prstGeom prst="rect">
              <a:avLst/>
            </a:prstGeom>
          </p:spPr>
        </p:pic>
        <p:pic>
          <p:nvPicPr>
            <p:cNvPr id="47" name="Picture 46" descr="A picture containing wall, microscope, indoor&#10;&#10;Description automatically generated">
              <a:extLst>
                <a:ext uri="{FF2B5EF4-FFF2-40B4-BE49-F238E27FC236}">
                  <a16:creationId xmlns:a16="http://schemas.microsoft.com/office/drawing/2014/main" id="{EDE875B6-7C98-4964-ABCF-EF8ECBC1CF18}"/>
                </a:ext>
              </a:extLst>
            </p:cNvPr>
            <p:cNvPicPr>
              <a:picLocks noChangeAspect="1"/>
            </p:cNvPicPr>
            <p:nvPr/>
          </p:nvPicPr>
          <p:blipFill rotWithShape="1">
            <a:blip r:embed="rId3">
              <a:extLst>
                <a:ext uri="{28A0092B-C50C-407E-A947-70E740481C1C}">
                  <a14:useLocalDpi xmlns:a14="http://schemas.microsoft.com/office/drawing/2010/main" val="0"/>
                </a:ext>
              </a:extLst>
            </a:blip>
            <a:srcRect l="11063" r="31144" b="8756"/>
            <a:stretch/>
          </p:blipFill>
          <p:spPr>
            <a:xfrm>
              <a:off x="6803825" y="4930030"/>
              <a:ext cx="1999000" cy="2367004"/>
            </a:xfrm>
            <a:prstGeom prst="rect">
              <a:avLst/>
            </a:prstGeom>
          </p:spPr>
        </p:pic>
        <p:sp>
          <p:nvSpPr>
            <p:cNvPr id="48" name="Arrow: Right 47">
              <a:extLst>
                <a:ext uri="{FF2B5EF4-FFF2-40B4-BE49-F238E27FC236}">
                  <a16:creationId xmlns:a16="http://schemas.microsoft.com/office/drawing/2014/main" id="{8C2B9AC5-F067-408F-859C-772F1B32FB7D}"/>
                </a:ext>
              </a:extLst>
            </p:cNvPr>
            <p:cNvSpPr/>
            <p:nvPr/>
          </p:nvSpPr>
          <p:spPr>
            <a:xfrm>
              <a:off x="8475367" y="5996669"/>
              <a:ext cx="986410" cy="389388"/>
            </a:xfrm>
            <a:prstGeom prst="rightArrow">
              <a:avLst/>
            </a:prstGeom>
            <a:solidFill>
              <a:srgbClr val="A9D1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4" name="Picture 43">
            <a:extLst>
              <a:ext uri="{FF2B5EF4-FFF2-40B4-BE49-F238E27FC236}">
                <a16:creationId xmlns:a16="http://schemas.microsoft.com/office/drawing/2014/main" id="{B5E6E77D-DDE5-43A9-A7B6-AF3797EFA2BD}"/>
              </a:ext>
            </a:extLst>
          </p:cNvPr>
          <p:cNvPicPr>
            <a:picLocks noChangeAspect="1"/>
          </p:cNvPicPr>
          <p:nvPr/>
        </p:nvPicPr>
        <p:blipFill rotWithShape="1">
          <a:blip r:embed="rId2"/>
          <a:srcRect l="28947" t="30078" r="30298" b="38826"/>
          <a:stretch/>
        </p:blipFill>
        <p:spPr>
          <a:xfrm>
            <a:off x="7637538" y="2520719"/>
            <a:ext cx="4192515" cy="2132595"/>
          </a:xfrm>
          <a:prstGeom prst="rect">
            <a:avLst/>
          </a:prstGeom>
        </p:spPr>
      </p:pic>
      <p:grpSp>
        <p:nvGrpSpPr>
          <p:cNvPr id="21" name="Group 20">
            <a:extLst>
              <a:ext uri="{FF2B5EF4-FFF2-40B4-BE49-F238E27FC236}">
                <a16:creationId xmlns:a16="http://schemas.microsoft.com/office/drawing/2014/main" id="{DC5FE0D3-C92C-422E-BD7F-F0974BDFA32B}"/>
              </a:ext>
            </a:extLst>
          </p:cNvPr>
          <p:cNvGrpSpPr/>
          <p:nvPr/>
        </p:nvGrpSpPr>
        <p:grpSpPr>
          <a:xfrm rot="20207162">
            <a:off x="3647012" y="2215758"/>
            <a:ext cx="4067516" cy="1286014"/>
            <a:chOff x="4003878" y="3193156"/>
            <a:chExt cx="4067516" cy="1286014"/>
          </a:xfrm>
        </p:grpSpPr>
        <p:sp>
          <p:nvSpPr>
            <p:cNvPr id="9" name="TextBox 8">
              <a:extLst>
                <a:ext uri="{FF2B5EF4-FFF2-40B4-BE49-F238E27FC236}">
                  <a16:creationId xmlns:a16="http://schemas.microsoft.com/office/drawing/2014/main" id="{6D33F712-9318-4FC5-BE9B-963B8913E8F9}"/>
                </a:ext>
              </a:extLst>
            </p:cNvPr>
            <p:cNvSpPr txBox="1"/>
            <p:nvPr/>
          </p:nvSpPr>
          <p:spPr>
            <a:xfrm>
              <a:off x="4003878" y="3193156"/>
              <a:ext cx="4016277" cy="461665"/>
            </a:xfrm>
            <a:prstGeom prst="rect">
              <a:avLst/>
            </a:prstGeom>
            <a:noFill/>
          </p:spPr>
          <p:txBody>
            <a:bodyPr wrap="square" rtlCol="0">
              <a:spAutoFit/>
            </a:bodyPr>
            <a:lstStyle/>
            <a:p>
              <a:pPr algn="ctr"/>
              <a:r>
                <a:rPr lang="en-US" altLang="ja-JP" sz="2400" dirty="0">
                  <a:latin typeface="Arial" panose="020B0604020202020204" pitchFamily="34" charset="0"/>
                  <a:cs typeface="Arial" panose="020B0604020202020204" pitchFamily="34" charset="0"/>
                </a:rPr>
                <a:t>M</a:t>
              </a:r>
              <a:r>
                <a:rPr lang="en-GB" sz="2400" dirty="0" err="1">
                  <a:latin typeface="Arial" panose="020B0604020202020204" pitchFamily="34" charset="0"/>
                  <a:cs typeface="Arial" panose="020B0604020202020204" pitchFamily="34" charset="0"/>
                </a:rPr>
                <a:t>ake</a:t>
              </a:r>
              <a:r>
                <a:rPr lang="en-GB" sz="2400" dirty="0">
                  <a:latin typeface="Arial" panose="020B0604020202020204" pitchFamily="34" charset="0"/>
                  <a:cs typeface="Arial" panose="020B0604020202020204" pitchFamily="34" charset="0"/>
                </a:rPr>
                <a:t> new nanomaterial</a:t>
              </a:r>
            </a:p>
          </p:txBody>
        </p:sp>
        <p:sp>
          <p:nvSpPr>
            <p:cNvPr id="19" name="TextBox 18">
              <a:extLst>
                <a:ext uri="{FF2B5EF4-FFF2-40B4-BE49-F238E27FC236}">
                  <a16:creationId xmlns:a16="http://schemas.microsoft.com/office/drawing/2014/main" id="{E67C7FFC-83F3-4571-867D-CCD2030BDFD9}"/>
                </a:ext>
              </a:extLst>
            </p:cNvPr>
            <p:cNvSpPr txBox="1"/>
            <p:nvPr/>
          </p:nvSpPr>
          <p:spPr>
            <a:xfrm>
              <a:off x="4055117" y="4017505"/>
              <a:ext cx="4016277" cy="461665"/>
            </a:xfrm>
            <a:prstGeom prst="rect">
              <a:avLst/>
            </a:prstGeom>
            <a:noFill/>
          </p:spPr>
          <p:txBody>
            <a:bodyPr wrap="square" rtlCol="0">
              <a:spAutoFit/>
            </a:bodyPr>
            <a:lstStyle/>
            <a:p>
              <a:pPr algn="ctr"/>
              <a:r>
                <a:rPr lang="ja-JP" altLang="en-US" sz="2400" dirty="0">
                  <a:latin typeface="Arial" panose="020B0604020202020204" pitchFamily="34" charset="0"/>
                  <a:cs typeface="Arial" panose="020B0604020202020204" pitchFamily="34" charset="0"/>
                </a:rPr>
                <a:t>新ナノ素材開発</a:t>
              </a:r>
              <a:endParaRPr lang="en-GB" sz="2400" dirty="0">
                <a:latin typeface="Arial" panose="020B0604020202020204" pitchFamily="34" charset="0"/>
                <a:cs typeface="Arial" panose="020B0604020202020204" pitchFamily="34" charset="0"/>
              </a:endParaRPr>
            </a:p>
          </p:txBody>
        </p:sp>
        <p:sp>
          <p:nvSpPr>
            <p:cNvPr id="20" name="Arrow: Right 19">
              <a:extLst>
                <a:ext uri="{FF2B5EF4-FFF2-40B4-BE49-F238E27FC236}">
                  <a16:creationId xmlns:a16="http://schemas.microsoft.com/office/drawing/2014/main" id="{2517A8FF-5370-4F32-9A65-897A480C8574}"/>
                </a:ext>
              </a:extLst>
            </p:cNvPr>
            <p:cNvSpPr/>
            <p:nvPr/>
          </p:nvSpPr>
          <p:spPr>
            <a:xfrm>
              <a:off x="4119919" y="3657084"/>
              <a:ext cx="3899047" cy="389388"/>
            </a:xfrm>
            <a:prstGeom prst="rightArrow">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Picture 10" descr="A picture containing text, indoor&#10;&#10;Description automatically generated">
            <a:extLst>
              <a:ext uri="{FF2B5EF4-FFF2-40B4-BE49-F238E27FC236}">
                <a16:creationId xmlns:a16="http://schemas.microsoft.com/office/drawing/2014/main" id="{6CB6B777-9C94-4026-A254-5E7BB97AB734}"/>
              </a:ext>
            </a:extLst>
          </p:cNvPr>
          <p:cNvPicPr>
            <a:picLocks noChangeAspect="1"/>
          </p:cNvPicPr>
          <p:nvPr/>
        </p:nvPicPr>
        <p:blipFill rotWithShape="1">
          <a:blip r:embed="rId4">
            <a:extLst>
              <a:ext uri="{28A0092B-C50C-407E-A947-70E740481C1C}">
                <a14:useLocalDpi xmlns:a14="http://schemas.microsoft.com/office/drawing/2010/main" val="0"/>
              </a:ext>
            </a:extLst>
          </a:blip>
          <a:srcRect r="69411" b="47965"/>
          <a:stretch/>
        </p:blipFill>
        <p:spPr>
          <a:xfrm>
            <a:off x="562708" y="1955387"/>
            <a:ext cx="3223428" cy="3569928"/>
          </a:xfrm>
          <a:prstGeom prst="rect">
            <a:avLst/>
          </a:prstGeom>
        </p:spPr>
      </p:pic>
      <p:sp>
        <p:nvSpPr>
          <p:cNvPr id="3" name="Title 2">
            <a:extLst>
              <a:ext uri="{FF2B5EF4-FFF2-40B4-BE49-F238E27FC236}">
                <a16:creationId xmlns:a16="http://schemas.microsoft.com/office/drawing/2014/main" id="{8809DA22-7081-4FC9-A1C9-21EF7E5B6F60}"/>
              </a:ext>
            </a:extLst>
          </p:cNvPr>
          <p:cNvSpPr>
            <a:spLocks noGrp="1"/>
          </p:cNvSpPr>
          <p:nvPr>
            <p:ph type="title"/>
          </p:nvPr>
        </p:nvSpPr>
        <p:spPr>
          <a:xfrm>
            <a:off x="392429" y="-125572"/>
            <a:ext cx="11414221" cy="1325563"/>
          </a:xfrm>
        </p:spPr>
        <p:txBody>
          <a:bodyPr/>
          <a:lstStyle/>
          <a:p>
            <a:r>
              <a:rPr lang="en-GB" altLang="ja-JP" sz="3600" dirty="0">
                <a:ea typeface="ＭＳ Ｐゴシック" pitchFamily="-112" charset="-128"/>
              </a:rPr>
              <a:t>What is scientific research like? </a:t>
            </a:r>
            <a:r>
              <a:rPr lang="ja-JP" altLang="en-US" sz="3600" dirty="0">
                <a:ea typeface="ＭＳ Ｐゴシック" pitchFamily="-112" charset="-128"/>
              </a:rPr>
              <a:t>研究ってどんな感じ？</a:t>
            </a:r>
            <a:endParaRPr lang="en-GB" dirty="0"/>
          </a:p>
        </p:txBody>
      </p:sp>
      <p:grpSp>
        <p:nvGrpSpPr>
          <p:cNvPr id="13" name="Group 12">
            <a:extLst>
              <a:ext uri="{FF2B5EF4-FFF2-40B4-BE49-F238E27FC236}">
                <a16:creationId xmlns:a16="http://schemas.microsoft.com/office/drawing/2014/main" id="{DBDE6AF9-FEDB-4D01-B3ED-06EBA7E7E4E4}"/>
              </a:ext>
            </a:extLst>
          </p:cNvPr>
          <p:cNvGrpSpPr/>
          <p:nvPr/>
        </p:nvGrpSpPr>
        <p:grpSpPr>
          <a:xfrm>
            <a:off x="-200806" y="1418655"/>
            <a:ext cx="4693920" cy="901525"/>
            <a:chOff x="125992" y="1422273"/>
            <a:chExt cx="4693920" cy="901525"/>
          </a:xfrm>
        </p:grpSpPr>
        <p:sp>
          <p:nvSpPr>
            <p:cNvPr id="5" name="Rounded Rectangle 23">
              <a:extLst>
                <a:ext uri="{FF2B5EF4-FFF2-40B4-BE49-F238E27FC236}">
                  <a16:creationId xmlns:a16="http://schemas.microsoft.com/office/drawing/2014/main" id="{3BDCB3C0-2885-41FE-BC97-A132E92D7C1E}"/>
                </a:ext>
              </a:extLst>
            </p:cNvPr>
            <p:cNvSpPr/>
            <p:nvPr/>
          </p:nvSpPr>
          <p:spPr>
            <a:xfrm>
              <a:off x="695805" y="1422273"/>
              <a:ext cx="3750912" cy="901525"/>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6" name="TextBox 5">
              <a:extLst>
                <a:ext uri="{FF2B5EF4-FFF2-40B4-BE49-F238E27FC236}">
                  <a16:creationId xmlns:a16="http://schemas.microsoft.com/office/drawing/2014/main" id="{01CB4C36-04CD-4934-8EBA-6FFFF1C8D454}"/>
                </a:ext>
              </a:extLst>
            </p:cNvPr>
            <p:cNvSpPr txBox="1"/>
            <p:nvPr/>
          </p:nvSpPr>
          <p:spPr>
            <a:xfrm>
              <a:off x="125992" y="1492801"/>
              <a:ext cx="4693920" cy="830997"/>
            </a:xfrm>
            <a:prstGeom prst="rect">
              <a:avLst/>
            </a:prstGeom>
            <a:noFill/>
          </p:spPr>
          <p:txBody>
            <a:bodyPr wrap="square" rtlCol="0">
              <a:spAutoFit/>
            </a:bodyPr>
            <a:lstStyle/>
            <a:p>
              <a:pPr algn="ctr"/>
              <a:r>
                <a:rPr lang="ja-JP" altLang="en-US" sz="2400" dirty="0">
                  <a:effectLst>
                    <a:outerShdw blurRad="38100" dist="38100" dir="2700000" algn="tl">
                      <a:srgbClr val="000000">
                        <a:alpha val="43137"/>
                      </a:srgbClr>
                    </a:outerShdw>
                  </a:effectLst>
                </a:rPr>
                <a:t>リチウムイオン電池</a:t>
              </a:r>
              <a:endParaRPr lang="en-GB" altLang="ja-JP" sz="2400" dirty="0">
                <a:effectLst>
                  <a:outerShdw blurRad="38100" dist="38100" dir="2700000" algn="tl">
                    <a:srgbClr val="000000">
                      <a:alpha val="43137"/>
                    </a:srgbClr>
                  </a:outerShdw>
                </a:effectLst>
              </a:endParaRPr>
            </a:p>
            <a:p>
              <a:pPr algn="ctr"/>
              <a:r>
                <a:rPr lang="en-GB" altLang="ja-JP" sz="2400" dirty="0">
                  <a:effectLst>
                    <a:outerShdw blurRad="38100" dist="38100" dir="2700000" algn="tl">
                      <a:srgbClr val="000000">
                        <a:alpha val="43137"/>
                      </a:srgbClr>
                    </a:outerShdw>
                  </a:effectLst>
                </a:rPr>
                <a:t>Lithium-ion batteries</a:t>
              </a:r>
            </a:p>
          </p:txBody>
        </p:sp>
      </p:grpSp>
      <p:grpSp>
        <p:nvGrpSpPr>
          <p:cNvPr id="14" name="Group 13">
            <a:extLst>
              <a:ext uri="{FF2B5EF4-FFF2-40B4-BE49-F238E27FC236}">
                <a16:creationId xmlns:a16="http://schemas.microsoft.com/office/drawing/2014/main" id="{429CE5CF-A091-43F2-AE40-2746C9D382FB}"/>
              </a:ext>
            </a:extLst>
          </p:cNvPr>
          <p:cNvGrpSpPr/>
          <p:nvPr/>
        </p:nvGrpSpPr>
        <p:grpSpPr>
          <a:xfrm>
            <a:off x="7399655" y="1598046"/>
            <a:ext cx="4693920" cy="901525"/>
            <a:chOff x="125992" y="1422273"/>
            <a:chExt cx="4693920" cy="901525"/>
          </a:xfrm>
        </p:grpSpPr>
        <p:sp>
          <p:nvSpPr>
            <p:cNvPr id="15" name="Rounded Rectangle 23">
              <a:extLst>
                <a:ext uri="{FF2B5EF4-FFF2-40B4-BE49-F238E27FC236}">
                  <a16:creationId xmlns:a16="http://schemas.microsoft.com/office/drawing/2014/main" id="{29EED411-509B-4C63-85F9-7868169B86E0}"/>
                </a:ext>
              </a:extLst>
            </p:cNvPr>
            <p:cNvSpPr/>
            <p:nvPr/>
          </p:nvSpPr>
          <p:spPr>
            <a:xfrm>
              <a:off x="695805" y="1422273"/>
              <a:ext cx="3750912" cy="901525"/>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6" name="TextBox 15">
              <a:extLst>
                <a:ext uri="{FF2B5EF4-FFF2-40B4-BE49-F238E27FC236}">
                  <a16:creationId xmlns:a16="http://schemas.microsoft.com/office/drawing/2014/main" id="{8320A306-C8A4-493F-A46A-CA84765B62D1}"/>
                </a:ext>
              </a:extLst>
            </p:cNvPr>
            <p:cNvSpPr txBox="1"/>
            <p:nvPr/>
          </p:nvSpPr>
          <p:spPr>
            <a:xfrm>
              <a:off x="125992" y="1492801"/>
              <a:ext cx="4693920" cy="830997"/>
            </a:xfrm>
            <a:prstGeom prst="rect">
              <a:avLst/>
            </a:prstGeom>
            <a:noFill/>
          </p:spPr>
          <p:txBody>
            <a:bodyPr wrap="square" rtlCol="0">
              <a:spAutoFit/>
            </a:bodyPr>
            <a:lstStyle/>
            <a:p>
              <a:pPr algn="ctr"/>
              <a:r>
                <a:rPr lang="ja-JP" altLang="en-US" sz="2400" dirty="0">
                  <a:effectLst>
                    <a:outerShdw blurRad="38100" dist="38100" dir="2700000" algn="tl">
                      <a:srgbClr val="000000">
                        <a:alpha val="43137"/>
                      </a:srgbClr>
                    </a:outerShdw>
                  </a:effectLst>
                </a:rPr>
                <a:t>化学</a:t>
              </a:r>
              <a:endParaRPr lang="en-GB" altLang="ja-JP" sz="2400" dirty="0">
                <a:effectLst>
                  <a:outerShdw blurRad="38100" dist="38100" dir="2700000" algn="tl">
                    <a:srgbClr val="000000">
                      <a:alpha val="43137"/>
                    </a:srgbClr>
                  </a:outerShdw>
                </a:effectLst>
              </a:endParaRPr>
            </a:p>
            <a:p>
              <a:pPr algn="ctr"/>
              <a:r>
                <a:rPr lang="en-GB" altLang="ja-JP" sz="2400" dirty="0">
                  <a:effectLst>
                    <a:outerShdw blurRad="38100" dist="38100" dir="2700000" algn="tl">
                      <a:srgbClr val="000000">
                        <a:alpha val="43137"/>
                      </a:srgbClr>
                    </a:outerShdw>
                  </a:effectLst>
                </a:rPr>
                <a:t>Chemistry</a:t>
              </a:r>
            </a:p>
          </p:txBody>
        </p:sp>
      </p:grpSp>
      <p:grpSp>
        <p:nvGrpSpPr>
          <p:cNvPr id="26" name="Group 25">
            <a:extLst>
              <a:ext uri="{FF2B5EF4-FFF2-40B4-BE49-F238E27FC236}">
                <a16:creationId xmlns:a16="http://schemas.microsoft.com/office/drawing/2014/main" id="{CC624484-B3F8-482D-8F0E-7E05E9FEB94E}"/>
              </a:ext>
            </a:extLst>
          </p:cNvPr>
          <p:cNvGrpSpPr/>
          <p:nvPr/>
        </p:nvGrpSpPr>
        <p:grpSpPr>
          <a:xfrm>
            <a:off x="7399655" y="2570099"/>
            <a:ext cx="4693920" cy="901525"/>
            <a:chOff x="125992" y="1422273"/>
            <a:chExt cx="4693920" cy="901525"/>
          </a:xfrm>
        </p:grpSpPr>
        <p:sp>
          <p:nvSpPr>
            <p:cNvPr id="27" name="Rounded Rectangle 23">
              <a:extLst>
                <a:ext uri="{FF2B5EF4-FFF2-40B4-BE49-F238E27FC236}">
                  <a16:creationId xmlns:a16="http://schemas.microsoft.com/office/drawing/2014/main" id="{37F933B6-5E8A-4C42-8D2E-B041CD35FFED}"/>
                </a:ext>
              </a:extLst>
            </p:cNvPr>
            <p:cNvSpPr/>
            <p:nvPr/>
          </p:nvSpPr>
          <p:spPr>
            <a:xfrm>
              <a:off x="695805" y="1422273"/>
              <a:ext cx="3750912" cy="901525"/>
            </a:xfrm>
            <a:prstGeom prst="round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28" name="TextBox 27">
              <a:extLst>
                <a:ext uri="{FF2B5EF4-FFF2-40B4-BE49-F238E27FC236}">
                  <a16:creationId xmlns:a16="http://schemas.microsoft.com/office/drawing/2014/main" id="{BC231509-1E8A-405B-9E5E-CACC83DE62E6}"/>
                </a:ext>
              </a:extLst>
            </p:cNvPr>
            <p:cNvSpPr txBox="1"/>
            <p:nvPr/>
          </p:nvSpPr>
          <p:spPr>
            <a:xfrm>
              <a:off x="125992" y="1492801"/>
              <a:ext cx="4693920" cy="830997"/>
            </a:xfrm>
            <a:prstGeom prst="rect">
              <a:avLst/>
            </a:prstGeom>
            <a:noFill/>
          </p:spPr>
          <p:txBody>
            <a:bodyPr wrap="square" rtlCol="0">
              <a:spAutoFit/>
            </a:bodyPr>
            <a:lstStyle/>
            <a:p>
              <a:pPr lvl="0" algn="ctr">
                <a:spcAft>
                  <a:spcPts val="0"/>
                </a:spcAft>
              </a:pPr>
              <a:r>
                <a:rPr lang="ja-JP" altLang="en-US" sz="2400" dirty="0">
                  <a:effectLst>
                    <a:outerShdw blurRad="38100" dist="38100" dir="2700000" algn="tl">
                      <a:srgbClr val="000000">
                        <a:alpha val="43137"/>
                      </a:srgbClr>
                    </a:outerShdw>
                  </a:effectLst>
                </a:rPr>
                <a:t>材料科学</a:t>
              </a:r>
              <a:endParaRPr lang="en-US" altLang="ja-JP" sz="2400" dirty="0">
                <a:effectLst>
                  <a:outerShdw blurRad="38100" dist="38100" dir="2700000" algn="tl">
                    <a:srgbClr val="000000">
                      <a:alpha val="43137"/>
                    </a:srgbClr>
                  </a:outerShdw>
                </a:effectLst>
              </a:endParaRPr>
            </a:p>
            <a:p>
              <a:pPr algn="ctr"/>
              <a:r>
                <a:rPr lang="en-GB" altLang="ja-JP" sz="2400" dirty="0">
                  <a:effectLst>
                    <a:outerShdw blurRad="38100" dist="38100" dir="2700000" algn="tl">
                      <a:srgbClr val="000000">
                        <a:alpha val="43137"/>
                      </a:srgbClr>
                    </a:outerShdw>
                  </a:effectLst>
                </a:rPr>
                <a:t>Materials Science</a:t>
              </a:r>
            </a:p>
          </p:txBody>
        </p:sp>
      </p:grpSp>
      <p:grpSp>
        <p:nvGrpSpPr>
          <p:cNvPr id="29" name="Group 28">
            <a:extLst>
              <a:ext uri="{FF2B5EF4-FFF2-40B4-BE49-F238E27FC236}">
                <a16:creationId xmlns:a16="http://schemas.microsoft.com/office/drawing/2014/main" id="{89FB086B-803B-4313-AA08-16242DB5EB7A}"/>
              </a:ext>
            </a:extLst>
          </p:cNvPr>
          <p:cNvGrpSpPr/>
          <p:nvPr/>
        </p:nvGrpSpPr>
        <p:grpSpPr>
          <a:xfrm>
            <a:off x="7399655" y="3533841"/>
            <a:ext cx="4693920" cy="1270857"/>
            <a:chOff x="125992" y="1422273"/>
            <a:chExt cx="4693920" cy="1270857"/>
          </a:xfrm>
        </p:grpSpPr>
        <p:sp>
          <p:nvSpPr>
            <p:cNvPr id="30" name="Rounded Rectangle 23">
              <a:extLst>
                <a:ext uri="{FF2B5EF4-FFF2-40B4-BE49-F238E27FC236}">
                  <a16:creationId xmlns:a16="http://schemas.microsoft.com/office/drawing/2014/main" id="{8B45DBAC-07B0-47E6-B7DA-8944AF5572C9}"/>
                </a:ext>
              </a:extLst>
            </p:cNvPr>
            <p:cNvSpPr/>
            <p:nvPr/>
          </p:nvSpPr>
          <p:spPr>
            <a:xfrm>
              <a:off x="695805" y="1422273"/>
              <a:ext cx="3750912" cy="901525"/>
            </a:xfrm>
            <a:prstGeom prst="round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31" name="TextBox 30">
              <a:extLst>
                <a:ext uri="{FF2B5EF4-FFF2-40B4-BE49-F238E27FC236}">
                  <a16:creationId xmlns:a16="http://schemas.microsoft.com/office/drawing/2014/main" id="{8EBE89FD-D152-4A94-A9B1-70FE884E64C7}"/>
                </a:ext>
              </a:extLst>
            </p:cNvPr>
            <p:cNvSpPr txBox="1"/>
            <p:nvPr/>
          </p:nvSpPr>
          <p:spPr>
            <a:xfrm>
              <a:off x="125992" y="1492801"/>
              <a:ext cx="4693920" cy="1200329"/>
            </a:xfrm>
            <a:prstGeom prst="rect">
              <a:avLst/>
            </a:prstGeom>
            <a:noFill/>
          </p:spPr>
          <p:txBody>
            <a:bodyPr wrap="square" rtlCol="0">
              <a:spAutoFit/>
            </a:bodyPr>
            <a:lstStyle/>
            <a:p>
              <a:pPr lvl="0" algn="ctr">
                <a:spcAft>
                  <a:spcPts val="0"/>
                </a:spcAft>
              </a:pPr>
              <a:r>
                <a:rPr lang="ja-JP" altLang="en-US" sz="2400" dirty="0">
                  <a:effectLst>
                    <a:outerShdw blurRad="38100" dist="38100" dir="2700000" algn="tl">
                      <a:srgbClr val="000000">
                        <a:alpha val="43137"/>
                      </a:srgbClr>
                    </a:outerShdw>
                  </a:effectLst>
                </a:rPr>
                <a:t>化学工学</a:t>
              </a:r>
              <a:endParaRPr lang="en-US" altLang="ja-JP" sz="2400" dirty="0">
                <a:effectLst>
                  <a:outerShdw blurRad="38100" dist="38100" dir="2700000" algn="tl">
                    <a:srgbClr val="000000">
                      <a:alpha val="43137"/>
                    </a:srgbClr>
                  </a:outerShdw>
                </a:effectLst>
              </a:endParaRPr>
            </a:p>
            <a:p>
              <a:pPr algn="ctr"/>
              <a:r>
                <a:rPr lang="en-GB" altLang="ja-JP" sz="2400" dirty="0">
                  <a:effectLst>
                    <a:outerShdw blurRad="38100" dist="38100" dir="2700000" algn="tl">
                      <a:srgbClr val="000000">
                        <a:alpha val="43137"/>
                      </a:srgbClr>
                    </a:outerShdw>
                  </a:effectLst>
                </a:rPr>
                <a:t>Chemical Engineering</a:t>
              </a:r>
            </a:p>
            <a:p>
              <a:pPr lvl="0" algn="ctr">
                <a:spcAft>
                  <a:spcPts val="0"/>
                </a:spcAft>
              </a:pPr>
              <a:endParaRPr lang="en-GB" altLang="ja-JP" sz="2400" dirty="0">
                <a:effectLst>
                  <a:outerShdw blurRad="38100" dist="38100" dir="2700000" algn="tl">
                    <a:srgbClr val="000000">
                      <a:alpha val="43137"/>
                    </a:srgbClr>
                  </a:outerShdw>
                </a:effectLst>
              </a:endParaRPr>
            </a:p>
          </p:txBody>
        </p:sp>
      </p:grpSp>
      <p:grpSp>
        <p:nvGrpSpPr>
          <p:cNvPr id="40" name="Group 39">
            <a:extLst>
              <a:ext uri="{FF2B5EF4-FFF2-40B4-BE49-F238E27FC236}">
                <a16:creationId xmlns:a16="http://schemas.microsoft.com/office/drawing/2014/main" id="{B54E9462-CA28-42DF-AEF3-252083B0AB60}"/>
              </a:ext>
            </a:extLst>
          </p:cNvPr>
          <p:cNvGrpSpPr/>
          <p:nvPr/>
        </p:nvGrpSpPr>
        <p:grpSpPr>
          <a:xfrm>
            <a:off x="7363360" y="4520333"/>
            <a:ext cx="4693920" cy="1270857"/>
            <a:chOff x="125992" y="1422273"/>
            <a:chExt cx="4693920" cy="1270857"/>
          </a:xfrm>
        </p:grpSpPr>
        <p:sp>
          <p:nvSpPr>
            <p:cNvPr id="41" name="Rounded Rectangle 23">
              <a:extLst>
                <a:ext uri="{FF2B5EF4-FFF2-40B4-BE49-F238E27FC236}">
                  <a16:creationId xmlns:a16="http://schemas.microsoft.com/office/drawing/2014/main" id="{35306929-1DA5-48CD-A275-BC2FE1C4AEDF}"/>
                </a:ext>
              </a:extLst>
            </p:cNvPr>
            <p:cNvSpPr/>
            <p:nvPr/>
          </p:nvSpPr>
          <p:spPr>
            <a:xfrm>
              <a:off x="695805" y="1422273"/>
              <a:ext cx="3750912" cy="901525"/>
            </a:xfrm>
            <a:prstGeom prst="round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42" name="TextBox 41">
              <a:extLst>
                <a:ext uri="{FF2B5EF4-FFF2-40B4-BE49-F238E27FC236}">
                  <a16:creationId xmlns:a16="http://schemas.microsoft.com/office/drawing/2014/main" id="{42D420A9-EA7B-4E0D-A1DE-7F61AA5C0C90}"/>
                </a:ext>
              </a:extLst>
            </p:cNvPr>
            <p:cNvSpPr txBox="1"/>
            <p:nvPr/>
          </p:nvSpPr>
          <p:spPr>
            <a:xfrm>
              <a:off x="125992" y="1492801"/>
              <a:ext cx="4693920" cy="1200329"/>
            </a:xfrm>
            <a:prstGeom prst="rect">
              <a:avLst/>
            </a:prstGeom>
            <a:noFill/>
          </p:spPr>
          <p:txBody>
            <a:bodyPr wrap="square" rtlCol="0">
              <a:spAutoFit/>
            </a:bodyPr>
            <a:lstStyle/>
            <a:p>
              <a:pPr lvl="0" algn="ctr">
                <a:spcAft>
                  <a:spcPts val="0"/>
                </a:spcAft>
              </a:pPr>
              <a:r>
                <a:rPr lang="ja-JP" altLang="en-US" sz="2400" dirty="0">
                  <a:effectLst>
                    <a:outerShdw blurRad="38100" dist="38100" dir="2700000" algn="tl">
                      <a:srgbClr val="000000">
                        <a:alpha val="43137"/>
                      </a:srgbClr>
                    </a:outerShdw>
                  </a:effectLst>
                </a:rPr>
                <a:t>電気工学</a:t>
              </a:r>
              <a:endParaRPr lang="en-US" altLang="ja-JP" sz="2400" dirty="0">
                <a:effectLst>
                  <a:outerShdw blurRad="38100" dist="38100" dir="2700000" algn="tl">
                    <a:srgbClr val="000000">
                      <a:alpha val="43137"/>
                    </a:srgbClr>
                  </a:outerShdw>
                </a:effectLst>
              </a:endParaRPr>
            </a:p>
            <a:p>
              <a:pPr algn="ctr"/>
              <a:r>
                <a:rPr lang="en-GB" altLang="ja-JP" sz="2400" dirty="0">
                  <a:effectLst>
                    <a:outerShdw blurRad="38100" dist="38100" dir="2700000" algn="tl">
                      <a:srgbClr val="000000">
                        <a:alpha val="43137"/>
                      </a:srgbClr>
                    </a:outerShdw>
                  </a:effectLst>
                </a:rPr>
                <a:t>Electrical Engineering</a:t>
              </a:r>
            </a:p>
            <a:p>
              <a:pPr algn="ctr"/>
              <a:endParaRPr lang="en-GB" altLang="ja-JP" sz="2400" dirty="0">
                <a:effectLst>
                  <a:outerShdw blurRad="38100" dist="38100" dir="2700000" algn="tl">
                    <a:srgbClr val="000000">
                      <a:alpha val="43137"/>
                    </a:srgbClr>
                  </a:outerShdw>
                </a:effectLst>
              </a:endParaRPr>
            </a:p>
          </p:txBody>
        </p:sp>
      </p:grpSp>
      <p:grpSp>
        <p:nvGrpSpPr>
          <p:cNvPr id="22" name="Group 21">
            <a:extLst>
              <a:ext uri="{FF2B5EF4-FFF2-40B4-BE49-F238E27FC236}">
                <a16:creationId xmlns:a16="http://schemas.microsoft.com/office/drawing/2014/main" id="{2501B717-B182-4FF8-AB27-3D728F082373}"/>
              </a:ext>
            </a:extLst>
          </p:cNvPr>
          <p:cNvGrpSpPr/>
          <p:nvPr/>
        </p:nvGrpSpPr>
        <p:grpSpPr>
          <a:xfrm rot="20973610">
            <a:off x="3721497" y="2843568"/>
            <a:ext cx="4418164" cy="1165837"/>
            <a:chOff x="3902850" y="3273545"/>
            <a:chExt cx="4418164" cy="1165837"/>
          </a:xfrm>
        </p:grpSpPr>
        <p:sp>
          <p:nvSpPr>
            <p:cNvPr id="23" name="TextBox 22">
              <a:extLst>
                <a:ext uri="{FF2B5EF4-FFF2-40B4-BE49-F238E27FC236}">
                  <a16:creationId xmlns:a16="http://schemas.microsoft.com/office/drawing/2014/main" id="{F5898D5D-243B-4527-9516-79D55C4CBAA8}"/>
                </a:ext>
              </a:extLst>
            </p:cNvPr>
            <p:cNvSpPr txBox="1"/>
            <p:nvPr/>
          </p:nvSpPr>
          <p:spPr>
            <a:xfrm>
              <a:off x="3902850" y="3273545"/>
              <a:ext cx="4418164"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Characterise the nanomaterial</a:t>
              </a:r>
            </a:p>
          </p:txBody>
        </p:sp>
        <p:sp>
          <p:nvSpPr>
            <p:cNvPr id="24" name="TextBox 23">
              <a:extLst>
                <a:ext uri="{FF2B5EF4-FFF2-40B4-BE49-F238E27FC236}">
                  <a16:creationId xmlns:a16="http://schemas.microsoft.com/office/drawing/2014/main" id="{29707FE9-34C7-4590-BC94-1ABFBB5425FA}"/>
                </a:ext>
              </a:extLst>
            </p:cNvPr>
            <p:cNvSpPr txBox="1"/>
            <p:nvPr/>
          </p:nvSpPr>
          <p:spPr>
            <a:xfrm>
              <a:off x="4053214" y="3977717"/>
              <a:ext cx="4016277" cy="461665"/>
            </a:xfrm>
            <a:prstGeom prst="rect">
              <a:avLst/>
            </a:prstGeom>
            <a:noFill/>
          </p:spPr>
          <p:txBody>
            <a:bodyPr wrap="square" rtlCol="0">
              <a:spAutoFit/>
            </a:bodyPr>
            <a:lstStyle/>
            <a:p>
              <a:pPr algn="ctr"/>
              <a:r>
                <a:rPr lang="ja-JP" altLang="en-US" sz="2400" dirty="0">
                  <a:latin typeface="Arial" panose="020B0604020202020204" pitchFamily="34" charset="0"/>
                  <a:cs typeface="Arial" panose="020B0604020202020204" pitchFamily="34" charset="0"/>
                </a:rPr>
                <a:t>ナノ素材の分析</a:t>
              </a:r>
              <a:endParaRPr lang="en-GB" sz="2400" dirty="0">
                <a:latin typeface="Arial" panose="020B0604020202020204" pitchFamily="34" charset="0"/>
                <a:cs typeface="Arial" panose="020B0604020202020204" pitchFamily="34" charset="0"/>
              </a:endParaRPr>
            </a:p>
          </p:txBody>
        </p:sp>
        <p:sp>
          <p:nvSpPr>
            <p:cNvPr id="25" name="Arrow: Right 24">
              <a:extLst>
                <a:ext uri="{FF2B5EF4-FFF2-40B4-BE49-F238E27FC236}">
                  <a16:creationId xmlns:a16="http://schemas.microsoft.com/office/drawing/2014/main" id="{7CA74322-A471-4FA7-8FD1-616CC0CAB842}"/>
                </a:ext>
              </a:extLst>
            </p:cNvPr>
            <p:cNvSpPr/>
            <p:nvPr/>
          </p:nvSpPr>
          <p:spPr>
            <a:xfrm>
              <a:off x="4119919" y="3657085"/>
              <a:ext cx="3899047" cy="389388"/>
            </a:xfrm>
            <a:prstGeom prst="rightArrow">
              <a:avLst/>
            </a:prstGeom>
            <a:solidFill>
              <a:srgbClr val="A9D1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2" name="Group 31">
            <a:extLst>
              <a:ext uri="{FF2B5EF4-FFF2-40B4-BE49-F238E27FC236}">
                <a16:creationId xmlns:a16="http://schemas.microsoft.com/office/drawing/2014/main" id="{BF2A6453-ECEE-4557-B4EE-6E1BE9D3252A}"/>
              </a:ext>
            </a:extLst>
          </p:cNvPr>
          <p:cNvGrpSpPr/>
          <p:nvPr/>
        </p:nvGrpSpPr>
        <p:grpSpPr>
          <a:xfrm>
            <a:off x="3838562" y="3423176"/>
            <a:ext cx="4099375" cy="1152436"/>
            <a:chOff x="3970116" y="3286946"/>
            <a:chExt cx="4099375" cy="1152436"/>
          </a:xfrm>
        </p:grpSpPr>
        <p:sp>
          <p:nvSpPr>
            <p:cNvPr id="33" name="TextBox 32">
              <a:extLst>
                <a:ext uri="{FF2B5EF4-FFF2-40B4-BE49-F238E27FC236}">
                  <a16:creationId xmlns:a16="http://schemas.microsoft.com/office/drawing/2014/main" id="{DC7177F0-B05C-47C7-AE20-28BAAD04CF4A}"/>
                </a:ext>
              </a:extLst>
            </p:cNvPr>
            <p:cNvSpPr txBox="1"/>
            <p:nvPr/>
          </p:nvSpPr>
          <p:spPr>
            <a:xfrm>
              <a:off x="3970116" y="3286946"/>
              <a:ext cx="4016277" cy="461665"/>
            </a:xfrm>
            <a:prstGeom prst="rect">
              <a:avLst/>
            </a:prstGeom>
            <a:noFill/>
          </p:spPr>
          <p:txBody>
            <a:bodyPr wrap="square" rtlCol="0">
              <a:spAutoFit/>
            </a:bodyPr>
            <a:lstStyle/>
            <a:p>
              <a:pPr algn="ctr"/>
              <a:r>
                <a:rPr lang="en-US" altLang="ja-JP" sz="2400" dirty="0">
                  <a:latin typeface="Arial" panose="020B0604020202020204" pitchFamily="34" charset="0"/>
                  <a:cs typeface="Arial" panose="020B0604020202020204" pitchFamily="34" charset="0"/>
                </a:rPr>
                <a:t>Make lots of </a:t>
              </a:r>
              <a:r>
                <a:rPr lang="en-GB" sz="2400" dirty="0">
                  <a:latin typeface="Arial" panose="020B0604020202020204" pitchFamily="34" charset="0"/>
                  <a:cs typeface="Arial" panose="020B0604020202020204" pitchFamily="34" charset="0"/>
                </a:rPr>
                <a:t>nanomaterial</a:t>
              </a:r>
            </a:p>
          </p:txBody>
        </p:sp>
        <p:sp>
          <p:nvSpPr>
            <p:cNvPr id="34" name="TextBox 33">
              <a:extLst>
                <a:ext uri="{FF2B5EF4-FFF2-40B4-BE49-F238E27FC236}">
                  <a16:creationId xmlns:a16="http://schemas.microsoft.com/office/drawing/2014/main" id="{42DFFA1B-5B4C-4453-A619-DD9157E2C4D6}"/>
                </a:ext>
              </a:extLst>
            </p:cNvPr>
            <p:cNvSpPr txBox="1"/>
            <p:nvPr/>
          </p:nvSpPr>
          <p:spPr>
            <a:xfrm>
              <a:off x="4053214" y="3977717"/>
              <a:ext cx="4016277" cy="461665"/>
            </a:xfrm>
            <a:prstGeom prst="rect">
              <a:avLst/>
            </a:prstGeom>
            <a:noFill/>
          </p:spPr>
          <p:txBody>
            <a:bodyPr wrap="square" rtlCol="0">
              <a:spAutoFit/>
            </a:bodyPr>
            <a:lstStyle/>
            <a:p>
              <a:pPr algn="ctr"/>
              <a:r>
                <a:rPr lang="ja-JP" altLang="en-US" sz="2400" dirty="0">
                  <a:latin typeface="Arial" panose="020B0604020202020204" pitchFamily="34" charset="0"/>
                  <a:cs typeface="Arial" panose="020B0604020202020204" pitchFamily="34" charset="0"/>
                </a:rPr>
                <a:t>大量生産</a:t>
              </a:r>
              <a:endParaRPr lang="en-GB" sz="2400" dirty="0">
                <a:latin typeface="Arial" panose="020B0604020202020204" pitchFamily="34" charset="0"/>
                <a:cs typeface="Arial" panose="020B0604020202020204" pitchFamily="34" charset="0"/>
              </a:endParaRPr>
            </a:p>
          </p:txBody>
        </p:sp>
        <p:sp>
          <p:nvSpPr>
            <p:cNvPr id="35" name="Arrow: Right 34">
              <a:extLst>
                <a:ext uri="{FF2B5EF4-FFF2-40B4-BE49-F238E27FC236}">
                  <a16:creationId xmlns:a16="http://schemas.microsoft.com/office/drawing/2014/main" id="{B674BE3D-F3BC-4939-AF9E-8F6F1F05DB47}"/>
                </a:ext>
              </a:extLst>
            </p:cNvPr>
            <p:cNvSpPr/>
            <p:nvPr/>
          </p:nvSpPr>
          <p:spPr>
            <a:xfrm>
              <a:off x="4119919" y="3657085"/>
              <a:ext cx="3899047" cy="389388"/>
            </a:xfrm>
            <a:prstGeom prst="rightArrow">
              <a:avLst/>
            </a:prstGeom>
            <a:solidFill>
              <a:srgbClr val="9DC3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Group 35">
            <a:extLst>
              <a:ext uri="{FF2B5EF4-FFF2-40B4-BE49-F238E27FC236}">
                <a16:creationId xmlns:a16="http://schemas.microsoft.com/office/drawing/2014/main" id="{F82234C8-1D9B-428C-A209-F8F3E9D68B5D}"/>
              </a:ext>
            </a:extLst>
          </p:cNvPr>
          <p:cNvGrpSpPr/>
          <p:nvPr/>
        </p:nvGrpSpPr>
        <p:grpSpPr>
          <a:xfrm rot="627762">
            <a:off x="3795481" y="3981707"/>
            <a:ext cx="4099375" cy="1152436"/>
            <a:chOff x="3970116" y="3286946"/>
            <a:chExt cx="4099375" cy="1152436"/>
          </a:xfrm>
        </p:grpSpPr>
        <p:sp>
          <p:nvSpPr>
            <p:cNvPr id="37" name="TextBox 36">
              <a:extLst>
                <a:ext uri="{FF2B5EF4-FFF2-40B4-BE49-F238E27FC236}">
                  <a16:creationId xmlns:a16="http://schemas.microsoft.com/office/drawing/2014/main" id="{17FBBFB3-1A8D-4E5E-8484-318BFD778328}"/>
                </a:ext>
              </a:extLst>
            </p:cNvPr>
            <p:cNvSpPr txBox="1"/>
            <p:nvPr/>
          </p:nvSpPr>
          <p:spPr>
            <a:xfrm>
              <a:off x="3970116" y="3286946"/>
              <a:ext cx="4016277" cy="461665"/>
            </a:xfrm>
            <a:prstGeom prst="rect">
              <a:avLst/>
            </a:prstGeom>
            <a:noFill/>
          </p:spPr>
          <p:txBody>
            <a:bodyPr wrap="square" rtlCol="0">
              <a:spAutoFit/>
            </a:bodyPr>
            <a:lstStyle/>
            <a:p>
              <a:pPr algn="ctr"/>
              <a:r>
                <a:rPr lang="en-GB" altLang="ja-JP" sz="2400" dirty="0">
                  <a:latin typeface="Arial" panose="020B0604020202020204" pitchFamily="34" charset="0"/>
                  <a:cs typeface="Arial" panose="020B0604020202020204" pitchFamily="34" charset="0"/>
                </a:rPr>
                <a:t>Apply as batteries</a:t>
              </a:r>
              <a:endParaRPr lang="en-GB" sz="2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3A4810F3-F146-4A0C-8040-7303BEB907A8}"/>
                </a:ext>
              </a:extLst>
            </p:cNvPr>
            <p:cNvSpPr txBox="1"/>
            <p:nvPr/>
          </p:nvSpPr>
          <p:spPr>
            <a:xfrm>
              <a:off x="4053214" y="3977717"/>
              <a:ext cx="4016277" cy="461665"/>
            </a:xfrm>
            <a:prstGeom prst="rect">
              <a:avLst/>
            </a:prstGeom>
            <a:noFill/>
          </p:spPr>
          <p:txBody>
            <a:bodyPr wrap="square" rtlCol="0">
              <a:spAutoFit/>
            </a:bodyPr>
            <a:lstStyle/>
            <a:p>
              <a:pPr algn="ctr"/>
              <a:r>
                <a:rPr lang="ja-JP" altLang="en-US" sz="2400" dirty="0">
                  <a:latin typeface="Arial" panose="020B0604020202020204" pitchFamily="34" charset="0"/>
                  <a:cs typeface="Arial" panose="020B0604020202020204" pitchFamily="34" charset="0"/>
                </a:rPr>
                <a:t>応用</a:t>
              </a:r>
              <a:endParaRPr lang="en-GB" sz="2400" dirty="0">
                <a:latin typeface="Arial" panose="020B0604020202020204" pitchFamily="34" charset="0"/>
                <a:cs typeface="Arial" panose="020B0604020202020204" pitchFamily="34" charset="0"/>
              </a:endParaRPr>
            </a:p>
          </p:txBody>
        </p:sp>
        <p:sp>
          <p:nvSpPr>
            <p:cNvPr id="39" name="Arrow: Right 38">
              <a:extLst>
                <a:ext uri="{FF2B5EF4-FFF2-40B4-BE49-F238E27FC236}">
                  <a16:creationId xmlns:a16="http://schemas.microsoft.com/office/drawing/2014/main" id="{08DCD0A2-AD64-4337-B9AA-91353A30AA11}"/>
                </a:ext>
              </a:extLst>
            </p:cNvPr>
            <p:cNvSpPr/>
            <p:nvPr/>
          </p:nvSpPr>
          <p:spPr>
            <a:xfrm>
              <a:off x="4119919" y="3657085"/>
              <a:ext cx="3899047" cy="389388"/>
            </a:xfrm>
            <a:prstGeom prst="rightArrow">
              <a:avLst/>
            </a:prstGeom>
            <a:solidFill>
              <a:srgbClr val="AFAB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3" name="Group 52">
            <a:extLst>
              <a:ext uri="{FF2B5EF4-FFF2-40B4-BE49-F238E27FC236}">
                <a16:creationId xmlns:a16="http://schemas.microsoft.com/office/drawing/2014/main" id="{79808724-D0E7-40ED-B355-279E4B1FAE38}"/>
              </a:ext>
            </a:extLst>
          </p:cNvPr>
          <p:cNvGrpSpPr/>
          <p:nvPr/>
        </p:nvGrpSpPr>
        <p:grpSpPr>
          <a:xfrm>
            <a:off x="7803011" y="1227705"/>
            <a:ext cx="4003640" cy="2278201"/>
            <a:chOff x="7796381" y="1775136"/>
            <a:chExt cx="4110154" cy="2338811"/>
          </a:xfrm>
        </p:grpSpPr>
        <p:sp>
          <p:nvSpPr>
            <p:cNvPr id="52" name="Rectangle 51">
              <a:extLst>
                <a:ext uri="{FF2B5EF4-FFF2-40B4-BE49-F238E27FC236}">
                  <a16:creationId xmlns:a16="http://schemas.microsoft.com/office/drawing/2014/main" id="{A2D902DE-F657-4060-85F4-20BAE65D6DB3}"/>
                </a:ext>
              </a:extLst>
            </p:cNvPr>
            <p:cNvSpPr/>
            <p:nvPr/>
          </p:nvSpPr>
          <p:spPr>
            <a:xfrm>
              <a:off x="7796381" y="1775136"/>
              <a:ext cx="4110154" cy="2296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a:extLst>
                <a:ext uri="{FF2B5EF4-FFF2-40B4-BE49-F238E27FC236}">
                  <a16:creationId xmlns:a16="http://schemas.microsoft.com/office/drawing/2014/main" id="{BB49C98B-A8A7-481A-8FFD-24993FFCE8A1}"/>
                </a:ext>
              </a:extLst>
            </p:cNvPr>
            <p:cNvPicPr>
              <a:picLocks noChangeAspect="1"/>
            </p:cNvPicPr>
            <p:nvPr/>
          </p:nvPicPr>
          <p:blipFill rotWithShape="1">
            <a:blip r:embed="rId5"/>
            <a:srcRect l="37745" t="38924" r="36805" b="30916"/>
            <a:stretch/>
          </p:blipFill>
          <p:spPr>
            <a:xfrm>
              <a:off x="8021387" y="1777559"/>
              <a:ext cx="3750912" cy="2336388"/>
            </a:xfrm>
            <a:prstGeom prst="rect">
              <a:avLst/>
            </a:prstGeom>
          </p:spPr>
        </p:pic>
      </p:grpSp>
      <p:sp>
        <p:nvSpPr>
          <p:cNvPr id="58" name="TextBox 57">
            <a:extLst>
              <a:ext uri="{FF2B5EF4-FFF2-40B4-BE49-F238E27FC236}">
                <a16:creationId xmlns:a16="http://schemas.microsoft.com/office/drawing/2014/main" id="{CBDFC776-4050-4A13-8957-83F05F5E9CC6}"/>
              </a:ext>
            </a:extLst>
          </p:cNvPr>
          <p:cNvSpPr txBox="1"/>
          <p:nvPr/>
        </p:nvSpPr>
        <p:spPr>
          <a:xfrm>
            <a:off x="2956716" y="6252435"/>
            <a:ext cx="6194854" cy="461665"/>
          </a:xfrm>
          <a:prstGeom prst="rect">
            <a:avLst/>
          </a:prstGeom>
          <a:noFill/>
        </p:spPr>
        <p:txBody>
          <a:bodyPr wrap="square">
            <a:spAutoFit/>
          </a:bodyPr>
          <a:lstStyle/>
          <a:p>
            <a:r>
              <a:rPr lang="en-GB" sz="800" dirty="0">
                <a:solidFill>
                  <a:schemeClr val="bg1"/>
                </a:solidFill>
              </a:rPr>
              <a:t>https://pubs.rsc.org/en/content/articlehtml/2017/ta/c7ta05283a</a:t>
            </a:r>
          </a:p>
          <a:p>
            <a:r>
              <a:rPr lang="en-GB" sz="800" dirty="0">
                <a:solidFill>
                  <a:schemeClr val="bg1"/>
                </a:solidFill>
              </a:rPr>
              <a:t>https://www.energy.gov/sites/default/files/2015/02/f19/QTR%20Ch8%20-%20Roll%20To%20Roll%20Processing%20TA%20Feb-13-2015.pdf</a:t>
            </a:r>
          </a:p>
          <a:p>
            <a:r>
              <a:rPr lang="en-GB" sz="800" dirty="0">
                <a:solidFill>
                  <a:schemeClr val="bg1"/>
                </a:solidFill>
              </a:rPr>
              <a:t>http://web.stanford.edu/group/cui_group/papers/Zhi_Wei_Cui_CSR_2016.pdf</a:t>
            </a:r>
          </a:p>
        </p:txBody>
      </p:sp>
      <p:pic>
        <p:nvPicPr>
          <p:cNvPr id="50" name="Picture 49">
            <a:extLst>
              <a:ext uri="{FF2B5EF4-FFF2-40B4-BE49-F238E27FC236}">
                <a16:creationId xmlns:a16="http://schemas.microsoft.com/office/drawing/2014/main" id="{A8D07B2B-2EB9-42BF-A351-9554641C2057}"/>
              </a:ext>
            </a:extLst>
          </p:cNvPr>
          <p:cNvPicPr>
            <a:picLocks noChangeAspect="1"/>
          </p:cNvPicPr>
          <p:nvPr/>
        </p:nvPicPr>
        <p:blipFill>
          <a:blip r:embed="rId6"/>
          <a:stretch>
            <a:fillRect/>
          </a:stretch>
        </p:blipFill>
        <p:spPr>
          <a:xfrm>
            <a:off x="10303373" y="6193765"/>
            <a:ext cx="953104" cy="617965"/>
          </a:xfrm>
          <a:prstGeom prst="rect">
            <a:avLst/>
          </a:prstGeom>
        </p:spPr>
      </p:pic>
      <p:pic>
        <p:nvPicPr>
          <p:cNvPr id="57" name="Picture 56">
            <a:extLst>
              <a:ext uri="{FF2B5EF4-FFF2-40B4-BE49-F238E27FC236}">
                <a16:creationId xmlns:a16="http://schemas.microsoft.com/office/drawing/2014/main" id="{1C0D40E7-3759-498F-92C4-F0FA659AD0E7}"/>
              </a:ext>
            </a:extLst>
          </p:cNvPr>
          <p:cNvPicPr>
            <a:picLocks noChangeAspect="1"/>
          </p:cNvPicPr>
          <p:nvPr/>
        </p:nvPicPr>
        <p:blipFill>
          <a:blip r:embed="rId7"/>
          <a:stretch>
            <a:fillRect/>
          </a:stretch>
        </p:blipFill>
        <p:spPr>
          <a:xfrm>
            <a:off x="11301026" y="6171509"/>
            <a:ext cx="857950" cy="640221"/>
          </a:xfrm>
          <a:prstGeom prst="rect">
            <a:avLst/>
          </a:prstGeom>
        </p:spPr>
      </p:pic>
    </p:spTree>
    <p:extLst>
      <p:ext uri="{BB962C8B-B14F-4D97-AF65-F5344CB8AC3E}">
        <p14:creationId xmlns:p14="http://schemas.microsoft.com/office/powerpoint/2010/main" val="4329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1"/>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44"/>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9"/>
                                        </p:tgtEl>
                                        <p:attrNameLst>
                                          <p:attrName>style.visibility</p:attrName>
                                        </p:attrNameLst>
                                      </p:cBhvr>
                                      <p:to>
                                        <p:strVal val="hidden"/>
                                      </p:to>
                                    </p:set>
                                  </p:childTnLst>
                                </p:cTn>
                              </p:par>
                              <p:par>
                                <p:cTn id="35" presetID="22" presetClass="entr" presetSubtype="8"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par>
                                <p:cTn id="38" presetID="22" presetClass="entr" presetSubtype="8"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left)">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2"/>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3"/>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left)">
                                      <p:cBhvr>
                                        <p:cTn id="52" dur="500"/>
                                        <p:tgtEl>
                                          <p:spTgt spid="36"/>
                                        </p:tgtEl>
                                      </p:cBhvr>
                                    </p:animEffect>
                                  </p:childTnLst>
                                </p:cTn>
                              </p:par>
                              <p:par>
                                <p:cTn id="53" presetID="22" presetClass="entr" presetSubtype="8"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0E0871-259F-458C-BD3B-61CB1DC329CD}"/>
              </a:ext>
            </a:extLst>
          </p:cNvPr>
          <p:cNvSpPr/>
          <p:nvPr/>
        </p:nvSpPr>
        <p:spPr>
          <a:xfrm>
            <a:off x="3178970" y="6322381"/>
            <a:ext cx="6566336" cy="461665"/>
          </a:xfrm>
          <a:prstGeom prst="rect">
            <a:avLst/>
          </a:prstGeom>
        </p:spPr>
        <p:txBody>
          <a:bodyPr wrap="square">
            <a:spAutoFit/>
          </a:bodyPr>
          <a:lstStyle/>
          <a:p>
            <a:r>
              <a:rPr lang="en-GB" sz="800" dirty="0">
                <a:solidFill>
                  <a:schemeClr val="bg1"/>
                </a:solidFill>
                <a:hlinkClick r:id="rId2">
                  <a:extLst>
                    <a:ext uri="{A12FA001-AC4F-418D-AE19-62706E023703}">
                      <ahyp:hlinkClr xmlns:ahyp="http://schemas.microsoft.com/office/drawing/2018/hyperlinkcolor" val="tx"/>
                    </a:ext>
                  </a:extLst>
                </a:hlinkClick>
              </a:rPr>
              <a:t>https://giphy.com/gifs/harry-potter-explosion-8K6e9c6hlD6qA</a:t>
            </a:r>
            <a:endParaRPr lang="en-GB" sz="800" dirty="0">
              <a:solidFill>
                <a:schemeClr val="bg1"/>
              </a:solidFill>
            </a:endParaRPr>
          </a:p>
          <a:p>
            <a:r>
              <a:rPr lang="en-GB" sz="800" dirty="0">
                <a:solidFill>
                  <a:schemeClr val="bg1"/>
                </a:solidFill>
                <a:hlinkClick r:id="rId3">
                  <a:extLst>
                    <a:ext uri="{A12FA001-AC4F-418D-AE19-62706E023703}">
                      <ahyp:hlinkClr xmlns:ahyp="http://schemas.microsoft.com/office/drawing/2018/hyperlinkcolor" val="tx"/>
                    </a:ext>
                  </a:extLst>
                </a:hlinkClick>
              </a:rPr>
              <a:t>https://gph.is/2jqzxyj</a:t>
            </a:r>
            <a:endParaRPr lang="en-GB" sz="800" dirty="0">
              <a:solidFill>
                <a:schemeClr val="bg1"/>
              </a:solidFill>
            </a:endParaRPr>
          </a:p>
          <a:p>
            <a:r>
              <a:rPr lang="en-GB" sz="800" dirty="0">
                <a:solidFill>
                  <a:schemeClr val="bg1"/>
                </a:solidFill>
              </a:rPr>
              <a:t>https://gph.is/29GCerV</a:t>
            </a:r>
          </a:p>
        </p:txBody>
      </p:sp>
      <p:grpSp>
        <p:nvGrpSpPr>
          <p:cNvPr id="2" name="Group 1">
            <a:extLst>
              <a:ext uri="{FF2B5EF4-FFF2-40B4-BE49-F238E27FC236}">
                <a16:creationId xmlns:a16="http://schemas.microsoft.com/office/drawing/2014/main" id="{AB50965C-00BC-4100-90C7-4AC4AE6A1B6C}"/>
              </a:ext>
            </a:extLst>
          </p:cNvPr>
          <p:cNvGrpSpPr/>
          <p:nvPr/>
        </p:nvGrpSpPr>
        <p:grpSpPr>
          <a:xfrm>
            <a:off x="588974" y="4094340"/>
            <a:ext cx="13452555" cy="1686212"/>
            <a:chOff x="643681" y="3805170"/>
            <a:chExt cx="13452555" cy="1686212"/>
          </a:xfrm>
        </p:grpSpPr>
        <p:sp>
          <p:nvSpPr>
            <p:cNvPr id="5" name="TextBox 4">
              <a:extLst>
                <a:ext uri="{FF2B5EF4-FFF2-40B4-BE49-F238E27FC236}">
                  <a16:creationId xmlns:a16="http://schemas.microsoft.com/office/drawing/2014/main" id="{9CEF5F60-000C-4A10-A0B5-279E97E8E3EE}"/>
                </a:ext>
              </a:extLst>
            </p:cNvPr>
            <p:cNvSpPr txBox="1"/>
            <p:nvPr/>
          </p:nvSpPr>
          <p:spPr>
            <a:xfrm>
              <a:off x="3506361" y="4148089"/>
              <a:ext cx="10589875" cy="954107"/>
            </a:xfrm>
            <a:prstGeom prst="rect">
              <a:avLst/>
            </a:prstGeom>
            <a:noFill/>
          </p:spPr>
          <p:txBody>
            <a:bodyPr wrap="square" rtlCol="0">
              <a:spAutoFit/>
            </a:bodyPr>
            <a:lstStyle/>
            <a:p>
              <a:r>
                <a:rPr lang="en-GB" altLang="ja-JP" sz="2800" dirty="0">
                  <a:latin typeface="Arial" panose="020B0604020202020204" pitchFamily="34" charset="0"/>
                  <a:cs typeface="Arial" panose="020B0604020202020204" pitchFamily="34" charset="0"/>
                </a:rPr>
                <a:t>     </a:t>
              </a:r>
              <a:r>
                <a:rPr lang="en-US" altLang="ja-JP" sz="2800" dirty="0">
                  <a:latin typeface="Arial" panose="020B0604020202020204" pitchFamily="34" charset="0"/>
                  <a:cs typeface="Arial" panose="020B0604020202020204" pitchFamily="34" charset="0"/>
                </a:rPr>
                <a:t>O</a:t>
              </a:r>
              <a:r>
                <a:rPr lang="en-GB" altLang="ja-JP" sz="2800" dirty="0" err="1">
                  <a:latin typeface="Arial" panose="020B0604020202020204" pitchFamily="34" charset="0"/>
                  <a:cs typeface="Arial" panose="020B0604020202020204" pitchFamily="34" charset="0"/>
                </a:rPr>
                <a:t>ftentimes</a:t>
              </a:r>
              <a:r>
                <a:rPr lang="en-GB" altLang="ja-JP" sz="2800" dirty="0">
                  <a:latin typeface="Arial" panose="020B0604020202020204" pitchFamily="34" charset="0"/>
                  <a:cs typeface="Arial" panose="020B0604020202020204" pitchFamily="34" charset="0"/>
                </a:rPr>
                <a:t>, research has no “correct” answer</a:t>
              </a:r>
              <a:endParaRPr lang="en-US" altLang="ja-JP" sz="2800" dirty="0">
                <a:latin typeface="Arial" panose="020B0604020202020204" pitchFamily="34" charset="0"/>
                <a:cs typeface="Arial" panose="020B0604020202020204" pitchFamily="34" charset="0"/>
              </a:endParaRPr>
            </a:p>
            <a:p>
              <a:endParaRPr lang="en-US" altLang="ja-JP" sz="28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6939361-FD58-4973-AC7A-D56868215A2F}"/>
                </a:ext>
              </a:extLst>
            </p:cNvPr>
            <p:cNvGrpSpPr/>
            <p:nvPr/>
          </p:nvGrpSpPr>
          <p:grpSpPr>
            <a:xfrm>
              <a:off x="643681" y="3805170"/>
              <a:ext cx="8776739" cy="1686212"/>
              <a:chOff x="33917" y="2123398"/>
              <a:chExt cx="8050058" cy="1686212"/>
            </a:xfrm>
          </p:grpSpPr>
          <p:sp>
            <p:nvSpPr>
              <p:cNvPr id="7" name="TextBox 6">
                <a:extLst>
                  <a:ext uri="{FF2B5EF4-FFF2-40B4-BE49-F238E27FC236}">
                    <a16:creationId xmlns:a16="http://schemas.microsoft.com/office/drawing/2014/main" id="{63C0686F-8B6E-442C-B1B4-9DF95BCEC0F0}"/>
                  </a:ext>
                </a:extLst>
              </p:cNvPr>
              <p:cNvSpPr txBox="1"/>
              <p:nvPr/>
            </p:nvSpPr>
            <p:spPr>
              <a:xfrm>
                <a:off x="2425543" y="3091797"/>
                <a:ext cx="5658432" cy="523220"/>
              </a:xfrm>
              <a:prstGeom prst="rect">
                <a:avLst/>
              </a:prstGeom>
              <a:noFill/>
            </p:spPr>
            <p:txBody>
              <a:bodyPr wrap="square" rtlCol="0">
                <a:spAutoFit/>
              </a:bodyPr>
              <a:lstStyle/>
              <a:p>
                <a:pPr algn="r"/>
                <a:r>
                  <a:rPr lang="ja-JP" altLang="en-US" sz="2800" dirty="0">
                    <a:latin typeface="Arial" panose="020B0604020202020204" pitchFamily="34" charset="0"/>
                    <a:cs typeface="Arial" panose="020B0604020202020204" pitchFamily="34" charset="0"/>
                  </a:rPr>
                  <a:t>研究では</a:t>
                </a:r>
                <a:r>
                  <a:rPr lang="en-US" altLang="ja-JP" sz="2800" dirty="0">
                    <a:latin typeface="Arial" panose="020B0604020202020204" pitchFamily="34" charset="0"/>
                    <a:cs typeface="Arial" panose="020B0604020202020204" pitchFamily="34" charset="0"/>
                  </a:rPr>
                  <a:t>“</a:t>
                </a:r>
                <a:r>
                  <a:rPr lang="ja-JP" altLang="en-US" sz="2800" dirty="0">
                    <a:latin typeface="Arial" panose="020B0604020202020204" pitchFamily="34" charset="0"/>
                    <a:cs typeface="Arial" panose="020B0604020202020204" pitchFamily="34" charset="0"/>
                  </a:rPr>
                  <a:t>正解”がない場合が多い</a:t>
                </a:r>
                <a:endParaRPr lang="en-US" altLang="ja-JP"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409B3EC-1E04-4024-B3FB-820769E03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7" y="2123398"/>
                <a:ext cx="2741927" cy="1686212"/>
              </a:xfrm>
              <a:prstGeom prst="rect">
                <a:avLst/>
              </a:prstGeom>
            </p:spPr>
          </p:pic>
        </p:grpSp>
      </p:grpSp>
      <p:sp>
        <p:nvSpPr>
          <p:cNvPr id="12" name="Title 2">
            <a:extLst>
              <a:ext uri="{FF2B5EF4-FFF2-40B4-BE49-F238E27FC236}">
                <a16:creationId xmlns:a16="http://schemas.microsoft.com/office/drawing/2014/main" id="{CA6F2EE6-8518-43AF-B09D-D1B115663578}"/>
              </a:ext>
            </a:extLst>
          </p:cNvPr>
          <p:cNvSpPr>
            <a:spLocks noGrp="1"/>
          </p:cNvSpPr>
          <p:nvPr>
            <p:ph type="title"/>
          </p:nvPr>
        </p:nvSpPr>
        <p:spPr>
          <a:xfrm>
            <a:off x="392429" y="-125572"/>
            <a:ext cx="11414221" cy="1325563"/>
          </a:xfrm>
        </p:spPr>
        <p:txBody>
          <a:bodyPr/>
          <a:lstStyle/>
          <a:p>
            <a:r>
              <a:rPr lang="en-GB" altLang="ja-JP" sz="3600" dirty="0">
                <a:ea typeface="ＭＳ Ｐゴシック" pitchFamily="-112" charset="-128"/>
              </a:rPr>
              <a:t>What is scientific research like? </a:t>
            </a:r>
            <a:r>
              <a:rPr lang="ja-JP" altLang="en-US" sz="3600" dirty="0">
                <a:ea typeface="ＭＳ Ｐゴシック" pitchFamily="-112" charset="-128"/>
              </a:rPr>
              <a:t>研究ってどんな感じ？</a:t>
            </a:r>
            <a:endParaRPr lang="en-GB" dirty="0"/>
          </a:p>
        </p:txBody>
      </p:sp>
      <p:sp>
        <p:nvSpPr>
          <p:cNvPr id="13" name="TextBox 12">
            <a:extLst>
              <a:ext uri="{FF2B5EF4-FFF2-40B4-BE49-F238E27FC236}">
                <a16:creationId xmlns:a16="http://schemas.microsoft.com/office/drawing/2014/main" id="{DE2B4DA4-589F-428D-8E5F-5293E2E5B18D}"/>
              </a:ext>
            </a:extLst>
          </p:cNvPr>
          <p:cNvSpPr txBox="1"/>
          <p:nvPr/>
        </p:nvSpPr>
        <p:spPr>
          <a:xfrm>
            <a:off x="1416010" y="2076619"/>
            <a:ext cx="10589875" cy="954107"/>
          </a:xfrm>
          <a:prstGeom prst="rect">
            <a:avLst/>
          </a:prstGeom>
          <a:noFill/>
        </p:spPr>
        <p:txBody>
          <a:bodyPr wrap="square" rtlCol="0">
            <a:spAutoFit/>
          </a:bodyPr>
          <a:lstStyle/>
          <a:p>
            <a:r>
              <a:rPr lang="en-GB" altLang="ja-JP" sz="2800" dirty="0">
                <a:latin typeface="Arial" panose="020B0604020202020204" pitchFamily="34" charset="0"/>
                <a:cs typeface="Arial" panose="020B0604020202020204" pitchFamily="34" charset="0"/>
              </a:rPr>
              <a:t>3. Experiments usually fail. </a:t>
            </a:r>
          </a:p>
          <a:p>
            <a:r>
              <a:rPr lang="ja-JP" altLang="en-US" sz="2800" dirty="0">
                <a:latin typeface="Arial" panose="020B0604020202020204" pitchFamily="34" charset="0"/>
                <a:cs typeface="Arial" panose="020B0604020202020204" pitchFamily="34" charset="0"/>
              </a:rPr>
              <a:t>実験は大抵失敗します。</a:t>
            </a:r>
            <a:endParaRPr lang="en-US" altLang="ja-JP" sz="28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A808BC76-6FFC-4BA2-A8C8-EA8807A55766}"/>
              </a:ext>
            </a:extLst>
          </p:cNvPr>
          <p:cNvPicPr>
            <a:picLocks noChangeAspect="1"/>
          </p:cNvPicPr>
          <p:nvPr/>
        </p:nvPicPr>
        <p:blipFill rotWithShape="1">
          <a:blip r:embed="rId5"/>
          <a:srcRect l="28947" t="30078" r="30298" b="38826"/>
          <a:stretch/>
        </p:blipFill>
        <p:spPr>
          <a:xfrm>
            <a:off x="6035384" y="1355376"/>
            <a:ext cx="4816104" cy="2449794"/>
          </a:xfrm>
          <a:prstGeom prst="rect">
            <a:avLst/>
          </a:prstGeom>
        </p:spPr>
      </p:pic>
      <p:grpSp>
        <p:nvGrpSpPr>
          <p:cNvPr id="28" name="Group 27">
            <a:extLst>
              <a:ext uri="{FF2B5EF4-FFF2-40B4-BE49-F238E27FC236}">
                <a16:creationId xmlns:a16="http://schemas.microsoft.com/office/drawing/2014/main" id="{0C9658C5-B1CA-491E-84AF-8FB3904B4778}"/>
              </a:ext>
            </a:extLst>
          </p:cNvPr>
          <p:cNvGrpSpPr/>
          <p:nvPr/>
        </p:nvGrpSpPr>
        <p:grpSpPr>
          <a:xfrm>
            <a:off x="8443436" y="3020225"/>
            <a:ext cx="4735763" cy="1979348"/>
            <a:chOff x="8443436" y="3020225"/>
            <a:chExt cx="4735763" cy="1979348"/>
          </a:xfrm>
        </p:grpSpPr>
        <p:sp>
          <p:nvSpPr>
            <p:cNvPr id="18" name="TextBox 17">
              <a:extLst>
                <a:ext uri="{FF2B5EF4-FFF2-40B4-BE49-F238E27FC236}">
                  <a16:creationId xmlns:a16="http://schemas.microsoft.com/office/drawing/2014/main" id="{7E472265-103A-4C77-BFE0-8930378B26AF}"/>
                </a:ext>
              </a:extLst>
            </p:cNvPr>
            <p:cNvSpPr txBox="1"/>
            <p:nvPr/>
          </p:nvSpPr>
          <p:spPr>
            <a:xfrm>
              <a:off x="8443436" y="4168576"/>
              <a:ext cx="4735763" cy="830997"/>
            </a:xfrm>
            <a:prstGeom prst="rect">
              <a:avLst/>
            </a:prstGeom>
            <a:noFill/>
          </p:spPr>
          <p:txBody>
            <a:bodyPr wrap="square" rtlCol="0">
              <a:spAutoFit/>
            </a:bodyPr>
            <a:lstStyle/>
            <a:p>
              <a:r>
                <a:rPr lang="en-US" altLang="ja-JP" sz="2400" dirty="0">
                  <a:latin typeface="Arial" panose="020B0604020202020204" pitchFamily="34" charset="0"/>
                  <a:cs typeface="Arial" panose="020B0604020202020204" pitchFamily="34" charset="0"/>
                </a:rPr>
                <a:t>Different result each time</a:t>
              </a:r>
              <a:endParaRPr lang="en-GB" altLang="ja-JP" sz="2400" dirty="0">
                <a:latin typeface="Arial" panose="020B0604020202020204" pitchFamily="34" charset="0"/>
                <a:cs typeface="Arial" panose="020B0604020202020204" pitchFamily="34" charset="0"/>
              </a:endParaRPr>
            </a:p>
            <a:p>
              <a:r>
                <a:rPr lang="ja-JP" altLang="en-US" sz="2400" dirty="0">
                  <a:latin typeface="Arial" panose="020B0604020202020204" pitchFamily="34" charset="0"/>
                  <a:cs typeface="Arial" panose="020B0604020202020204" pitchFamily="34" charset="0"/>
                </a:rPr>
                <a:t>毎回結果が違う！</a:t>
              </a:r>
              <a:endParaRPr lang="en-US" altLang="ja-JP" sz="2400"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93FBCD48-74C5-4375-A5A9-21BCA2DCC683}"/>
                </a:ext>
              </a:extLst>
            </p:cNvPr>
            <p:cNvCxnSpPr>
              <a:cxnSpLocks/>
            </p:cNvCxnSpPr>
            <p:nvPr/>
          </p:nvCxnSpPr>
          <p:spPr>
            <a:xfrm flipH="1" flipV="1">
              <a:off x="10160351" y="3020225"/>
              <a:ext cx="415158" cy="11278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23AC6E6-C43D-46CC-8F38-F8E4CC5A85CE}"/>
              </a:ext>
            </a:extLst>
          </p:cNvPr>
          <p:cNvGrpSpPr/>
          <p:nvPr/>
        </p:nvGrpSpPr>
        <p:grpSpPr>
          <a:xfrm>
            <a:off x="5377145" y="2911604"/>
            <a:ext cx="3432827" cy="2024804"/>
            <a:chOff x="5377145" y="2911604"/>
            <a:chExt cx="3432827" cy="2024804"/>
          </a:xfrm>
        </p:grpSpPr>
        <p:grpSp>
          <p:nvGrpSpPr>
            <p:cNvPr id="23" name="Group 22">
              <a:extLst>
                <a:ext uri="{FF2B5EF4-FFF2-40B4-BE49-F238E27FC236}">
                  <a16:creationId xmlns:a16="http://schemas.microsoft.com/office/drawing/2014/main" id="{77800728-BF5E-4985-B80B-E1D3386FED65}"/>
                </a:ext>
              </a:extLst>
            </p:cNvPr>
            <p:cNvGrpSpPr/>
            <p:nvPr/>
          </p:nvGrpSpPr>
          <p:grpSpPr>
            <a:xfrm>
              <a:off x="5377145" y="3767148"/>
              <a:ext cx="3432827" cy="1169260"/>
              <a:chOff x="5377145" y="3767148"/>
              <a:chExt cx="3432827" cy="1169260"/>
            </a:xfrm>
          </p:grpSpPr>
          <p:sp>
            <p:nvSpPr>
              <p:cNvPr id="3" name="TextBox 2">
                <a:extLst>
                  <a:ext uri="{FF2B5EF4-FFF2-40B4-BE49-F238E27FC236}">
                    <a16:creationId xmlns:a16="http://schemas.microsoft.com/office/drawing/2014/main" id="{0CD03887-EEE6-4A8A-A7D5-1B9CB996D7BA}"/>
                  </a:ext>
                </a:extLst>
              </p:cNvPr>
              <p:cNvSpPr txBox="1"/>
              <p:nvPr/>
            </p:nvSpPr>
            <p:spPr>
              <a:xfrm>
                <a:off x="5377145" y="4105411"/>
                <a:ext cx="3432827" cy="830997"/>
              </a:xfrm>
              <a:prstGeom prst="rect">
                <a:avLst/>
              </a:prstGeom>
              <a:noFill/>
            </p:spPr>
            <p:txBody>
              <a:bodyPr wrap="square" rtlCol="0">
                <a:spAutoFit/>
              </a:bodyPr>
              <a:lstStyle/>
              <a:p>
                <a:r>
                  <a:rPr lang="en-US" altLang="ja-JP" sz="2400" dirty="0">
                    <a:latin typeface="Arial" panose="020B0604020202020204" pitchFamily="34" charset="0"/>
                    <a:cs typeface="Arial" panose="020B0604020202020204" pitchFamily="34" charset="0"/>
                  </a:rPr>
                  <a:t>Doesn’t mix…</a:t>
                </a:r>
                <a:br>
                  <a:rPr lang="en-US" altLang="ja-JP" sz="2400" dirty="0">
                    <a:latin typeface="Arial" panose="020B0604020202020204" pitchFamily="34" charset="0"/>
                    <a:cs typeface="Arial" panose="020B0604020202020204" pitchFamily="34" charset="0"/>
                  </a:rPr>
                </a:br>
                <a:r>
                  <a:rPr lang="ja-JP" altLang="en-US" sz="2400" dirty="0">
                    <a:latin typeface="Arial" panose="020B0604020202020204" pitchFamily="34" charset="0"/>
                    <a:cs typeface="Arial" panose="020B0604020202020204" pitchFamily="34" charset="0"/>
                  </a:rPr>
                  <a:t>ちゃんと混ざらない</a:t>
                </a:r>
                <a:endParaRPr lang="en-GB" sz="2400" dirty="0">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7D1B7713-A9D8-4DE9-A3A8-4F37861D2CE7}"/>
                  </a:ext>
                </a:extLst>
              </p:cNvPr>
              <p:cNvCxnSpPr/>
              <p:nvPr/>
            </p:nvCxnSpPr>
            <p:spPr>
              <a:xfrm flipV="1">
                <a:off x="7296281" y="3767148"/>
                <a:ext cx="340536" cy="51188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83CB1614-FD0D-4CD9-8343-3821CB22B504}"/>
                </a:ext>
              </a:extLst>
            </p:cNvPr>
            <p:cNvCxnSpPr/>
            <p:nvPr/>
          </p:nvCxnSpPr>
          <p:spPr>
            <a:xfrm>
              <a:off x="7523305" y="2911604"/>
              <a:ext cx="674485" cy="7512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8B3873-065C-49FD-B804-8E8F9BB83322}"/>
                </a:ext>
              </a:extLst>
            </p:cNvPr>
            <p:cNvCxnSpPr>
              <a:cxnSpLocks/>
            </p:cNvCxnSpPr>
            <p:nvPr/>
          </p:nvCxnSpPr>
          <p:spPr>
            <a:xfrm flipH="1">
              <a:off x="7519449" y="2936822"/>
              <a:ext cx="674485" cy="7512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747D1112-52BF-4383-B7C7-F556091F63FC}"/>
              </a:ext>
            </a:extLst>
          </p:cNvPr>
          <p:cNvPicPr>
            <a:picLocks noChangeAspect="1"/>
          </p:cNvPicPr>
          <p:nvPr/>
        </p:nvPicPr>
        <p:blipFill>
          <a:blip r:embed="rId6"/>
          <a:stretch>
            <a:fillRect/>
          </a:stretch>
        </p:blipFill>
        <p:spPr>
          <a:xfrm>
            <a:off x="10303373" y="6193765"/>
            <a:ext cx="953104" cy="617965"/>
          </a:xfrm>
          <a:prstGeom prst="rect">
            <a:avLst/>
          </a:prstGeom>
        </p:spPr>
      </p:pic>
      <p:pic>
        <p:nvPicPr>
          <p:cNvPr id="30" name="Picture 29">
            <a:extLst>
              <a:ext uri="{FF2B5EF4-FFF2-40B4-BE49-F238E27FC236}">
                <a16:creationId xmlns:a16="http://schemas.microsoft.com/office/drawing/2014/main" id="{4C8FA70C-AA12-43FE-8456-EC1042548A5D}"/>
              </a:ext>
            </a:extLst>
          </p:cNvPr>
          <p:cNvPicPr>
            <a:picLocks noChangeAspect="1"/>
          </p:cNvPicPr>
          <p:nvPr/>
        </p:nvPicPr>
        <p:blipFill>
          <a:blip r:embed="rId7"/>
          <a:stretch>
            <a:fillRect/>
          </a:stretch>
        </p:blipFill>
        <p:spPr>
          <a:xfrm>
            <a:off x="11301026" y="6171509"/>
            <a:ext cx="857950" cy="640221"/>
          </a:xfrm>
          <a:prstGeom prst="rect">
            <a:avLst/>
          </a:prstGeom>
        </p:spPr>
      </p:pic>
    </p:spTree>
    <p:extLst>
      <p:ext uri="{BB962C8B-B14F-4D97-AF65-F5344CB8AC3E}">
        <p14:creationId xmlns:p14="http://schemas.microsoft.com/office/powerpoint/2010/main" val="16315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385806-CE0E-4A82-855E-0285F57CAB52}"/>
              </a:ext>
            </a:extLst>
          </p:cNvPr>
          <p:cNvSpPr txBox="1"/>
          <p:nvPr/>
        </p:nvSpPr>
        <p:spPr>
          <a:xfrm>
            <a:off x="470776" y="1513300"/>
            <a:ext cx="10919389" cy="954107"/>
          </a:xfrm>
          <a:prstGeom prst="rect">
            <a:avLst/>
          </a:prstGeom>
          <a:noFill/>
        </p:spPr>
        <p:txBody>
          <a:bodyPr wrap="square" rtlCol="0">
            <a:spAutoFit/>
          </a:bodyPr>
          <a:lstStyle/>
          <a:p>
            <a:pPr algn="ctr"/>
            <a:r>
              <a:rPr lang="en-GB" altLang="ja-JP" sz="2800" dirty="0">
                <a:latin typeface="Arial" panose="020B0604020202020204" pitchFamily="34" charset="0"/>
                <a:cs typeface="Arial" panose="020B0604020202020204" pitchFamily="34" charset="0"/>
              </a:rPr>
              <a:t>4. </a:t>
            </a:r>
            <a:r>
              <a:rPr lang="en-US" altLang="ja-JP" sz="2800" dirty="0">
                <a:latin typeface="Arial" panose="020B0604020202020204" pitchFamily="34" charset="0"/>
                <a:cs typeface="Arial" panose="020B0604020202020204" pitchFamily="34" charset="0"/>
              </a:rPr>
              <a:t>Research is also very rewarding, especially when things work</a:t>
            </a:r>
          </a:p>
          <a:p>
            <a:pPr algn="ctr"/>
            <a:r>
              <a:rPr lang="en-US" altLang="ja-JP" sz="2800" dirty="0">
                <a:latin typeface="Arial" panose="020B0604020202020204" pitchFamily="34" charset="0"/>
                <a:cs typeface="Arial" panose="020B0604020202020204" pitchFamily="34" charset="0"/>
              </a:rPr>
              <a:t>	</a:t>
            </a:r>
            <a:r>
              <a:rPr lang="ja-JP" altLang="en-US" sz="2800" dirty="0">
                <a:latin typeface="Arial" panose="020B0604020202020204" pitchFamily="34" charset="0"/>
                <a:cs typeface="Arial" panose="020B0604020202020204" pitchFamily="34" charset="0"/>
              </a:rPr>
              <a:t>とてもやりがいがある（特に成功した場合）</a:t>
            </a:r>
            <a:r>
              <a:rPr lang="en-US" altLang="ja-JP" sz="2800" dirty="0">
                <a:latin typeface="Arial" panose="020B0604020202020204" pitchFamily="34" charset="0"/>
                <a:cs typeface="Arial" panose="020B0604020202020204" pitchFamily="34" charset="0"/>
              </a:rPr>
              <a:t> </a:t>
            </a:r>
          </a:p>
        </p:txBody>
      </p:sp>
      <p:sp>
        <p:nvSpPr>
          <p:cNvPr id="5" name="Title 2">
            <a:extLst>
              <a:ext uri="{FF2B5EF4-FFF2-40B4-BE49-F238E27FC236}">
                <a16:creationId xmlns:a16="http://schemas.microsoft.com/office/drawing/2014/main" id="{117E0B11-93E5-46B2-845A-B15274B27981}"/>
              </a:ext>
            </a:extLst>
          </p:cNvPr>
          <p:cNvSpPr>
            <a:spLocks noGrp="1"/>
          </p:cNvSpPr>
          <p:nvPr>
            <p:ph type="title"/>
          </p:nvPr>
        </p:nvSpPr>
        <p:spPr>
          <a:xfrm>
            <a:off x="392429" y="-125572"/>
            <a:ext cx="11414221" cy="1325563"/>
          </a:xfrm>
        </p:spPr>
        <p:txBody>
          <a:bodyPr/>
          <a:lstStyle/>
          <a:p>
            <a:r>
              <a:rPr lang="en-GB" altLang="ja-JP" sz="3600" dirty="0">
                <a:ea typeface="ＭＳ Ｐゴシック" pitchFamily="-112" charset="-128"/>
              </a:rPr>
              <a:t>What is scientific research like? </a:t>
            </a:r>
            <a:r>
              <a:rPr lang="ja-JP" altLang="en-US" sz="3600" dirty="0">
                <a:ea typeface="ＭＳ Ｐゴシック" pitchFamily="-112" charset="-128"/>
              </a:rPr>
              <a:t>研究ってどんな感じ？</a:t>
            </a:r>
            <a:endParaRPr lang="en-GB" dirty="0"/>
          </a:p>
        </p:txBody>
      </p:sp>
      <p:pic>
        <p:nvPicPr>
          <p:cNvPr id="9" name="Picture 8" descr="A picture containing person, person&#10;&#10;Description automatically generated">
            <a:extLst>
              <a:ext uri="{FF2B5EF4-FFF2-40B4-BE49-F238E27FC236}">
                <a16:creationId xmlns:a16="http://schemas.microsoft.com/office/drawing/2014/main" id="{33889FFD-A522-453D-B623-21664CFED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542" y="2593632"/>
            <a:ext cx="5010150" cy="3324918"/>
          </a:xfrm>
          <a:prstGeom prst="rect">
            <a:avLst/>
          </a:prstGeom>
        </p:spPr>
      </p:pic>
      <p:pic>
        <p:nvPicPr>
          <p:cNvPr id="6" name="Picture 5">
            <a:extLst>
              <a:ext uri="{FF2B5EF4-FFF2-40B4-BE49-F238E27FC236}">
                <a16:creationId xmlns:a16="http://schemas.microsoft.com/office/drawing/2014/main" id="{1BE4168C-9F2D-447C-AFD6-06DFCB64CD92}"/>
              </a:ext>
            </a:extLst>
          </p:cNvPr>
          <p:cNvPicPr>
            <a:picLocks noChangeAspect="1"/>
          </p:cNvPicPr>
          <p:nvPr/>
        </p:nvPicPr>
        <p:blipFill>
          <a:blip r:embed="rId3"/>
          <a:stretch>
            <a:fillRect/>
          </a:stretch>
        </p:blipFill>
        <p:spPr>
          <a:xfrm>
            <a:off x="10303373" y="6193765"/>
            <a:ext cx="953104" cy="617965"/>
          </a:xfrm>
          <a:prstGeom prst="rect">
            <a:avLst/>
          </a:prstGeom>
        </p:spPr>
      </p:pic>
      <p:pic>
        <p:nvPicPr>
          <p:cNvPr id="7" name="Picture 6">
            <a:extLst>
              <a:ext uri="{FF2B5EF4-FFF2-40B4-BE49-F238E27FC236}">
                <a16:creationId xmlns:a16="http://schemas.microsoft.com/office/drawing/2014/main" id="{A7115559-AAA5-44EE-A575-B2727C030DEE}"/>
              </a:ext>
            </a:extLst>
          </p:cNvPr>
          <p:cNvPicPr>
            <a:picLocks noChangeAspect="1"/>
          </p:cNvPicPr>
          <p:nvPr/>
        </p:nvPicPr>
        <p:blipFill>
          <a:blip r:embed="rId4"/>
          <a:stretch>
            <a:fillRect/>
          </a:stretch>
        </p:blipFill>
        <p:spPr>
          <a:xfrm>
            <a:off x="11301026" y="6171509"/>
            <a:ext cx="857950" cy="640221"/>
          </a:xfrm>
          <a:prstGeom prst="rect">
            <a:avLst/>
          </a:prstGeom>
        </p:spPr>
      </p:pic>
    </p:spTree>
    <p:extLst>
      <p:ext uri="{BB962C8B-B14F-4D97-AF65-F5344CB8AC3E}">
        <p14:creationId xmlns:p14="http://schemas.microsoft.com/office/powerpoint/2010/main" val="999667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8B71327-FC5A-4577-A6EE-6F6CCF3F74DF}"/>
              </a:ext>
            </a:extLst>
          </p:cNvPr>
          <p:cNvSpPr txBox="1">
            <a:spLocks/>
          </p:cNvSpPr>
          <p:nvPr/>
        </p:nvSpPr>
        <p:spPr>
          <a:xfrm>
            <a:off x="752808" y="309791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bg1"/>
                </a:solidFill>
                <a:latin typeface="Arial" panose="020B0604020202020204" pitchFamily="34" charset="0"/>
                <a:ea typeface="+mj-ea"/>
                <a:cs typeface="Arial" panose="020B0604020202020204" pitchFamily="34" charset="0"/>
              </a:defRPr>
            </a:lvl1pPr>
          </a:lstStyle>
          <a:p>
            <a:r>
              <a:rPr lang="en-US" altLang="ja-JP" sz="4000" dirty="0">
                <a:solidFill>
                  <a:schemeClr val="tx1"/>
                </a:solidFill>
                <a:ea typeface="ＭＳ Ｐゴシック" pitchFamily="-112" charset="-128"/>
              </a:rPr>
              <a:t>Things to think about as scientists</a:t>
            </a:r>
          </a:p>
          <a:p>
            <a:endParaRPr lang="en-US" altLang="ja-JP" sz="4000" dirty="0">
              <a:solidFill>
                <a:schemeClr val="tx1"/>
              </a:solidFill>
              <a:ea typeface="ＭＳ Ｐゴシック" pitchFamily="-112" charset="-128"/>
            </a:endParaRPr>
          </a:p>
          <a:p>
            <a:r>
              <a:rPr lang="ja-JP" altLang="en-US" sz="4000" dirty="0">
                <a:solidFill>
                  <a:schemeClr val="tx1"/>
                </a:solidFill>
                <a:ea typeface="ＭＳ Ｐゴシック" pitchFamily="-112" charset="-128"/>
              </a:rPr>
              <a:t>科学者として考えて欲しいこと</a:t>
            </a:r>
            <a:r>
              <a:rPr lang="en-GB" altLang="ja-JP" sz="4000" dirty="0">
                <a:solidFill>
                  <a:schemeClr val="tx1"/>
                </a:solidFill>
                <a:ea typeface="ＭＳ Ｐゴシック" pitchFamily="-112" charset="-128"/>
              </a:rPr>
              <a:t> </a:t>
            </a:r>
            <a:br>
              <a:rPr lang="en-GB" altLang="ja-JP" sz="4000" dirty="0">
                <a:solidFill>
                  <a:schemeClr val="tx1"/>
                </a:solidFill>
                <a:ea typeface="ＭＳ Ｐゴシック" pitchFamily="-112" charset="-128"/>
              </a:rPr>
            </a:br>
            <a:endParaRPr lang="en-GB" sz="4000" dirty="0">
              <a:solidFill>
                <a:schemeClr val="tx1"/>
              </a:solidFill>
            </a:endParaRPr>
          </a:p>
        </p:txBody>
      </p:sp>
    </p:spTree>
    <p:extLst>
      <p:ext uri="{BB962C8B-B14F-4D97-AF65-F5344CB8AC3E}">
        <p14:creationId xmlns:p14="http://schemas.microsoft.com/office/powerpoint/2010/main" val="1284100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3AEF1-32D1-41D0-A516-DDF655057079}"/>
              </a:ext>
            </a:extLst>
          </p:cNvPr>
          <p:cNvSpPr>
            <a:spLocks noGrp="1"/>
          </p:cNvSpPr>
          <p:nvPr>
            <p:ph type="title"/>
          </p:nvPr>
        </p:nvSpPr>
        <p:spPr/>
        <p:txBody>
          <a:bodyPr/>
          <a:lstStyle/>
          <a:p>
            <a:r>
              <a:rPr lang="en-US" sz="3600" dirty="0"/>
              <a:t>As a scientist / </a:t>
            </a:r>
            <a:r>
              <a:rPr lang="en-US" sz="3600" dirty="0" err="1"/>
              <a:t>科学者として</a:t>
            </a:r>
            <a:r>
              <a:rPr lang="en-US" sz="3600" dirty="0"/>
              <a:t>…</a:t>
            </a:r>
            <a:endParaRPr lang="en-GB" dirty="0"/>
          </a:p>
        </p:txBody>
      </p:sp>
      <p:sp>
        <p:nvSpPr>
          <p:cNvPr id="4" name="TextBox 3">
            <a:extLst>
              <a:ext uri="{FF2B5EF4-FFF2-40B4-BE49-F238E27FC236}">
                <a16:creationId xmlns:a16="http://schemas.microsoft.com/office/drawing/2014/main" id="{3C8883B3-8752-40CF-B6AE-0FB6CF1C496B}"/>
              </a:ext>
            </a:extLst>
          </p:cNvPr>
          <p:cNvSpPr txBox="1"/>
          <p:nvPr/>
        </p:nvSpPr>
        <p:spPr>
          <a:xfrm>
            <a:off x="0" y="1477277"/>
            <a:ext cx="12030514" cy="4216539"/>
          </a:xfrm>
          <a:prstGeom prst="rect">
            <a:avLst/>
          </a:prstGeom>
          <a:noFill/>
        </p:spPr>
        <p:txBody>
          <a:bodyPr wrap="square" rtlCol="0">
            <a:spAutoFit/>
          </a:bodyPr>
          <a:lstStyle/>
          <a:p>
            <a:pPr algn="ctr"/>
            <a:r>
              <a:rPr lang="en-US" altLang="ja-JP" sz="3600" dirty="0"/>
              <a:t>Life is an experiment</a:t>
            </a:r>
          </a:p>
          <a:p>
            <a:pPr algn="ctr"/>
            <a:r>
              <a:rPr lang="ja-JP" altLang="en-US" sz="3200" dirty="0"/>
              <a:t>人生が最大の「実験」です。</a:t>
            </a:r>
            <a:endParaRPr lang="en-US" altLang="ja-JP" sz="3200" dirty="0"/>
          </a:p>
          <a:p>
            <a:pPr algn="ctr"/>
            <a:endParaRPr lang="en-US" sz="3200" dirty="0"/>
          </a:p>
          <a:p>
            <a:pPr algn="ctr"/>
            <a:r>
              <a:rPr lang="en-US" altLang="ja-JP" sz="3600" dirty="0"/>
              <a:t>If you don’t experiment, you won’t know the results</a:t>
            </a:r>
            <a:endParaRPr lang="en-US" altLang="ja-JP" sz="3200" dirty="0"/>
          </a:p>
          <a:p>
            <a:pPr algn="ctr"/>
            <a:r>
              <a:rPr lang="ja-JP" altLang="en-US" sz="3200" dirty="0"/>
              <a:t>実験をしないと、結果がわからない。</a:t>
            </a:r>
            <a:endParaRPr lang="en-US" altLang="ja-JP" sz="3200" dirty="0"/>
          </a:p>
          <a:p>
            <a:pPr algn="ctr"/>
            <a:endParaRPr lang="en-US" sz="3200" dirty="0"/>
          </a:p>
          <a:p>
            <a:pPr algn="ctr"/>
            <a:r>
              <a:rPr lang="en-US" altLang="ja-JP" sz="3600" dirty="0"/>
              <a:t>Use this workshop as a place to experiment</a:t>
            </a:r>
          </a:p>
          <a:p>
            <a:pPr algn="ctr"/>
            <a:r>
              <a:rPr lang="ja-JP" altLang="en-US" sz="3200" dirty="0"/>
              <a:t>このワークショップも実験台に使いましょう。</a:t>
            </a:r>
            <a:endParaRPr lang="en-US" sz="3200" dirty="0"/>
          </a:p>
        </p:txBody>
      </p:sp>
    </p:spTree>
    <p:extLst>
      <p:ext uri="{BB962C8B-B14F-4D97-AF65-F5344CB8AC3E}">
        <p14:creationId xmlns:p14="http://schemas.microsoft.com/office/powerpoint/2010/main" val="334841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1CC0B5-9EF9-4BB8-AA8E-4C482906C5D5}"/>
              </a:ext>
            </a:extLst>
          </p:cNvPr>
          <p:cNvSpPr>
            <a:spLocks noGrp="1"/>
          </p:cNvSpPr>
          <p:nvPr>
            <p:ph idx="1"/>
          </p:nvPr>
        </p:nvSpPr>
        <p:spPr>
          <a:xfrm>
            <a:off x="392430" y="2988772"/>
            <a:ext cx="5854568" cy="3365183"/>
          </a:xfrm>
        </p:spPr>
        <p:txBody>
          <a:bodyPr>
            <a:normAutofit/>
          </a:bodyPr>
          <a:lstStyle/>
          <a:p>
            <a:pPr>
              <a:lnSpc>
                <a:spcPct val="150000"/>
              </a:lnSpc>
              <a:spcBef>
                <a:spcPts val="0"/>
              </a:spcBef>
            </a:pPr>
            <a:r>
              <a:rPr lang="en-US" altLang="ja-JP" dirty="0"/>
              <a:t>What is research like? </a:t>
            </a:r>
          </a:p>
          <a:p>
            <a:pPr marL="0" indent="177800">
              <a:lnSpc>
                <a:spcPts val="3360"/>
              </a:lnSpc>
              <a:spcBef>
                <a:spcPts val="0"/>
              </a:spcBef>
              <a:buNone/>
            </a:pPr>
            <a:r>
              <a:rPr lang="en-US" altLang="ja-JP" sz="2400" dirty="0"/>
              <a:t>(Through the lens of nanotechnology)</a:t>
            </a:r>
          </a:p>
          <a:p>
            <a:pPr marL="0" indent="177800">
              <a:lnSpc>
                <a:spcPts val="3360"/>
              </a:lnSpc>
              <a:spcBef>
                <a:spcPts val="0"/>
              </a:spcBef>
              <a:buNone/>
            </a:pPr>
            <a:endParaRPr lang="en-US" altLang="ja-JP" sz="2400" dirty="0"/>
          </a:p>
          <a:p>
            <a:r>
              <a:rPr lang="en-US" altLang="ja-JP" sz="2800" dirty="0">
                <a:solidFill>
                  <a:schemeClr val="tx1"/>
                </a:solidFill>
                <a:ea typeface="ＭＳ Ｐゴシック" pitchFamily="-112" charset="-128"/>
              </a:rPr>
              <a:t>Things to think about as scientists</a:t>
            </a:r>
          </a:p>
          <a:p>
            <a:pPr>
              <a:lnSpc>
                <a:spcPct val="150000"/>
              </a:lnSpc>
            </a:pPr>
            <a:endParaRPr lang="en-GB" altLang="ja-JP" dirty="0"/>
          </a:p>
          <a:p>
            <a:pPr marL="0" indent="0">
              <a:lnSpc>
                <a:spcPct val="150000"/>
              </a:lnSpc>
              <a:buNone/>
            </a:pPr>
            <a:endParaRPr lang="en-GB" dirty="0"/>
          </a:p>
        </p:txBody>
      </p:sp>
      <p:sp>
        <p:nvSpPr>
          <p:cNvPr id="3" name="Title 2">
            <a:extLst>
              <a:ext uri="{FF2B5EF4-FFF2-40B4-BE49-F238E27FC236}">
                <a16:creationId xmlns:a16="http://schemas.microsoft.com/office/drawing/2014/main" id="{89A7333E-C80F-4094-989A-2A83E3D0C37C}"/>
              </a:ext>
            </a:extLst>
          </p:cNvPr>
          <p:cNvSpPr>
            <a:spLocks noGrp="1"/>
          </p:cNvSpPr>
          <p:nvPr>
            <p:ph type="title"/>
          </p:nvPr>
        </p:nvSpPr>
        <p:spPr/>
        <p:txBody>
          <a:bodyPr/>
          <a:lstStyle/>
          <a:p>
            <a:r>
              <a:rPr lang="en-US" altLang="ja-JP" dirty="0"/>
              <a:t>Outline / </a:t>
            </a:r>
            <a:r>
              <a:rPr lang="ja-JP" altLang="en-US" dirty="0"/>
              <a:t>概要</a:t>
            </a:r>
            <a:endParaRPr lang="en-GB" dirty="0"/>
          </a:p>
        </p:txBody>
      </p:sp>
      <p:pic>
        <p:nvPicPr>
          <p:cNvPr id="4" name="Picture 3">
            <a:extLst>
              <a:ext uri="{FF2B5EF4-FFF2-40B4-BE49-F238E27FC236}">
                <a16:creationId xmlns:a16="http://schemas.microsoft.com/office/drawing/2014/main" id="{88043DBA-9A6B-4CD1-A520-6BA12CE8E294}"/>
              </a:ext>
            </a:extLst>
          </p:cNvPr>
          <p:cNvPicPr>
            <a:picLocks noChangeAspect="1"/>
          </p:cNvPicPr>
          <p:nvPr/>
        </p:nvPicPr>
        <p:blipFill>
          <a:blip r:embed="rId2"/>
          <a:stretch>
            <a:fillRect/>
          </a:stretch>
        </p:blipFill>
        <p:spPr>
          <a:xfrm>
            <a:off x="2570351" y="1446234"/>
            <a:ext cx="1351354" cy="876179"/>
          </a:xfrm>
          <a:prstGeom prst="rect">
            <a:avLst/>
          </a:prstGeom>
        </p:spPr>
      </p:pic>
      <p:pic>
        <p:nvPicPr>
          <p:cNvPr id="5" name="Picture 4">
            <a:extLst>
              <a:ext uri="{FF2B5EF4-FFF2-40B4-BE49-F238E27FC236}">
                <a16:creationId xmlns:a16="http://schemas.microsoft.com/office/drawing/2014/main" id="{28E23848-91DC-404F-A035-EF85F3C208CF}"/>
              </a:ext>
            </a:extLst>
          </p:cNvPr>
          <p:cNvPicPr>
            <a:picLocks noChangeAspect="1"/>
          </p:cNvPicPr>
          <p:nvPr/>
        </p:nvPicPr>
        <p:blipFill>
          <a:blip r:embed="rId3"/>
          <a:stretch>
            <a:fillRect/>
          </a:stretch>
        </p:blipFill>
        <p:spPr>
          <a:xfrm>
            <a:off x="8270297" y="1414679"/>
            <a:ext cx="1216440" cy="907734"/>
          </a:xfrm>
          <a:prstGeom prst="rect">
            <a:avLst/>
          </a:prstGeom>
        </p:spPr>
      </p:pic>
      <p:sp>
        <p:nvSpPr>
          <p:cNvPr id="7" name="Content Placeholder 1">
            <a:extLst>
              <a:ext uri="{FF2B5EF4-FFF2-40B4-BE49-F238E27FC236}">
                <a16:creationId xmlns:a16="http://schemas.microsoft.com/office/drawing/2014/main" id="{94E23CD2-3053-4D1F-B36F-78499EDE7945}"/>
              </a:ext>
            </a:extLst>
          </p:cNvPr>
          <p:cNvSpPr txBox="1">
            <a:spLocks/>
          </p:cNvSpPr>
          <p:nvPr/>
        </p:nvSpPr>
        <p:spPr>
          <a:xfrm>
            <a:off x="6656496" y="3075122"/>
            <a:ext cx="5438930" cy="3365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ja-JP" altLang="en-US" dirty="0"/>
              <a:t>研究ってどんな感じ？</a:t>
            </a:r>
            <a:endParaRPr lang="en-GB" altLang="ja-JP" dirty="0"/>
          </a:p>
          <a:p>
            <a:pPr marL="0" indent="0">
              <a:lnSpc>
                <a:spcPct val="100000"/>
              </a:lnSpc>
              <a:buNone/>
            </a:pPr>
            <a:r>
              <a:rPr lang="ja-JP" altLang="en-US" sz="2400" dirty="0"/>
              <a:t>（ナノテクノロジーを通じて）</a:t>
            </a:r>
            <a:endParaRPr lang="en-GB" altLang="ja-JP" sz="2400" dirty="0"/>
          </a:p>
          <a:p>
            <a:pPr marL="0" indent="0">
              <a:lnSpc>
                <a:spcPct val="100000"/>
              </a:lnSpc>
              <a:buNone/>
            </a:pPr>
            <a:endParaRPr lang="en-GB" altLang="ja-JP" sz="2400" dirty="0"/>
          </a:p>
          <a:p>
            <a:pPr>
              <a:lnSpc>
                <a:spcPct val="100000"/>
              </a:lnSpc>
            </a:pPr>
            <a:r>
              <a:rPr lang="ja-JP" altLang="en-US" dirty="0"/>
              <a:t>科学者として考えてほしいこと</a:t>
            </a:r>
            <a:endParaRPr lang="en-GB" altLang="ja-JP" dirty="0"/>
          </a:p>
          <a:p>
            <a:pPr marL="0" indent="0">
              <a:lnSpc>
                <a:spcPct val="100000"/>
              </a:lnSpc>
              <a:buFont typeface="Arial" panose="020B0604020202020204" pitchFamily="34" charset="0"/>
              <a:buNone/>
            </a:pPr>
            <a:endParaRPr lang="en-GB" dirty="0"/>
          </a:p>
        </p:txBody>
      </p:sp>
    </p:spTree>
    <p:extLst>
      <p:ext uri="{BB962C8B-B14F-4D97-AF65-F5344CB8AC3E}">
        <p14:creationId xmlns:p14="http://schemas.microsoft.com/office/powerpoint/2010/main" val="1594615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3AEF1-32D1-41D0-A516-DDF655057079}"/>
              </a:ext>
            </a:extLst>
          </p:cNvPr>
          <p:cNvSpPr>
            <a:spLocks noGrp="1"/>
          </p:cNvSpPr>
          <p:nvPr>
            <p:ph type="title"/>
          </p:nvPr>
        </p:nvSpPr>
        <p:spPr/>
        <p:txBody>
          <a:bodyPr/>
          <a:lstStyle/>
          <a:p>
            <a:r>
              <a:rPr lang="en-US" sz="3600" dirty="0"/>
              <a:t>As a scientist / </a:t>
            </a:r>
            <a:r>
              <a:rPr lang="en-US" sz="3600" dirty="0" err="1"/>
              <a:t>科学者として</a:t>
            </a:r>
            <a:r>
              <a:rPr lang="en-US" sz="3600" dirty="0"/>
              <a:t>…</a:t>
            </a:r>
            <a:endParaRPr lang="en-GB" dirty="0"/>
          </a:p>
        </p:txBody>
      </p:sp>
      <p:sp>
        <p:nvSpPr>
          <p:cNvPr id="4" name="Content Placeholder 2">
            <a:extLst>
              <a:ext uri="{FF2B5EF4-FFF2-40B4-BE49-F238E27FC236}">
                <a16:creationId xmlns:a16="http://schemas.microsoft.com/office/drawing/2014/main" id="{3B114102-5B11-46A1-B488-F85122A06D68}"/>
              </a:ext>
            </a:extLst>
          </p:cNvPr>
          <p:cNvSpPr>
            <a:spLocks noGrp="1"/>
          </p:cNvSpPr>
          <p:nvPr>
            <p:ph sz="quarter" idx="1"/>
          </p:nvPr>
        </p:nvSpPr>
        <p:spPr>
          <a:xfrm>
            <a:off x="772675" y="2987946"/>
            <a:ext cx="8042276" cy="1078611"/>
          </a:xfrm>
        </p:spPr>
        <p:txBody>
          <a:bodyPr>
            <a:noAutofit/>
          </a:bodyPr>
          <a:lstStyle/>
          <a:p>
            <a:r>
              <a:rPr lang="en-US" sz="3200" dirty="0"/>
              <a:t>Don’t be afraid to ask questions.</a:t>
            </a:r>
          </a:p>
          <a:p>
            <a:r>
              <a:rPr lang="en-US" sz="3200" dirty="0"/>
              <a:t>堂々と質問をすること。</a:t>
            </a:r>
          </a:p>
          <a:p>
            <a:endParaRPr lang="en-US" sz="3200" dirty="0"/>
          </a:p>
        </p:txBody>
      </p:sp>
      <p:pic>
        <p:nvPicPr>
          <p:cNvPr id="5" name="Picture 4">
            <a:extLst>
              <a:ext uri="{FF2B5EF4-FFF2-40B4-BE49-F238E27FC236}">
                <a16:creationId xmlns:a16="http://schemas.microsoft.com/office/drawing/2014/main" id="{BB212CD4-D50E-4922-87CC-61C1B3DE1010}"/>
              </a:ext>
            </a:extLst>
          </p:cNvPr>
          <p:cNvPicPr>
            <a:picLocks noChangeAspect="1"/>
          </p:cNvPicPr>
          <p:nvPr/>
        </p:nvPicPr>
        <p:blipFill>
          <a:blip r:embed="rId2"/>
          <a:stretch>
            <a:fillRect/>
          </a:stretch>
        </p:blipFill>
        <p:spPr>
          <a:xfrm>
            <a:off x="7967154" y="1377605"/>
            <a:ext cx="3583161" cy="4299295"/>
          </a:xfrm>
          <a:prstGeom prst="rect">
            <a:avLst/>
          </a:prstGeom>
        </p:spPr>
      </p:pic>
    </p:spTree>
    <p:extLst>
      <p:ext uri="{BB962C8B-B14F-4D97-AF65-F5344CB8AC3E}">
        <p14:creationId xmlns:p14="http://schemas.microsoft.com/office/powerpoint/2010/main" val="1318282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Image result for university of cambridge logo png">
            <a:extLst>
              <a:ext uri="{FF2B5EF4-FFF2-40B4-BE49-F238E27FC236}">
                <a16:creationId xmlns:a16="http://schemas.microsoft.com/office/drawing/2014/main" id="{FF1A5F8A-0293-4DB7-9F1B-39461DDAB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881" y="1421107"/>
            <a:ext cx="4468487" cy="1129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87E2D4CD-F5A8-47AB-A96C-E160E8C7E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478" y="1421107"/>
            <a:ext cx="4133850" cy="1085850"/>
          </a:xfrm>
          <a:prstGeom prst="rect">
            <a:avLst/>
          </a:prstGeom>
        </p:spPr>
      </p:pic>
      <p:pic>
        <p:nvPicPr>
          <p:cNvPr id="8" name="Picture 7" descr="Logo&#10;&#10;Description automatically generated">
            <a:extLst>
              <a:ext uri="{FF2B5EF4-FFF2-40B4-BE49-F238E27FC236}">
                <a16:creationId xmlns:a16="http://schemas.microsoft.com/office/drawing/2014/main" id="{B14C3CF2-7233-4417-9B6D-5BDC71145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050" y="2867019"/>
            <a:ext cx="5143500" cy="2095500"/>
          </a:xfrm>
          <a:prstGeom prst="rect">
            <a:avLst/>
          </a:prstGeom>
        </p:spPr>
      </p:pic>
      <p:pic>
        <p:nvPicPr>
          <p:cNvPr id="10" name="Picture 9" descr="Logo, company name&#10;&#10;Description automatically generated">
            <a:extLst>
              <a:ext uri="{FF2B5EF4-FFF2-40B4-BE49-F238E27FC236}">
                <a16:creationId xmlns:a16="http://schemas.microsoft.com/office/drawing/2014/main" id="{6AFAF580-CEE8-4E84-9ABC-05C57EDC8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0478" y="3358342"/>
            <a:ext cx="4782448" cy="1169215"/>
          </a:xfrm>
          <a:prstGeom prst="rect">
            <a:avLst/>
          </a:prstGeom>
        </p:spPr>
      </p:pic>
      <p:sp>
        <p:nvSpPr>
          <p:cNvPr id="16" name="Title 2">
            <a:extLst>
              <a:ext uri="{FF2B5EF4-FFF2-40B4-BE49-F238E27FC236}">
                <a16:creationId xmlns:a16="http://schemas.microsoft.com/office/drawing/2014/main" id="{369D5622-D4C2-4F2F-83EE-298F57288331}"/>
              </a:ext>
            </a:extLst>
          </p:cNvPr>
          <p:cNvSpPr>
            <a:spLocks noGrp="1"/>
          </p:cNvSpPr>
          <p:nvPr>
            <p:ph type="title"/>
          </p:nvPr>
        </p:nvSpPr>
        <p:spPr>
          <a:xfrm>
            <a:off x="392430" y="-125572"/>
            <a:ext cx="10515600" cy="1325563"/>
          </a:xfrm>
        </p:spPr>
        <p:txBody>
          <a:bodyPr/>
          <a:lstStyle/>
          <a:p>
            <a:r>
              <a:rPr lang="en-US" sz="3200" dirty="0"/>
              <a:t>As a scientist / </a:t>
            </a:r>
            <a:r>
              <a:rPr lang="en-US" sz="3200" dirty="0" err="1"/>
              <a:t>科学者として</a:t>
            </a:r>
            <a:r>
              <a:rPr lang="en-US" sz="3200" dirty="0"/>
              <a:t>…</a:t>
            </a:r>
            <a:endParaRPr lang="en-GB" dirty="0"/>
          </a:p>
        </p:txBody>
      </p:sp>
      <p:sp>
        <p:nvSpPr>
          <p:cNvPr id="17" name="TextBox 16">
            <a:extLst>
              <a:ext uri="{FF2B5EF4-FFF2-40B4-BE49-F238E27FC236}">
                <a16:creationId xmlns:a16="http://schemas.microsoft.com/office/drawing/2014/main" id="{C8466991-5118-4E6D-B432-FEDCC1996E64}"/>
              </a:ext>
            </a:extLst>
          </p:cNvPr>
          <p:cNvSpPr txBox="1"/>
          <p:nvPr/>
        </p:nvSpPr>
        <p:spPr>
          <a:xfrm>
            <a:off x="1838590" y="5055449"/>
            <a:ext cx="8785738" cy="646986"/>
          </a:xfrm>
          <a:prstGeom prst="roundRect">
            <a:avLst/>
          </a:prstGeom>
          <a:solidFill>
            <a:schemeClr val="bg1"/>
          </a:solidFill>
        </p:spPr>
        <p:txBody>
          <a:bodyPr wrap="none" rtlCol="0">
            <a:spAutoFit/>
          </a:bodyPr>
          <a:lstStyle/>
          <a:p>
            <a:r>
              <a:rPr lang="en-GB" sz="3200" b="1" dirty="0"/>
              <a:t>Chance to interact with world-leading researchers!</a:t>
            </a:r>
          </a:p>
        </p:txBody>
      </p:sp>
      <p:pic>
        <p:nvPicPr>
          <p:cNvPr id="9" name="Picture 8">
            <a:extLst>
              <a:ext uri="{FF2B5EF4-FFF2-40B4-BE49-F238E27FC236}">
                <a16:creationId xmlns:a16="http://schemas.microsoft.com/office/drawing/2014/main" id="{7D3793B5-F7F6-48B0-8AA5-3741EA56601A}"/>
              </a:ext>
            </a:extLst>
          </p:cNvPr>
          <p:cNvPicPr>
            <a:picLocks noChangeAspect="1"/>
          </p:cNvPicPr>
          <p:nvPr/>
        </p:nvPicPr>
        <p:blipFill>
          <a:blip r:embed="rId6"/>
          <a:stretch>
            <a:fillRect/>
          </a:stretch>
        </p:blipFill>
        <p:spPr>
          <a:xfrm>
            <a:off x="11172505" y="6202819"/>
            <a:ext cx="953104" cy="617965"/>
          </a:xfrm>
          <a:prstGeom prst="rect">
            <a:avLst/>
          </a:prstGeom>
        </p:spPr>
      </p:pic>
    </p:spTree>
    <p:extLst>
      <p:ext uri="{BB962C8B-B14F-4D97-AF65-F5344CB8AC3E}">
        <p14:creationId xmlns:p14="http://schemas.microsoft.com/office/powerpoint/2010/main" val="2630126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3AEF1-32D1-41D0-A516-DDF655057079}"/>
              </a:ext>
            </a:extLst>
          </p:cNvPr>
          <p:cNvSpPr>
            <a:spLocks noGrp="1"/>
          </p:cNvSpPr>
          <p:nvPr>
            <p:ph type="title"/>
          </p:nvPr>
        </p:nvSpPr>
        <p:spPr/>
        <p:txBody>
          <a:bodyPr/>
          <a:lstStyle/>
          <a:p>
            <a:r>
              <a:rPr lang="en-US" sz="3600" dirty="0"/>
              <a:t>As a scientist / </a:t>
            </a:r>
            <a:r>
              <a:rPr lang="en-US" sz="3600" dirty="0" err="1"/>
              <a:t>科学者として</a:t>
            </a:r>
            <a:r>
              <a:rPr lang="en-US" sz="3600" dirty="0"/>
              <a:t>…</a:t>
            </a:r>
            <a:endParaRPr lang="en-GB" dirty="0"/>
          </a:p>
        </p:txBody>
      </p:sp>
      <p:sp>
        <p:nvSpPr>
          <p:cNvPr id="7" name="Content Placeholder 2">
            <a:extLst>
              <a:ext uri="{FF2B5EF4-FFF2-40B4-BE49-F238E27FC236}">
                <a16:creationId xmlns:a16="http://schemas.microsoft.com/office/drawing/2014/main" id="{78668D00-C0AD-44B0-92C8-C8A37848E898}"/>
              </a:ext>
            </a:extLst>
          </p:cNvPr>
          <p:cNvSpPr>
            <a:spLocks noGrp="1"/>
          </p:cNvSpPr>
          <p:nvPr>
            <p:ph sz="quarter" idx="1"/>
          </p:nvPr>
        </p:nvSpPr>
        <p:spPr>
          <a:xfrm>
            <a:off x="389311" y="1398421"/>
            <a:ext cx="11507790" cy="4495800"/>
          </a:xfrm>
        </p:spPr>
        <p:txBody>
          <a:bodyPr/>
          <a:lstStyle/>
          <a:p>
            <a:r>
              <a:rPr lang="en-US" dirty="0"/>
              <a:t>Don’t be afraid of being incorrect – share your ideas!</a:t>
            </a:r>
          </a:p>
          <a:p>
            <a:pPr marL="0" indent="0">
              <a:buNone/>
            </a:pPr>
            <a:endParaRPr lang="en-US" dirty="0"/>
          </a:p>
          <a:p>
            <a:r>
              <a:rPr lang="ja-JP" altLang="en-US" dirty="0"/>
              <a:t>自分の考えや質問を他の人や教師の方々と怖がらずにシェアすること。</a:t>
            </a:r>
            <a:endParaRPr lang="en-US" altLang="ja-JP" dirty="0"/>
          </a:p>
          <a:p>
            <a:endParaRPr lang="en-US" dirty="0"/>
          </a:p>
          <a:p>
            <a:endParaRPr lang="en-US" dirty="0"/>
          </a:p>
        </p:txBody>
      </p:sp>
      <p:pic>
        <p:nvPicPr>
          <p:cNvPr id="8" name="Picture 7" descr="ken_robinson_quote_original.jpg">
            <a:extLst>
              <a:ext uri="{FF2B5EF4-FFF2-40B4-BE49-F238E27FC236}">
                <a16:creationId xmlns:a16="http://schemas.microsoft.com/office/drawing/2014/main" id="{4E959501-60DC-4629-A611-9A15EFF64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601" y="3127566"/>
            <a:ext cx="4370399" cy="2766655"/>
          </a:xfrm>
          <a:prstGeom prst="rect">
            <a:avLst/>
          </a:prstGeom>
        </p:spPr>
      </p:pic>
      <p:sp>
        <p:nvSpPr>
          <p:cNvPr id="9" name="TextBox 8">
            <a:extLst>
              <a:ext uri="{FF2B5EF4-FFF2-40B4-BE49-F238E27FC236}">
                <a16:creationId xmlns:a16="http://schemas.microsoft.com/office/drawing/2014/main" id="{6A4AE0F9-A907-48B5-8BEE-D4A01BCC5F02}"/>
              </a:ext>
            </a:extLst>
          </p:cNvPr>
          <p:cNvSpPr txBox="1"/>
          <p:nvPr/>
        </p:nvSpPr>
        <p:spPr>
          <a:xfrm>
            <a:off x="6620275" y="3646321"/>
            <a:ext cx="5571725" cy="1938992"/>
          </a:xfrm>
          <a:prstGeom prst="rect">
            <a:avLst/>
          </a:prstGeom>
          <a:noFill/>
        </p:spPr>
        <p:txBody>
          <a:bodyPr wrap="square" rtlCol="0">
            <a:spAutoFit/>
          </a:bodyPr>
          <a:lstStyle/>
          <a:p>
            <a:r>
              <a:rPr lang="en-GB" altLang="ja-JP" sz="2400" i="1" dirty="0"/>
              <a:t>“</a:t>
            </a:r>
            <a:r>
              <a:rPr lang="ja-JP" altLang="en-US" sz="2400" i="1" dirty="0"/>
              <a:t>間違っているのを恐れては、</a:t>
            </a:r>
            <a:endParaRPr lang="en-US" altLang="ja-JP" sz="2400" i="1" dirty="0"/>
          </a:p>
          <a:p>
            <a:r>
              <a:rPr lang="ja-JP" altLang="en-US" sz="2400" i="1" dirty="0"/>
              <a:t>オリジナルな考えは生み出せない</a:t>
            </a:r>
            <a:r>
              <a:rPr lang="en-GB" altLang="ja-JP" sz="2400" i="1" dirty="0"/>
              <a:t>”</a:t>
            </a:r>
            <a:endParaRPr lang="ja-JP" altLang="en-US" sz="2400" i="1" dirty="0"/>
          </a:p>
          <a:p>
            <a:endParaRPr lang="en-US" altLang="ja-JP" sz="2400" dirty="0"/>
          </a:p>
          <a:p>
            <a:r>
              <a:rPr lang="ja-JP" altLang="en-US" sz="2400" dirty="0"/>
              <a:t>ケン・ロビンソン</a:t>
            </a:r>
            <a:endParaRPr lang="en-US" sz="2400" dirty="0"/>
          </a:p>
          <a:p>
            <a:r>
              <a:rPr lang="ja-JP" altLang="en-US" sz="2400" dirty="0"/>
              <a:t>教育博士</a:t>
            </a:r>
            <a:endParaRPr lang="en-US" altLang="ja-JP" sz="2400" dirty="0"/>
          </a:p>
        </p:txBody>
      </p:sp>
    </p:spTree>
    <p:extLst>
      <p:ext uri="{BB962C8B-B14F-4D97-AF65-F5344CB8AC3E}">
        <p14:creationId xmlns:p14="http://schemas.microsoft.com/office/powerpoint/2010/main" val="1340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77E2FCC-AAC9-4718-AD5F-735C594D91E6}"/>
              </a:ext>
            </a:extLst>
          </p:cNvPr>
          <p:cNvSpPr>
            <a:spLocks noGrp="1"/>
          </p:cNvSpPr>
          <p:nvPr>
            <p:ph sz="quarter" idx="1"/>
          </p:nvPr>
        </p:nvSpPr>
        <p:spPr>
          <a:xfrm>
            <a:off x="254040" y="1444299"/>
            <a:ext cx="6581326" cy="4938055"/>
          </a:xfrm>
        </p:spPr>
        <p:txBody>
          <a:bodyPr>
            <a:noAutofit/>
          </a:bodyPr>
          <a:lstStyle/>
          <a:p>
            <a:r>
              <a:rPr lang="en-US" sz="2700" dirty="0"/>
              <a:t>Work as a team – you must have good communication skills! </a:t>
            </a:r>
          </a:p>
          <a:p>
            <a:pPr lvl="1">
              <a:buFont typeface="Calibri" panose="020F0502020204030204" pitchFamily="34" charset="0"/>
              <a:buChar char="→"/>
            </a:pPr>
            <a:r>
              <a:rPr lang="en-GB" sz="2700" dirty="0"/>
              <a:t> </a:t>
            </a:r>
            <a:r>
              <a:rPr lang="en-US" sz="2700" dirty="0"/>
              <a:t>Different cultures, languages</a:t>
            </a:r>
          </a:p>
          <a:p>
            <a:pPr lvl="1">
              <a:buFont typeface="Calibri" panose="020F0502020204030204" pitchFamily="34" charset="0"/>
              <a:buChar char="→"/>
            </a:pPr>
            <a:r>
              <a:rPr lang="en-GB" sz="2700" dirty="0"/>
              <a:t> </a:t>
            </a:r>
            <a:r>
              <a:rPr lang="en-US" altLang="ja-JP" sz="2700" dirty="0"/>
              <a:t>And you’re o</a:t>
            </a:r>
            <a:r>
              <a:rPr lang="en-GB" sz="2700" dirty="0" err="1"/>
              <a:t>nline</a:t>
            </a:r>
            <a:r>
              <a:rPr lang="en-GB" sz="2700" dirty="0"/>
              <a:t>!</a:t>
            </a:r>
            <a:endParaRPr lang="en-US" sz="2700" dirty="0"/>
          </a:p>
          <a:p>
            <a:pPr marL="0" indent="0">
              <a:buNone/>
            </a:pPr>
            <a:endParaRPr lang="en-US" sz="2700" dirty="0"/>
          </a:p>
          <a:p>
            <a:r>
              <a:rPr lang="ja-JP" altLang="en-US" sz="2700" dirty="0"/>
              <a:t>チームワークは不可欠。</a:t>
            </a:r>
            <a:endParaRPr lang="en-GB" altLang="ja-JP" sz="2700" dirty="0"/>
          </a:p>
          <a:p>
            <a:pPr marL="0" indent="0">
              <a:buNone/>
            </a:pPr>
            <a:r>
              <a:rPr lang="en-GB" altLang="ja-JP" sz="2700" dirty="0"/>
              <a:t>  </a:t>
            </a:r>
            <a:r>
              <a:rPr lang="ja-JP" altLang="en-US" sz="2700" dirty="0"/>
              <a:t>コミュニケーション能力は必須！</a:t>
            </a:r>
            <a:endParaRPr lang="en-GB" altLang="ja-JP" sz="2700" dirty="0"/>
          </a:p>
          <a:p>
            <a:pPr lvl="1">
              <a:buFont typeface="Calibri" panose="020F0502020204030204" pitchFamily="34" charset="0"/>
              <a:buChar char="→"/>
            </a:pPr>
            <a:r>
              <a:rPr lang="ja-JP" altLang="en-US" sz="2700" dirty="0"/>
              <a:t>　分化・言語</a:t>
            </a:r>
            <a:endParaRPr lang="en-GB" altLang="ja-JP" sz="2700" dirty="0"/>
          </a:p>
          <a:p>
            <a:pPr lvl="1">
              <a:buFont typeface="Calibri" panose="020F0502020204030204" pitchFamily="34" charset="0"/>
              <a:buChar char="→"/>
            </a:pPr>
            <a:r>
              <a:rPr lang="ja-JP" altLang="en-US" sz="2700" dirty="0"/>
              <a:t>　オンライン！</a:t>
            </a:r>
            <a:endParaRPr lang="en-GB" altLang="ja-JP" sz="2700" dirty="0"/>
          </a:p>
          <a:p>
            <a:pPr lvl="1">
              <a:buFont typeface="Calibri" panose="020F0502020204030204" pitchFamily="34" charset="0"/>
              <a:buChar char="→"/>
            </a:pPr>
            <a:endParaRPr lang="en-US" sz="2700" dirty="0"/>
          </a:p>
        </p:txBody>
      </p:sp>
      <p:pic>
        <p:nvPicPr>
          <p:cNvPr id="5" name="Picture 4">
            <a:extLst>
              <a:ext uri="{FF2B5EF4-FFF2-40B4-BE49-F238E27FC236}">
                <a16:creationId xmlns:a16="http://schemas.microsoft.com/office/drawing/2014/main" id="{85B47514-9A09-49F6-91BB-6E8C28D06682}"/>
              </a:ext>
            </a:extLst>
          </p:cNvPr>
          <p:cNvPicPr>
            <a:picLocks noChangeAspect="1"/>
          </p:cNvPicPr>
          <p:nvPr/>
        </p:nvPicPr>
        <p:blipFill>
          <a:blip r:embed="rId2"/>
          <a:stretch>
            <a:fillRect/>
          </a:stretch>
        </p:blipFill>
        <p:spPr>
          <a:xfrm>
            <a:off x="6655904" y="1627372"/>
            <a:ext cx="5414727" cy="3603255"/>
          </a:xfrm>
          <a:prstGeom prst="rect">
            <a:avLst/>
          </a:prstGeom>
        </p:spPr>
      </p:pic>
      <p:sp>
        <p:nvSpPr>
          <p:cNvPr id="6" name="Title 2">
            <a:extLst>
              <a:ext uri="{FF2B5EF4-FFF2-40B4-BE49-F238E27FC236}">
                <a16:creationId xmlns:a16="http://schemas.microsoft.com/office/drawing/2014/main" id="{22BE0A19-19D8-4224-89F9-9E222623F54D}"/>
              </a:ext>
            </a:extLst>
          </p:cNvPr>
          <p:cNvSpPr>
            <a:spLocks noGrp="1"/>
          </p:cNvSpPr>
          <p:nvPr>
            <p:ph type="title"/>
          </p:nvPr>
        </p:nvSpPr>
        <p:spPr>
          <a:xfrm>
            <a:off x="392430" y="-125572"/>
            <a:ext cx="10515600" cy="1325563"/>
          </a:xfrm>
        </p:spPr>
        <p:txBody>
          <a:bodyPr/>
          <a:lstStyle/>
          <a:p>
            <a:r>
              <a:rPr lang="en-US" sz="3600" dirty="0"/>
              <a:t>As a scientist / </a:t>
            </a:r>
            <a:r>
              <a:rPr lang="en-US" sz="3600" dirty="0" err="1"/>
              <a:t>科学者として</a:t>
            </a:r>
            <a:r>
              <a:rPr lang="en-US" sz="3600" dirty="0"/>
              <a:t>…</a:t>
            </a:r>
            <a:endParaRPr lang="en-GB" dirty="0"/>
          </a:p>
        </p:txBody>
      </p:sp>
      <p:pic>
        <p:nvPicPr>
          <p:cNvPr id="7" name="Picture 6">
            <a:extLst>
              <a:ext uri="{FF2B5EF4-FFF2-40B4-BE49-F238E27FC236}">
                <a16:creationId xmlns:a16="http://schemas.microsoft.com/office/drawing/2014/main" id="{6B9EC404-3376-4F81-BB89-A5F86E50B188}"/>
              </a:ext>
            </a:extLst>
          </p:cNvPr>
          <p:cNvPicPr>
            <a:picLocks noChangeAspect="1"/>
          </p:cNvPicPr>
          <p:nvPr/>
        </p:nvPicPr>
        <p:blipFill>
          <a:blip r:embed="rId3"/>
          <a:stretch>
            <a:fillRect/>
          </a:stretch>
        </p:blipFill>
        <p:spPr>
          <a:xfrm>
            <a:off x="10303373" y="6193765"/>
            <a:ext cx="953104" cy="617965"/>
          </a:xfrm>
          <a:prstGeom prst="rect">
            <a:avLst/>
          </a:prstGeom>
        </p:spPr>
      </p:pic>
      <p:pic>
        <p:nvPicPr>
          <p:cNvPr id="8" name="Picture 7">
            <a:extLst>
              <a:ext uri="{FF2B5EF4-FFF2-40B4-BE49-F238E27FC236}">
                <a16:creationId xmlns:a16="http://schemas.microsoft.com/office/drawing/2014/main" id="{78653732-C608-4C4B-8CCE-44F17C757C2F}"/>
              </a:ext>
            </a:extLst>
          </p:cNvPr>
          <p:cNvPicPr>
            <a:picLocks noChangeAspect="1"/>
          </p:cNvPicPr>
          <p:nvPr/>
        </p:nvPicPr>
        <p:blipFill>
          <a:blip r:embed="rId4"/>
          <a:stretch>
            <a:fillRect/>
          </a:stretch>
        </p:blipFill>
        <p:spPr>
          <a:xfrm>
            <a:off x="11301026" y="6171509"/>
            <a:ext cx="857950" cy="640221"/>
          </a:xfrm>
          <a:prstGeom prst="rect">
            <a:avLst/>
          </a:prstGeom>
        </p:spPr>
      </p:pic>
    </p:spTree>
    <p:extLst>
      <p:ext uri="{BB962C8B-B14F-4D97-AF65-F5344CB8AC3E}">
        <p14:creationId xmlns:p14="http://schemas.microsoft.com/office/powerpoint/2010/main" val="41766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fade">
                                      <p:cBhvr>
                                        <p:cTn id="1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A386737-179B-458C-BAAD-C787B5BC94B6}"/>
              </a:ext>
            </a:extLst>
          </p:cNvPr>
          <p:cNvSpPr>
            <a:spLocks noGrp="1"/>
          </p:cNvSpPr>
          <p:nvPr>
            <p:ph sz="quarter" idx="1"/>
          </p:nvPr>
        </p:nvSpPr>
        <p:spPr>
          <a:xfrm>
            <a:off x="226887" y="2983706"/>
            <a:ext cx="8153400" cy="3390900"/>
          </a:xfrm>
        </p:spPr>
        <p:txBody>
          <a:bodyPr/>
          <a:lstStyle/>
          <a:p>
            <a:r>
              <a:rPr lang="en-US" altLang="ja-JP" dirty="0"/>
              <a:t>Write down what your goals are</a:t>
            </a:r>
            <a:r>
              <a:rPr lang="en-GB" altLang="ja-JP" dirty="0"/>
              <a:t>.</a:t>
            </a:r>
            <a:endParaRPr lang="en-US" altLang="ja-JP" dirty="0"/>
          </a:p>
          <a:p>
            <a:r>
              <a:rPr lang="ja-JP" altLang="en-US" dirty="0"/>
              <a:t>目標を書き出してみてください</a:t>
            </a:r>
            <a:endParaRPr lang="en-US" dirty="0"/>
          </a:p>
        </p:txBody>
      </p:sp>
      <p:sp>
        <p:nvSpPr>
          <p:cNvPr id="5" name="Title 2">
            <a:extLst>
              <a:ext uri="{FF2B5EF4-FFF2-40B4-BE49-F238E27FC236}">
                <a16:creationId xmlns:a16="http://schemas.microsoft.com/office/drawing/2014/main" id="{246C546B-670A-4FB7-B746-1BC36C81D14E}"/>
              </a:ext>
            </a:extLst>
          </p:cNvPr>
          <p:cNvSpPr>
            <a:spLocks noGrp="1"/>
          </p:cNvSpPr>
          <p:nvPr>
            <p:ph type="title"/>
          </p:nvPr>
        </p:nvSpPr>
        <p:spPr>
          <a:xfrm>
            <a:off x="392430" y="-125572"/>
            <a:ext cx="10515600" cy="1325563"/>
          </a:xfrm>
        </p:spPr>
        <p:txBody>
          <a:bodyPr/>
          <a:lstStyle/>
          <a:p>
            <a:r>
              <a:rPr lang="en-US" sz="3600" dirty="0"/>
              <a:t>As a scientist / </a:t>
            </a:r>
            <a:r>
              <a:rPr lang="en-US" sz="3600" dirty="0" err="1"/>
              <a:t>科学者として</a:t>
            </a:r>
            <a:r>
              <a:rPr lang="en-US" sz="3600" dirty="0"/>
              <a:t>…</a:t>
            </a:r>
            <a:endParaRPr lang="en-GB" dirty="0"/>
          </a:p>
        </p:txBody>
      </p:sp>
      <p:pic>
        <p:nvPicPr>
          <p:cNvPr id="9" name="Picture 8" descr="A picture containing scene, outdoor, sky, way&#10;&#10;Description automatically generated">
            <a:extLst>
              <a:ext uri="{FF2B5EF4-FFF2-40B4-BE49-F238E27FC236}">
                <a16:creationId xmlns:a16="http://schemas.microsoft.com/office/drawing/2014/main" id="{67C3EFAB-46B8-4CF8-91C4-6B6361E79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707" y="1578770"/>
            <a:ext cx="5850732" cy="3900488"/>
          </a:xfrm>
          <a:prstGeom prst="rect">
            <a:avLst/>
          </a:prstGeom>
        </p:spPr>
      </p:pic>
    </p:spTree>
    <p:extLst>
      <p:ext uri="{BB962C8B-B14F-4D97-AF65-F5344CB8AC3E}">
        <p14:creationId xmlns:p14="http://schemas.microsoft.com/office/powerpoint/2010/main" val="3603465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550BA-B741-41D9-B9D6-23C1164E5A64}"/>
              </a:ext>
            </a:extLst>
          </p:cNvPr>
          <p:cNvSpPr>
            <a:spLocks noGrp="1"/>
          </p:cNvSpPr>
          <p:nvPr>
            <p:ph type="title"/>
          </p:nvPr>
        </p:nvSpPr>
        <p:spPr/>
        <p:txBody>
          <a:bodyPr/>
          <a:lstStyle/>
          <a:p>
            <a:r>
              <a:rPr lang="en-US" dirty="0"/>
              <a:t>Happy Discovering! </a:t>
            </a:r>
            <a:endParaRPr lang="en-GB" dirty="0"/>
          </a:p>
        </p:txBody>
      </p:sp>
      <p:pic>
        <p:nvPicPr>
          <p:cNvPr id="4" name="Picture 3" descr="shutterstock_94154494.jpg">
            <a:extLst>
              <a:ext uri="{FF2B5EF4-FFF2-40B4-BE49-F238E27FC236}">
                <a16:creationId xmlns:a16="http://schemas.microsoft.com/office/drawing/2014/main" id="{0AAEBBDC-561A-4FB2-AB9C-2D80022E2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801" y="1468842"/>
            <a:ext cx="7304398" cy="4250404"/>
          </a:xfrm>
          <a:prstGeom prst="rect">
            <a:avLst/>
          </a:prstGeom>
        </p:spPr>
      </p:pic>
    </p:spTree>
    <p:extLst>
      <p:ext uri="{BB962C8B-B14F-4D97-AF65-F5344CB8AC3E}">
        <p14:creationId xmlns:p14="http://schemas.microsoft.com/office/powerpoint/2010/main" val="350386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0F8D-00E4-406B-B290-DE97D6C554DB}"/>
              </a:ext>
            </a:extLst>
          </p:cNvPr>
          <p:cNvSpPr>
            <a:spLocks noGrp="1"/>
          </p:cNvSpPr>
          <p:nvPr>
            <p:ph type="title"/>
          </p:nvPr>
        </p:nvSpPr>
        <p:spPr>
          <a:xfrm>
            <a:off x="674227" y="2702958"/>
            <a:ext cx="10515600" cy="1325563"/>
          </a:xfrm>
        </p:spPr>
        <p:txBody>
          <a:bodyPr/>
          <a:lstStyle/>
          <a:p>
            <a:r>
              <a:rPr lang="en-US" altLang="ja-JP" dirty="0">
                <a:solidFill>
                  <a:schemeClr val="tx1"/>
                </a:solidFill>
              </a:rPr>
              <a:t>Nanotechnology /</a:t>
            </a:r>
            <a:r>
              <a:rPr lang="ja-JP" altLang="en-US" dirty="0">
                <a:solidFill>
                  <a:schemeClr val="tx1"/>
                </a:solidFill>
              </a:rPr>
              <a:t>　</a:t>
            </a:r>
            <a:r>
              <a:rPr lang="ja-JP" altLang="en-US" dirty="0">
                <a:solidFill>
                  <a:schemeClr val="tx1"/>
                </a:solidFill>
                <a:latin typeface="MS PGothic" panose="020B0600070205080204" pitchFamily="34" charset="-128"/>
                <a:ea typeface="MS PGothic" panose="020B0600070205080204" pitchFamily="34" charset="-128"/>
              </a:rPr>
              <a:t>ナノテクノロジー</a:t>
            </a:r>
            <a:endParaRPr lang="en-GB" dirty="0">
              <a:solidFill>
                <a:schemeClr val="tx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25510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ADEE0-EB6E-474F-9051-7DA57B9AB24A}"/>
              </a:ext>
            </a:extLst>
          </p:cNvPr>
          <p:cNvSpPr>
            <a:spLocks noGrp="1"/>
          </p:cNvSpPr>
          <p:nvPr>
            <p:ph type="title"/>
          </p:nvPr>
        </p:nvSpPr>
        <p:spPr/>
        <p:txBody>
          <a:bodyPr/>
          <a:lstStyle/>
          <a:p>
            <a:r>
              <a:rPr lang="en-US" altLang="ja-JP"/>
              <a:t>What is Nanotechnology? </a:t>
            </a:r>
            <a:r>
              <a:rPr lang="ja-JP" altLang="en-US"/>
              <a:t>ナノテクノロジーとは？</a:t>
            </a:r>
            <a:endParaRPr lang="en-GB" dirty="0"/>
          </a:p>
        </p:txBody>
      </p:sp>
      <p:pic>
        <p:nvPicPr>
          <p:cNvPr id="13" name="Picture 2" descr="Image result for avengers infinity war">
            <a:extLst>
              <a:ext uri="{FF2B5EF4-FFF2-40B4-BE49-F238E27FC236}">
                <a16:creationId xmlns:a16="http://schemas.microsoft.com/office/drawing/2014/main" id="{C8B0259D-CAA7-4236-839E-185A5EB18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00" y="1753582"/>
            <a:ext cx="2006662" cy="29735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avengers endgame">
            <a:extLst>
              <a:ext uri="{FF2B5EF4-FFF2-40B4-BE49-F238E27FC236}">
                <a16:creationId xmlns:a16="http://schemas.microsoft.com/office/drawing/2014/main" id="{7A0893CA-6954-49A5-9ABD-0193F584F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577" y="1753582"/>
            <a:ext cx="2006662" cy="29735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EBAACAF-697C-4E21-9CD7-CD11369E1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74" y="1418533"/>
            <a:ext cx="6700401" cy="3772747"/>
          </a:xfrm>
          <a:prstGeom prst="rect">
            <a:avLst/>
          </a:prstGeom>
        </p:spPr>
      </p:pic>
      <p:sp>
        <p:nvSpPr>
          <p:cNvPr id="16" name="TextBox 15">
            <a:extLst>
              <a:ext uri="{FF2B5EF4-FFF2-40B4-BE49-F238E27FC236}">
                <a16:creationId xmlns:a16="http://schemas.microsoft.com/office/drawing/2014/main" id="{BC6922BD-BF3C-42BA-BCFB-B306C9BC1789}"/>
              </a:ext>
            </a:extLst>
          </p:cNvPr>
          <p:cNvSpPr txBox="1"/>
          <p:nvPr/>
        </p:nvSpPr>
        <p:spPr>
          <a:xfrm>
            <a:off x="5179857" y="1418533"/>
            <a:ext cx="4201886" cy="400110"/>
          </a:xfrm>
          <a:prstGeom prst="rect">
            <a:avLst/>
          </a:prstGeom>
          <a:noFill/>
        </p:spPr>
        <p:txBody>
          <a:bodyPr wrap="square" rtlCol="0">
            <a:spAutoFit/>
          </a:bodyPr>
          <a:lstStyle/>
          <a:p>
            <a:r>
              <a:rPr lang="en-GB" altLang="ja-JP"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(“Nanites”)</a:t>
            </a:r>
            <a:endParaRPr lang="en-US" altLang="ja-JP"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BC02D0D7-B253-4CEF-94B5-6E518E91C43A}"/>
              </a:ext>
            </a:extLst>
          </p:cNvPr>
          <p:cNvSpPr/>
          <p:nvPr/>
        </p:nvSpPr>
        <p:spPr>
          <a:xfrm>
            <a:off x="2906016" y="6279935"/>
            <a:ext cx="4572000" cy="215444"/>
          </a:xfrm>
          <a:prstGeom prst="rect">
            <a:avLst/>
          </a:prstGeom>
        </p:spPr>
        <p:txBody>
          <a:bodyPr>
            <a:spAutoFit/>
          </a:bodyPr>
          <a:lstStyle/>
          <a:p>
            <a:r>
              <a:rPr lang="en-GB" sz="800" dirty="0">
                <a:solidFill>
                  <a:schemeClr val="bg1"/>
                </a:solidFill>
              </a:rPr>
              <a:t>https://tenor.com/view/avengers-infinity-war-mark-50-tony-stark-gif-12260155</a:t>
            </a:r>
          </a:p>
        </p:txBody>
      </p:sp>
      <p:sp>
        <p:nvSpPr>
          <p:cNvPr id="21" name="TextBox 20">
            <a:extLst>
              <a:ext uri="{FF2B5EF4-FFF2-40B4-BE49-F238E27FC236}">
                <a16:creationId xmlns:a16="http://schemas.microsoft.com/office/drawing/2014/main" id="{1941D604-2682-487F-8873-6502805A1C33}"/>
              </a:ext>
            </a:extLst>
          </p:cNvPr>
          <p:cNvSpPr txBox="1"/>
          <p:nvPr/>
        </p:nvSpPr>
        <p:spPr>
          <a:xfrm>
            <a:off x="6807611" y="1479120"/>
            <a:ext cx="6573328" cy="369332"/>
          </a:xfrm>
          <a:prstGeom prst="rect">
            <a:avLst/>
          </a:prstGeom>
          <a:noFill/>
        </p:spPr>
        <p:txBody>
          <a:bodyPr wrap="square">
            <a:spAutoFit/>
          </a:bodyPr>
          <a:lstStyle/>
          <a:p>
            <a:r>
              <a:rPr lang="en-GB" altLang="ja-JP"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Iron Man - Mark L suit / </a:t>
            </a:r>
            <a:r>
              <a:rPr lang="ja-JP" altLang="en-US"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アイアンマン　マーク</a:t>
            </a:r>
            <a:r>
              <a:rPr lang="en-US" altLang="ja-JP"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endParaRPr lang="en-GB" altLang="ja-JP" sz="1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6A8D4D2-1BAE-42F5-8134-11259038A3EA}"/>
              </a:ext>
            </a:extLst>
          </p:cNvPr>
          <p:cNvSpPr txBox="1"/>
          <p:nvPr/>
        </p:nvSpPr>
        <p:spPr>
          <a:xfrm>
            <a:off x="1018371" y="1299521"/>
            <a:ext cx="3255033" cy="369332"/>
          </a:xfrm>
          <a:prstGeom prst="rect">
            <a:avLst/>
          </a:prstGeom>
          <a:noFill/>
        </p:spPr>
        <p:txBody>
          <a:bodyPr wrap="square">
            <a:spAutoFit/>
          </a:bodyPr>
          <a:lstStyle/>
          <a:p>
            <a:r>
              <a:rPr lang="en-GB" altLang="ja-JP"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Nanotechnology in the media</a:t>
            </a:r>
          </a:p>
        </p:txBody>
      </p:sp>
      <p:pic>
        <p:nvPicPr>
          <p:cNvPr id="10" name="Picture 9">
            <a:extLst>
              <a:ext uri="{FF2B5EF4-FFF2-40B4-BE49-F238E27FC236}">
                <a16:creationId xmlns:a16="http://schemas.microsoft.com/office/drawing/2014/main" id="{6FAA2C5F-6DB4-460A-8739-8B9DA6DD4539}"/>
              </a:ext>
            </a:extLst>
          </p:cNvPr>
          <p:cNvPicPr>
            <a:picLocks noChangeAspect="1"/>
          </p:cNvPicPr>
          <p:nvPr/>
        </p:nvPicPr>
        <p:blipFill>
          <a:blip r:embed="rId5"/>
          <a:stretch>
            <a:fillRect/>
          </a:stretch>
        </p:blipFill>
        <p:spPr>
          <a:xfrm>
            <a:off x="11205937" y="6198068"/>
            <a:ext cx="871215" cy="564871"/>
          </a:xfrm>
          <a:prstGeom prst="rect">
            <a:avLst/>
          </a:prstGeom>
        </p:spPr>
      </p:pic>
      <p:sp>
        <p:nvSpPr>
          <p:cNvPr id="12" name="TextBox 11">
            <a:extLst>
              <a:ext uri="{FF2B5EF4-FFF2-40B4-BE49-F238E27FC236}">
                <a16:creationId xmlns:a16="http://schemas.microsoft.com/office/drawing/2014/main" id="{EE8A2C9E-A859-4ECA-B935-3819597EB126}"/>
              </a:ext>
            </a:extLst>
          </p:cNvPr>
          <p:cNvSpPr txBox="1"/>
          <p:nvPr/>
        </p:nvSpPr>
        <p:spPr>
          <a:xfrm>
            <a:off x="582294" y="5354080"/>
            <a:ext cx="6573327" cy="523220"/>
          </a:xfrm>
          <a:prstGeom prst="rect">
            <a:avLst/>
          </a:prstGeom>
          <a:noFill/>
        </p:spPr>
        <p:txBody>
          <a:bodyPr wrap="square">
            <a:spAutoFit/>
          </a:bodyPr>
          <a:lstStyle/>
          <a:p>
            <a:r>
              <a:rPr lang="en-GB" altLang="ja-JP"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Is this nanotechnology??? Not quite…</a:t>
            </a:r>
          </a:p>
        </p:txBody>
      </p:sp>
    </p:spTree>
    <p:extLst>
      <p:ext uri="{BB962C8B-B14F-4D97-AF65-F5344CB8AC3E}">
        <p14:creationId xmlns:p14="http://schemas.microsoft.com/office/powerpoint/2010/main" val="3228434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22"/>
          <p:cNvGrpSpPr>
            <a:grpSpLocks/>
          </p:cNvGrpSpPr>
          <p:nvPr/>
        </p:nvGrpSpPr>
        <p:grpSpPr bwMode="auto">
          <a:xfrm>
            <a:off x="1496146" y="3342658"/>
            <a:ext cx="9277640" cy="1050300"/>
            <a:chOff x="135" y="2058"/>
            <a:chExt cx="5625" cy="620"/>
          </a:xfrm>
        </p:grpSpPr>
        <p:grpSp>
          <p:nvGrpSpPr>
            <p:cNvPr id="41" name="Group 23"/>
            <p:cNvGrpSpPr>
              <a:grpSpLocks/>
            </p:cNvGrpSpPr>
            <p:nvPr/>
          </p:nvGrpSpPr>
          <p:grpSpPr bwMode="auto">
            <a:xfrm>
              <a:off x="408" y="2250"/>
              <a:ext cx="4967" cy="182"/>
              <a:chOff x="559" y="2160"/>
              <a:chExt cx="4747" cy="388"/>
            </a:xfrm>
          </p:grpSpPr>
          <p:grpSp>
            <p:nvGrpSpPr>
              <p:cNvPr id="62" name="Group 24"/>
              <p:cNvGrpSpPr>
                <a:grpSpLocks/>
              </p:cNvGrpSpPr>
              <p:nvPr/>
            </p:nvGrpSpPr>
            <p:grpSpPr bwMode="auto">
              <a:xfrm rot="-5400000">
                <a:off x="615" y="2112"/>
                <a:ext cx="372" cy="484"/>
                <a:chOff x="6871" y="681"/>
                <a:chExt cx="1044" cy="1360"/>
              </a:xfrm>
            </p:grpSpPr>
            <p:sp>
              <p:nvSpPr>
                <p:cNvPr id="160" name="Line 25"/>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1" name="Line 26"/>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2" name="Line 27"/>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3" name="Line 28"/>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4" name="Line 29"/>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5" name="Line 30"/>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6" name="Line 31"/>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7" name="Line 32"/>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8" name="Line 33"/>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69" name="Line 34"/>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70" name="Line 35"/>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63" name="Group 36"/>
              <p:cNvGrpSpPr>
                <a:grpSpLocks/>
              </p:cNvGrpSpPr>
              <p:nvPr/>
            </p:nvGrpSpPr>
            <p:grpSpPr bwMode="auto">
              <a:xfrm rot="-5400000">
                <a:off x="1137" y="2112"/>
                <a:ext cx="372" cy="484"/>
                <a:chOff x="6871" y="681"/>
                <a:chExt cx="1044" cy="1360"/>
              </a:xfrm>
            </p:grpSpPr>
            <p:sp>
              <p:nvSpPr>
                <p:cNvPr id="149" name="Line 37"/>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0" name="Line 38"/>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1" name="Line 39"/>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2" name="Line 40"/>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3" name="Line 41"/>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4" name="Line 42"/>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5" name="Line 43"/>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6" name="Line 44"/>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7" name="Line 45"/>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8" name="Line 46"/>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59" name="Line 47"/>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64" name="Group 48"/>
              <p:cNvGrpSpPr>
                <a:grpSpLocks/>
              </p:cNvGrpSpPr>
              <p:nvPr/>
            </p:nvGrpSpPr>
            <p:grpSpPr bwMode="auto">
              <a:xfrm rot="-5400000">
                <a:off x="1658" y="2112"/>
                <a:ext cx="372" cy="484"/>
                <a:chOff x="6871" y="681"/>
                <a:chExt cx="1044" cy="1360"/>
              </a:xfrm>
            </p:grpSpPr>
            <p:sp>
              <p:nvSpPr>
                <p:cNvPr id="138" name="Line 49"/>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9" name="Line 50"/>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0" name="Line 51"/>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1" name="Line 52"/>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2" name="Line 53"/>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3" name="Line 54"/>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4" name="Line 55"/>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5" name="Line 56"/>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6" name="Line 57"/>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7" name="Line 58"/>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48" name="Line 59"/>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65" name="Group 60"/>
              <p:cNvGrpSpPr>
                <a:grpSpLocks/>
              </p:cNvGrpSpPr>
              <p:nvPr/>
            </p:nvGrpSpPr>
            <p:grpSpPr bwMode="auto">
              <a:xfrm rot="-5400000">
                <a:off x="2180" y="2112"/>
                <a:ext cx="372" cy="484"/>
                <a:chOff x="6871" y="681"/>
                <a:chExt cx="1044" cy="1360"/>
              </a:xfrm>
            </p:grpSpPr>
            <p:sp>
              <p:nvSpPr>
                <p:cNvPr id="127" name="Line 61"/>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8" name="Line 62"/>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9" name="Line 63"/>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0" name="Line 64"/>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1" name="Line 65"/>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2" name="Line 66"/>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3" name="Line 67"/>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4" name="Line 68"/>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5" name="Line 69"/>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6" name="Line 70"/>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37" name="Line 71"/>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66" name="Group 72"/>
              <p:cNvGrpSpPr>
                <a:grpSpLocks/>
              </p:cNvGrpSpPr>
              <p:nvPr/>
            </p:nvGrpSpPr>
            <p:grpSpPr bwMode="auto">
              <a:xfrm rot="-5400000">
                <a:off x="2701" y="2112"/>
                <a:ext cx="372" cy="484"/>
                <a:chOff x="6871" y="681"/>
                <a:chExt cx="1044" cy="1360"/>
              </a:xfrm>
            </p:grpSpPr>
            <p:sp>
              <p:nvSpPr>
                <p:cNvPr id="116" name="Line 73"/>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7" name="Line 74"/>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8" name="Line 75"/>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9" name="Line 76"/>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0" name="Line 77"/>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1" name="Line 78"/>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2" name="Line 79"/>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3" name="Line 80"/>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4" name="Line 81"/>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5" name="Line 82"/>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26" name="Line 83"/>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67" name="Group 84"/>
              <p:cNvGrpSpPr>
                <a:grpSpLocks/>
              </p:cNvGrpSpPr>
              <p:nvPr/>
            </p:nvGrpSpPr>
            <p:grpSpPr bwMode="auto">
              <a:xfrm rot="-5400000">
                <a:off x="3246" y="2112"/>
                <a:ext cx="372" cy="484"/>
                <a:chOff x="6871" y="681"/>
                <a:chExt cx="1044" cy="1360"/>
              </a:xfrm>
            </p:grpSpPr>
            <p:sp>
              <p:nvSpPr>
                <p:cNvPr id="105" name="Line 85"/>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6" name="Line 86"/>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7" name="Line 87"/>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8" name="Line 88"/>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9" name="Line 89"/>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0" name="Line 90"/>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1" name="Line 91"/>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2" name="Line 92"/>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3" name="Line 93"/>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4" name="Line 94"/>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15" name="Line 95"/>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68" name="Group 96"/>
              <p:cNvGrpSpPr>
                <a:grpSpLocks/>
              </p:cNvGrpSpPr>
              <p:nvPr/>
            </p:nvGrpSpPr>
            <p:grpSpPr bwMode="auto">
              <a:xfrm rot="-5400000">
                <a:off x="3775" y="2112"/>
                <a:ext cx="372" cy="484"/>
                <a:chOff x="6871" y="681"/>
                <a:chExt cx="1044" cy="1360"/>
              </a:xfrm>
            </p:grpSpPr>
            <p:sp>
              <p:nvSpPr>
                <p:cNvPr id="94" name="Line 97"/>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5" name="Line 98"/>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6" name="Line 99"/>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7" name="Line 100"/>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8" name="Line 101"/>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9" name="Line 102"/>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0" name="Line 103"/>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1" name="Line 104"/>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2" name="Line 105"/>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3" name="Line 106"/>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104" name="Line 107"/>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69" name="Group 108"/>
              <p:cNvGrpSpPr>
                <a:grpSpLocks/>
              </p:cNvGrpSpPr>
              <p:nvPr/>
            </p:nvGrpSpPr>
            <p:grpSpPr bwMode="auto">
              <a:xfrm rot="-5400000">
                <a:off x="4298" y="2112"/>
                <a:ext cx="372" cy="483"/>
                <a:chOff x="6871" y="681"/>
                <a:chExt cx="1044" cy="1360"/>
              </a:xfrm>
            </p:grpSpPr>
            <p:sp>
              <p:nvSpPr>
                <p:cNvPr id="83" name="Line 109"/>
                <p:cNvSpPr>
                  <a:spLocks noChangeShapeType="1"/>
                </p:cNvSpPr>
                <p:nvPr/>
              </p:nvSpPr>
              <p:spPr bwMode="auto">
                <a:xfrm>
                  <a:off x="6871" y="681"/>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4" name="Line 110"/>
                <p:cNvSpPr>
                  <a:spLocks noChangeShapeType="1"/>
                </p:cNvSpPr>
                <p:nvPr/>
              </p:nvSpPr>
              <p:spPr bwMode="auto">
                <a:xfrm>
                  <a:off x="7212" y="81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5" name="Line 111"/>
                <p:cNvSpPr>
                  <a:spLocks noChangeShapeType="1"/>
                </p:cNvSpPr>
                <p:nvPr/>
              </p:nvSpPr>
              <p:spPr bwMode="auto">
                <a:xfrm>
                  <a:off x="7212" y="95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6" name="Line 112"/>
                <p:cNvSpPr>
                  <a:spLocks noChangeShapeType="1"/>
                </p:cNvSpPr>
                <p:nvPr/>
              </p:nvSpPr>
              <p:spPr bwMode="auto">
                <a:xfrm>
                  <a:off x="7212" y="108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7" name="Line 113"/>
                <p:cNvSpPr>
                  <a:spLocks noChangeShapeType="1"/>
                </p:cNvSpPr>
                <p:nvPr/>
              </p:nvSpPr>
              <p:spPr bwMode="auto">
                <a:xfrm>
                  <a:off x="7212" y="122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8" name="Line 114"/>
                <p:cNvSpPr>
                  <a:spLocks noChangeShapeType="1"/>
                </p:cNvSpPr>
                <p:nvPr/>
              </p:nvSpPr>
              <p:spPr bwMode="auto">
                <a:xfrm>
                  <a:off x="7212" y="136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9" name="Line 115"/>
                <p:cNvSpPr>
                  <a:spLocks noChangeShapeType="1"/>
                </p:cNvSpPr>
                <p:nvPr/>
              </p:nvSpPr>
              <p:spPr bwMode="auto">
                <a:xfrm>
                  <a:off x="7212" y="1497"/>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0" name="Line 116"/>
                <p:cNvSpPr>
                  <a:spLocks noChangeShapeType="1"/>
                </p:cNvSpPr>
                <p:nvPr/>
              </p:nvSpPr>
              <p:spPr bwMode="auto">
                <a:xfrm>
                  <a:off x="7212" y="1633"/>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1" name="Line 117"/>
                <p:cNvSpPr>
                  <a:spLocks noChangeShapeType="1"/>
                </p:cNvSpPr>
                <p:nvPr/>
              </p:nvSpPr>
              <p:spPr bwMode="auto">
                <a:xfrm>
                  <a:off x="7212" y="1769"/>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2" name="Line 118"/>
                <p:cNvSpPr>
                  <a:spLocks noChangeShapeType="1"/>
                </p:cNvSpPr>
                <p:nvPr/>
              </p:nvSpPr>
              <p:spPr bwMode="auto">
                <a:xfrm>
                  <a:off x="7212" y="1905"/>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93" name="Line 119"/>
                <p:cNvSpPr>
                  <a:spLocks noChangeShapeType="1"/>
                </p:cNvSpPr>
                <p:nvPr/>
              </p:nvSpPr>
              <p:spPr bwMode="auto">
                <a:xfrm>
                  <a:off x="7212" y="2041"/>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nvGrpSpPr>
              <p:cNvPr id="70" name="Group 120"/>
              <p:cNvGrpSpPr>
                <a:grpSpLocks/>
              </p:cNvGrpSpPr>
              <p:nvPr/>
            </p:nvGrpSpPr>
            <p:grpSpPr bwMode="auto">
              <a:xfrm rot="-5400000">
                <a:off x="4846" y="2088"/>
                <a:ext cx="388" cy="532"/>
                <a:chOff x="7257" y="16784"/>
                <a:chExt cx="1090" cy="1496"/>
              </a:xfrm>
            </p:grpSpPr>
            <p:sp>
              <p:nvSpPr>
                <p:cNvPr id="71" name="Line 121"/>
                <p:cNvSpPr>
                  <a:spLocks noChangeShapeType="1"/>
                </p:cNvSpPr>
                <p:nvPr/>
              </p:nvSpPr>
              <p:spPr bwMode="auto">
                <a:xfrm>
                  <a:off x="7257" y="16784"/>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2" name="Line 122"/>
                <p:cNvSpPr>
                  <a:spLocks noChangeShapeType="1"/>
                </p:cNvSpPr>
                <p:nvPr/>
              </p:nvSpPr>
              <p:spPr bwMode="auto">
                <a:xfrm>
                  <a:off x="7598" y="16920"/>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3" name="Line 123"/>
                <p:cNvSpPr>
                  <a:spLocks noChangeShapeType="1"/>
                </p:cNvSpPr>
                <p:nvPr/>
              </p:nvSpPr>
              <p:spPr bwMode="auto">
                <a:xfrm>
                  <a:off x="7598" y="17056"/>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4" name="Line 124"/>
                <p:cNvSpPr>
                  <a:spLocks noChangeShapeType="1"/>
                </p:cNvSpPr>
                <p:nvPr/>
              </p:nvSpPr>
              <p:spPr bwMode="auto">
                <a:xfrm>
                  <a:off x="7598" y="17192"/>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5" name="Line 125"/>
                <p:cNvSpPr>
                  <a:spLocks noChangeShapeType="1"/>
                </p:cNvSpPr>
                <p:nvPr/>
              </p:nvSpPr>
              <p:spPr bwMode="auto">
                <a:xfrm>
                  <a:off x="7598" y="17328"/>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6" name="Line 126"/>
                <p:cNvSpPr>
                  <a:spLocks noChangeShapeType="1"/>
                </p:cNvSpPr>
                <p:nvPr/>
              </p:nvSpPr>
              <p:spPr bwMode="auto">
                <a:xfrm>
                  <a:off x="7598" y="17464"/>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7" name="Line 127"/>
                <p:cNvSpPr>
                  <a:spLocks noChangeShapeType="1"/>
                </p:cNvSpPr>
                <p:nvPr/>
              </p:nvSpPr>
              <p:spPr bwMode="auto">
                <a:xfrm>
                  <a:off x="7598" y="17600"/>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8" name="Line 128"/>
                <p:cNvSpPr>
                  <a:spLocks noChangeShapeType="1"/>
                </p:cNvSpPr>
                <p:nvPr/>
              </p:nvSpPr>
              <p:spPr bwMode="auto">
                <a:xfrm>
                  <a:off x="7598" y="17736"/>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79" name="Line 129"/>
                <p:cNvSpPr>
                  <a:spLocks noChangeShapeType="1"/>
                </p:cNvSpPr>
                <p:nvPr/>
              </p:nvSpPr>
              <p:spPr bwMode="auto">
                <a:xfrm>
                  <a:off x="7598" y="17872"/>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0" name="Line 130"/>
                <p:cNvSpPr>
                  <a:spLocks noChangeShapeType="1"/>
                </p:cNvSpPr>
                <p:nvPr/>
              </p:nvSpPr>
              <p:spPr bwMode="auto">
                <a:xfrm>
                  <a:off x="7598" y="18008"/>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1" name="Line 131"/>
                <p:cNvSpPr>
                  <a:spLocks noChangeShapeType="1"/>
                </p:cNvSpPr>
                <p:nvPr/>
              </p:nvSpPr>
              <p:spPr bwMode="auto">
                <a:xfrm>
                  <a:off x="7598" y="18144"/>
                  <a:ext cx="363"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sp>
              <p:nvSpPr>
                <p:cNvPr id="82" name="Line 132"/>
                <p:cNvSpPr>
                  <a:spLocks noChangeShapeType="1"/>
                </p:cNvSpPr>
                <p:nvPr/>
              </p:nvSpPr>
              <p:spPr bwMode="auto">
                <a:xfrm>
                  <a:off x="7303" y="18280"/>
                  <a:ext cx="1044" cy="0"/>
                </a:xfrm>
                <a:prstGeom prst="line">
                  <a:avLst/>
                </a:prstGeom>
                <a:noFill/>
                <a:ln w="9525">
                  <a:solidFill>
                    <a:schemeClr val="tx1"/>
                  </a:solidFill>
                  <a:round/>
                  <a:headEnd/>
                  <a:tailEnd/>
                </a:ln>
              </p:spPr>
              <p:txBody>
                <a:bodyPr/>
                <a:lstStyle/>
                <a:p>
                  <a:endParaRPr lang="en-GB" sz="2400">
                    <a:latin typeface="Calibri" pitchFamily="34" charset="0"/>
                    <a:cs typeface="Calibri" pitchFamily="34" charset="0"/>
                  </a:endParaRPr>
                </a:p>
              </p:txBody>
            </p:sp>
          </p:grpSp>
        </p:grpSp>
        <p:sp>
          <p:nvSpPr>
            <p:cNvPr id="42" name="Text Box 133"/>
            <p:cNvSpPr txBox="1">
              <a:spLocks noChangeArrowheads="1"/>
            </p:cNvSpPr>
            <p:nvPr/>
          </p:nvSpPr>
          <p:spPr bwMode="auto">
            <a:xfrm>
              <a:off x="135" y="2445"/>
              <a:ext cx="660" cy="233"/>
            </a:xfrm>
            <a:prstGeom prst="rect">
              <a:avLst/>
            </a:prstGeom>
            <a:noFill/>
            <a:ln w="9525">
              <a:noFill/>
              <a:miter lim="800000"/>
              <a:headEnd/>
              <a:tailEnd/>
            </a:ln>
          </p:spPr>
          <p:txBody>
            <a:bodyPr wrap="square">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100 mm</a:t>
              </a:r>
              <a:endParaRPr lang="en-US" b="1" dirty="0">
                <a:latin typeface="Calibri" pitchFamily="34" charset="0"/>
                <a:ea typeface="ＭＳ Ｐゴシック" pitchFamily="34" charset="-128"/>
                <a:cs typeface="Calibri" pitchFamily="34" charset="0"/>
              </a:endParaRPr>
            </a:p>
          </p:txBody>
        </p:sp>
        <p:sp>
          <p:nvSpPr>
            <p:cNvPr id="43" name="Text Box 134"/>
            <p:cNvSpPr txBox="1">
              <a:spLocks noChangeArrowheads="1"/>
            </p:cNvSpPr>
            <p:nvPr/>
          </p:nvSpPr>
          <p:spPr bwMode="auto">
            <a:xfrm>
              <a:off x="797" y="2445"/>
              <a:ext cx="545" cy="233"/>
            </a:xfrm>
            <a:prstGeom prst="rect">
              <a:avLst/>
            </a:prstGeom>
            <a:noFill/>
            <a:ln w="9525">
              <a:noFill/>
              <a:miter lim="800000"/>
              <a:headEnd/>
              <a:tailEnd/>
            </a:ln>
          </p:spPr>
          <p:txBody>
            <a:bodyPr>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10 mm</a:t>
              </a:r>
              <a:endParaRPr lang="en-US" b="1" dirty="0">
                <a:latin typeface="Calibri" pitchFamily="34" charset="0"/>
                <a:ea typeface="ＭＳ Ｐゴシック" pitchFamily="34" charset="-128"/>
                <a:cs typeface="Calibri" pitchFamily="34" charset="0"/>
              </a:endParaRPr>
            </a:p>
          </p:txBody>
        </p:sp>
        <p:sp>
          <p:nvSpPr>
            <p:cNvPr id="44" name="Text Box 135"/>
            <p:cNvSpPr txBox="1">
              <a:spLocks noChangeArrowheads="1"/>
            </p:cNvSpPr>
            <p:nvPr/>
          </p:nvSpPr>
          <p:spPr bwMode="auto">
            <a:xfrm>
              <a:off x="1890" y="2445"/>
              <a:ext cx="567" cy="233"/>
            </a:xfrm>
            <a:prstGeom prst="rect">
              <a:avLst/>
            </a:prstGeom>
            <a:noFill/>
            <a:ln w="9525">
              <a:noFill/>
              <a:miter lim="800000"/>
              <a:headEnd/>
              <a:tailEnd/>
            </a:ln>
          </p:spPr>
          <p:txBody>
            <a:bodyPr>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100 </a:t>
              </a:r>
              <a:r>
                <a:rPr lang="en-GB" altLang="ja-JP" b="1" dirty="0">
                  <a:latin typeface="Calibri" pitchFamily="34" charset="0"/>
                  <a:cs typeface="Calibri" pitchFamily="34" charset="0"/>
                </a:rPr>
                <a:t>µm</a:t>
              </a:r>
              <a:endParaRPr lang="en-US" b="1" dirty="0">
                <a:latin typeface="Calibri" pitchFamily="34" charset="0"/>
                <a:ea typeface="ＭＳ Ｐゴシック" pitchFamily="34" charset="-128"/>
                <a:cs typeface="Calibri" pitchFamily="34" charset="0"/>
              </a:endParaRPr>
            </a:p>
          </p:txBody>
        </p:sp>
        <p:sp>
          <p:nvSpPr>
            <p:cNvPr id="45" name="Text Box 136"/>
            <p:cNvSpPr txBox="1">
              <a:spLocks noChangeArrowheads="1"/>
            </p:cNvSpPr>
            <p:nvPr/>
          </p:nvSpPr>
          <p:spPr bwMode="auto">
            <a:xfrm>
              <a:off x="3553" y="2445"/>
              <a:ext cx="567" cy="233"/>
            </a:xfrm>
            <a:prstGeom prst="rect">
              <a:avLst/>
            </a:prstGeom>
            <a:noFill/>
            <a:ln w="9525">
              <a:noFill/>
              <a:miter lim="800000"/>
              <a:headEnd/>
              <a:tailEnd/>
            </a:ln>
          </p:spPr>
          <p:txBody>
            <a:bodyPr wrap="square">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100 nm</a:t>
              </a:r>
              <a:endParaRPr lang="en-US" b="1" dirty="0">
                <a:latin typeface="Calibri" pitchFamily="34" charset="0"/>
                <a:ea typeface="ＭＳ Ｐゴシック" pitchFamily="34" charset="-128"/>
                <a:cs typeface="Calibri" pitchFamily="34" charset="0"/>
              </a:endParaRPr>
            </a:p>
          </p:txBody>
        </p:sp>
        <p:sp>
          <p:nvSpPr>
            <p:cNvPr id="46" name="Text Box 137"/>
            <p:cNvSpPr txBox="1">
              <a:spLocks noChangeArrowheads="1"/>
            </p:cNvSpPr>
            <p:nvPr/>
          </p:nvSpPr>
          <p:spPr bwMode="auto">
            <a:xfrm>
              <a:off x="4121" y="2445"/>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 nm</a:t>
              </a:r>
              <a:endParaRPr lang="en-US" b="1">
                <a:latin typeface="Calibri" pitchFamily="34" charset="0"/>
                <a:ea typeface="ＭＳ Ｐゴシック" pitchFamily="34" charset="-128"/>
                <a:cs typeface="Calibri" pitchFamily="34" charset="0"/>
              </a:endParaRPr>
            </a:p>
          </p:txBody>
        </p:sp>
        <p:sp>
          <p:nvSpPr>
            <p:cNvPr id="47" name="Text Box 138"/>
            <p:cNvSpPr txBox="1">
              <a:spLocks noChangeArrowheads="1"/>
            </p:cNvSpPr>
            <p:nvPr/>
          </p:nvSpPr>
          <p:spPr bwMode="auto">
            <a:xfrm>
              <a:off x="4668" y="2445"/>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 nm</a:t>
              </a:r>
              <a:endParaRPr lang="en-US" b="1">
                <a:latin typeface="Calibri" pitchFamily="34" charset="0"/>
                <a:ea typeface="ＭＳ Ｐゴシック" pitchFamily="34" charset="-128"/>
                <a:cs typeface="Calibri" pitchFamily="34" charset="0"/>
              </a:endParaRPr>
            </a:p>
          </p:txBody>
        </p:sp>
        <p:sp>
          <p:nvSpPr>
            <p:cNvPr id="48" name="Text Box 139"/>
            <p:cNvSpPr txBox="1">
              <a:spLocks noChangeArrowheads="1"/>
            </p:cNvSpPr>
            <p:nvPr/>
          </p:nvSpPr>
          <p:spPr bwMode="auto">
            <a:xfrm>
              <a:off x="5215" y="2445"/>
              <a:ext cx="545" cy="233"/>
            </a:xfrm>
            <a:prstGeom prst="rect">
              <a:avLst/>
            </a:prstGeom>
            <a:noFill/>
            <a:ln w="9525">
              <a:noFill/>
              <a:miter lim="800000"/>
              <a:headEnd/>
              <a:tailEnd/>
            </a:ln>
          </p:spPr>
          <p:txBody>
            <a:bodyPr>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0.1 nm</a:t>
              </a:r>
              <a:endParaRPr lang="en-US" b="1" dirty="0">
                <a:latin typeface="Calibri" pitchFamily="34" charset="0"/>
                <a:ea typeface="ＭＳ Ｐゴシック" pitchFamily="34" charset="-128"/>
                <a:cs typeface="Calibri" pitchFamily="34" charset="0"/>
              </a:endParaRPr>
            </a:p>
          </p:txBody>
        </p:sp>
        <p:sp>
          <p:nvSpPr>
            <p:cNvPr id="49" name="Text Box 140"/>
            <p:cNvSpPr txBox="1">
              <a:spLocks noChangeArrowheads="1"/>
            </p:cNvSpPr>
            <p:nvPr/>
          </p:nvSpPr>
          <p:spPr bwMode="auto">
            <a:xfrm>
              <a:off x="2459" y="2445"/>
              <a:ext cx="545" cy="233"/>
            </a:xfrm>
            <a:prstGeom prst="rect">
              <a:avLst/>
            </a:prstGeom>
            <a:noFill/>
            <a:ln w="9525">
              <a:noFill/>
              <a:miter lim="800000"/>
              <a:headEnd/>
              <a:tailEnd/>
            </a:ln>
          </p:spPr>
          <p:txBody>
            <a:bodyPr>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10 µm</a:t>
              </a:r>
              <a:endParaRPr lang="en-US" b="1" dirty="0">
                <a:latin typeface="Calibri" pitchFamily="34" charset="0"/>
                <a:ea typeface="ＭＳ Ｐゴシック" pitchFamily="34" charset="-128"/>
                <a:cs typeface="Calibri" pitchFamily="34" charset="0"/>
              </a:endParaRPr>
            </a:p>
          </p:txBody>
        </p:sp>
        <p:sp>
          <p:nvSpPr>
            <p:cNvPr id="50" name="Text Box 141"/>
            <p:cNvSpPr txBox="1">
              <a:spLocks noChangeArrowheads="1"/>
            </p:cNvSpPr>
            <p:nvPr/>
          </p:nvSpPr>
          <p:spPr bwMode="auto">
            <a:xfrm>
              <a:off x="3006" y="2445"/>
              <a:ext cx="545" cy="233"/>
            </a:xfrm>
            <a:prstGeom prst="rect">
              <a:avLst/>
            </a:prstGeom>
            <a:noFill/>
            <a:ln w="9525">
              <a:noFill/>
              <a:miter lim="800000"/>
              <a:headEnd/>
              <a:tailEnd/>
            </a:ln>
          </p:spPr>
          <p:txBody>
            <a:bodyPr>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 µm</a:t>
              </a:r>
              <a:endParaRPr lang="en-US" b="1" dirty="0">
                <a:latin typeface="Calibri" pitchFamily="34" charset="0"/>
                <a:ea typeface="ＭＳ Ｐゴシック" pitchFamily="34" charset="-128"/>
                <a:cs typeface="Calibri" pitchFamily="34" charset="0"/>
              </a:endParaRPr>
            </a:p>
          </p:txBody>
        </p:sp>
        <p:sp>
          <p:nvSpPr>
            <p:cNvPr id="51" name="Text Box 142"/>
            <p:cNvSpPr txBox="1">
              <a:spLocks noChangeArrowheads="1"/>
            </p:cNvSpPr>
            <p:nvPr/>
          </p:nvSpPr>
          <p:spPr bwMode="auto">
            <a:xfrm>
              <a:off x="1344" y="2445"/>
              <a:ext cx="545" cy="233"/>
            </a:xfrm>
            <a:prstGeom prst="rect">
              <a:avLst/>
            </a:prstGeom>
            <a:noFill/>
            <a:ln w="9525">
              <a:noFill/>
              <a:miter lim="800000"/>
              <a:headEnd/>
              <a:tailEnd/>
            </a:ln>
          </p:spPr>
          <p:txBody>
            <a:bodyPr>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 mm</a:t>
              </a:r>
              <a:endParaRPr lang="en-US" b="1" dirty="0">
                <a:latin typeface="Calibri" pitchFamily="34" charset="0"/>
                <a:ea typeface="ＭＳ Ｐゴシック" pitchFamily="34" charset="-128"/>
                <a:cs typeface="Calibri" pitchFamily="34" charset="0"/>
              </a:endParaRPr>
            </a:p>
          </p:txBody>
        </p:sp>
        <p:sp>
          <p:nvSpPr>
            <p:cNvPr id="52" name="Text Box 143"/>
            <p:cNvSpPr txBox="1">
              <a:spLocks noChangeArrowheads="1"/>
            </p:cNvSpPr>
            <p:nvPr/>
          </p:nvSpPr>
          <p:spPr bwMode="auto">
            <a:xfrm>
              <a:off x="180" y="2058"/>
              <a:ext cx="545" cy="233"/>
            </a:xfrm>
            <a:prstGeom prst="rect">
              <a:avLst/>
            </a:prstGeom>
            <a:noFill/>
            <a:ln w="9525">
              <a:noFill/>
              <a:miter lim="800000"/>
              <a:headEnd/>
              <a:tailEnd/>
            </a:ln>
          </p:spPr>
          <p:txBody>
            <a:bodyPr>
              <a:spAutoFit/>
            </a:bodyPr>
            <a:lstStyle/>
            <a:p>
              <a:pPr defTabSz="3209925">
                <a:spcBef>
                  <a:spcPct val="50000"/>
                </a:spcBef>
              </a:pPr>
              <a:r>
                <a:rPr lang="en-GB" altLang="ja-JP" b="1" dirty="0">
                  <a:latin typeface="Calibri" pitchFamily="34" charset="0"/>
                  <a:ea typeface="ＭＳ Ｐゴシック" pitchFamily="34" charset="-128"/>
                  <a:cs typeface="Calibri" pitchFamily="34" charset="0"/>
                </a:rPr>
                <a:t>10</a:t>
              </a:r>
              <a:r>
                <a:rPr lang="en-GB" altLang="ja-JP" b="1" baseline="30000" dirty="0">
                  <a:latin typeface="Calibri" pitchFamily="34" charset="0"/>
                  <a:ea typeface="ＭＳ Ｐゴシック" pitchFamily="34" charset="-128"/>
                  <a:cs typeface="Calibri" pitchFamily="34" charset="0"/>
                </a:rPr>
                <a:t>-1</a:t>
              </a:r>
              <a:r>
                <a:rPr lang="en-GB" altLang="ja-JP" b="1" dirty="0">
                  <a:latin typeface="Calibri" pitchFamily="34" charset="0"/>
                  <a:ea typeface="ＭＳ Ｐゴシック" pitchFamily="34" charset="-128"/>
                  <a:cs typeface="Calibri" pitchFamily="34" charset="0"/>
                </a:rPr>
                <a:t> m</a:t>
              </a:r>
              <a:endParaRPr lang="en-US" b="1" dirty="0">
                <a:latin typeface="Calibri" pitchFamily="34" charset="0"/>
                <a:ea typeface="ＭＳ Ｐゴシック" pitchFamily="34" charset="-128"/>
                <a:cs typeface="Calibri" pitchFamily="34" charset="0"/>
              </a:endParaRPr>
            </a:p>
          </p:txBody>
        </p:sp>
        <p:sp>
          <p:nvSpPr>
            <p:cNvPr id="53" name="Text Box 144"/>
            <p:cNvSpPr txBox="1">
              <a:spLocks noChangeArrowheads="1"/>
            </p:cNvSpPr>
            <p:nvPr/>
          </p:nvSpPr>
          <p:spPr bwMode="auto">
            <a:xfrm>
              <a:off x="739"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-2</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54" name="Text Box 145"/>
            <p:cNvSpPr txBox="1">
              <a:spLocks noChangeArrowheads="1"/>
            </p:cNvSpPr>
            <p:nvPr/>
          </p:nvSpPr>
          <p:spPr bwMode="auto">
            <a:xfrm>
              <a:off x="1298"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-3</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55" name="Text Box 146"/>
            <p:cNvSpPr txBox="1">
              <a:spLocks noChangeArrowheads="1"/>
            </p:cNvSpPr>
            <p:nvPr/>
          </p:nvSpPr>
          <p:spPr bwMode="auto">
            <a:xfrm>
              <a:off x="1858"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-4</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56" name="Text Box 147"/>
            <p:cNvSpPr txBox="1">
              <a:spLocks noChangeArrowheads="1"/>
            </p:cNvSpPr>
            <p:nvPr/>
          </p:nvSpPr>
          <p:spPr bwMode="auto">
            <a:xfrm>
              <a:off x="2417"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-5</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57" name="Text Box 148"/>
            <p:cNvSpPr txBox="1">
              <a:spLocks noChangeArrowheads="1"/>
            </p:cNvSpPr>
            <p:nvPr/>
          </p:nvSpPr>
          <p:spPr bwMode="auto">
            <a:xfrm>
              <a:off x="2977"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-6</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58" name="Text Box 149"/>
            <p:cNvSpPr txBox="1">
              <a:spLocks noChangeArrowheads="1"/>
            </p:cNvSpPr>
            <p:nvPr/>
          </p:nvSpPr>
          <p:spPr bwMode="auto">
            <a:xfrm>
              <a:off x="3536"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-7</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59" name="Text Box 150"/>
            <p:cNvSpPr txBox="1">
              <a:spLocks noChangeArrowheads="1"/>
            </p:cNvSpPr>
            <p:nvPr/>
          </p:nvSpPr>
          <p:spPr bwMode="auto">
            <a:xfrm>
              <a:off x="4096"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-8</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60" name="Text Box 151"/>
            <p:cNvSpPr txBox="1">
              <a:spLocks noChangeArrowheads="1"/>
            </p:cNvSpPr>
            <p:nvPr/>
          </p:nvSpPr>
          <p:spPr bwMode="auto">
            <a:xfrm>
              <a:off x="4655"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-9</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sp>
          <p:nvSpPr>
            <p:cNvPr id="61" name="Text Box 152"/>
            <p:cNvSpPr txBox="1">
              <a:spLocks noChangeArrowheads="1"/>
            </p:cNvSpPr>
            <p:nvPr/>
          </p:nvSpPr>
          <p:spPr bwMode="auto">
            <a:xfrm>
              <a:off x="5215" y="2058"/>
              <a:ext cx="545" cy="233"/>
            </a:xfrm>
            <a:prstGeom prst="rect">
              <a:avLst/>
            </a:prstGeom>
            <a:noFill/>
            <a:ln w="9525">
              <a:noFill/>
              <a:miter lim="800000"/>
              <a:headEnd/>
              <a:tailEnd/>
            </a:ln>
          </p:spPr>
          <p:txBody>
            <a:bodyPr>
              <a:spAutoFit/>
            </a:bodyPr>
            <a:lstStyle/>
            <a:p>
              <a:pPr defTabSz="3209925">
                <a:spcBef>
                  <a:spcPct val="50000"/>
                </a:spcBef>
              </a:pPr>
              <a:r>
                <a:rPr lang="en-GB" altLang="ja-JP" b="1">
                  <a:latin typeface="Calibri" pitchFamily="34" charset="0"/>
                  <a:ea typeface="ＭＳ Ｐゴシック" pitchFamily="34" charset="-128"/>
                  <a:cs typeface="Calibri" pitchFamily="34" charset="0"/>
                </a:rPr>
                <a:t>10</a:t>
              </a:r>
              <a:r>
                <a:rPr lang="en-GB" altLang="ja-JP" b="1" baseline="30000">
                  <a:latin typeface="Calibri" pitchFamily="34" charset="0"/>
                  <a:ea typeface="ＭＳ Ｐゴシック" pitchFamily="34" charset="-128"/>
                  <a:cs typeface="Calibri" pitchFamily="34" charset="0"/>
                </a:rPr>
                <a:t>-10</a:t>
              </a:r>
              <a:r>
                <a:rPr lang="en-GB" altLang="ja-JP" b="1">
                  <a:latin typeface="Calibri" pitchFamily="34" charset="0"/>
                  <a:ea typeface="ＭＳ Ｐゴシック" pitchFamily="34" charset="-128"/>
                  <a:cs typeface="Calibri" pitchFamily="34" charset="0"/>
                </a:rPr>
                <a:t> m</a:t>
              </a:r>
              <a:endParaRPr lang="en-US" b="1">
                <a:latin typeface="Calibri" pitchFamily="34" charset="0"/>
                <a:ea typeface="ＭＳ Ｐゴシック" pitchFamily="34" charset="-128"/>
                <a:cs typeface="Calibri" pitchFamily="34" charset="0"/>
              </a:endParaRPr>
            </a:p>
          </p:txBody>
        </p:sp>
      </p:grpSp>
      <p:grpSp>
        <p:nvGrpSpPr>
          <p:cNvPr id="8" name="Group 7">
            <a:extLst>
              <a:ext uri="{FF2B5EF4-FFF2-40B4-BE49-F238E27FC236}">
                <a16:creationId xmlns:a16="http://schemas.microsoft.com/office/drawing/2014/main" id="{C751AF67-5184-477A-B307-A3F02F76D60A}"/>
              </a:ext>
            </a:extLst>
          </p:cNvPr>
          <p:cNvGrpSpPr/>
          <p:nvPr/>
        </p:nvGrpSpPr>
        <p:grpSpPr>
          <a:xfrm>
            <a:off x="166777" y="4449042"/>
            <a:ext cx="2633848" cy="1231755"/>
            <a:chOff x="166777" y="4035711"/>
            <a:chExt cx="2633848" cy="1231755"/>
          </a:xfrm>
        </p:grpSpPr>
        <p:pic>
          <p:nvPicPr>
            <p:cNvPr id="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03191" y="4355561"/>
              <a:ext cx="1197434" cy="802385"/>
            </a:xfrm>
            <a:prstGeom prst="rect">
              <a:avLst/>
            </a:prstGeom>
            <a:noFill/>
            <a:ln w="9525">
              <a:noFill/>
              <a:miter lim="800000"/>
              <a:headEnd/>
              <a:tailEnd/>
            </a:ln>
          </p:spPr>
        </p:pic>
        <p:sp>
          <p:nvSpPr>
            <p:cNvPr id="29" name="Text Box 5"/>
            <p:cNvSpPr txBox="1">
              <a:spLocks noChangeArrowheads="1"/>
            </p:cNvSpPr>
            <p:nvPr/>
          </p:nvSpPr>
          <p:spPr bwMode="auto">
            <a:xfrm>
              <a:off x="166777" y="4403149"/>
              <a:ext cx="1670858" cy="864317"/>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GB" altLang="ja-JP" sz="1600" dirty="0">
                  <a:latin typeface="Arial" panose="020B0604020202020204" pitchFamily="34" charset="0"/>
                  <a:ea typeface="ＭＳ Ｐゴシック" pitchFamily="34" charset="-128"/>
                  <a:cs typeface="Arial" panose="020B0604020202020204" pitchFamily="34" charset="0"/>
                </a:rPr>
                <a:t>Human hand</a:t>
              </a:r>
            </a:p>
            <a:p>
              <a:pPr algn="ctr" defTabSz="706438" eaLnBrk="0" hangingPunct="0"/>
              <a:r>
                <a:rPr lang="ja-JP" altLang="en-US" sz="1600" dirty="0">
                  <a:latin typeface="Arial" panose="020B0604020202020204" pitchFamily="34" charset="0"/>
                  <a:ea typeface="ＭＳ Ｐゴシック" pitchFamily="34" charset="-128"/>
                  <a:cs typeface="Arial" panose="020B0604020202020204" pitchFamily="34" charset="0"/>
                </a:rPr>
                <a:t>人間の手</a:t>
              </a:r>
              <a:endParaRPr lang="en-GB" altLang="ja-JP" sz="1600" dirty="0">
                <a:latin typeface="Arial" panose="020B0604020202020204" pitchFamily="34" charset="0"/>
                <a:ea typeface="ＭＳ Ｐゴシック" pitchFamily="34" charset="-128"/>
                <a:cs typeface="Arial" panose="020B0604020202020204" pitchFamily="34" charset="0"/>
              </a:endParaRPr>
            </a:p>
            <a:p>
              <a:pPr algn="ctr" defTabSz="706438" eaLnBrk="0" hangingPunct="0"/>
              <a:r>
                <a:rPr lang="en-GB" altLang="ja-JP" sz="1600" b="1" dirty="0">
                  <a:latin typeface="Arial" panose="020B0604020202020204" pitchFamily="34" charset="0"/>
                  <a:ea typeface="ＭＳ Ｐゴシック" pitchFamily="34" charset="-128"/>
                  <a:cs typeface="Arial" panose="020B0604020202020204" pitchFamily="34" charset="0"/>
                </a:rPr>
                <a:t>10 cm </a:t>
              </a:r>
            </a:p>
          </p:txBody>
        </p:sp>
        <p:sp>
          <p:nvSpPr>
            <p:cNvPr id="171" name="AutoShape 153"/>
            <p:cNvSpPr>
              <a:spLocks noChangeArrowheads="1"/>
            </p:cNvSpPr>
            <p:nvPr/>
          </p:nvSpPr>
          <p:spPr bwMode="auto">
            <a:xfrm rot="16200000">
              <a:off x="1803278" y="4112882"/>
              <a:ext cx="286291" cy="131949"/>
            </a:xfrm>
            <a:prstGeom prst="leftArrow">
              <a:avLst>
                <a:gd name="adj1" fmla="val 50000"/>
                <a:gd name="adj2" fmla="val 52812"/>
              </a:avLst>
            </a:prstGeom>
            <a:solidFill>
              <a:srgbClr val="FF0000">
                <a:alpha val="80000"/>
              </a:srgbClr>
            </a:solidFill>
            <a:ln w="9525">
              <a:solidFill>
                <a:srgbClr val="FF0000"/>
              </a:solidFill>
              <a:miter lim="800000"/>
              <a:headEnd/>
              <a:tailEnd/>
            </a:ln>
          </p:spPr>
          <p:txBody>
            <a:bodyPr wrap="none" anchor="ctr"/>
            <a:lstStyle/>
            <a:p>
              <a:pPr>
                <a:lnSpc>
                  <a:spcPts val="1500"/>
                </a:lnSpc>
              </a:pPr>
              <a:endParaRPr lang="en-US" sz="2400">
                <a:latin typeface="Calibri" pitchFamily="34" charset="0"/>
                <a:cs typeface="Calibri" pitchFamily="34" charset="0"/>
              </a:endParaRPr>
            </a:p>
          </p:txBody>
        </p:sp>
      </p:grpSp>
      <p:grpSp>
        <p:nvGrpSpPr>
          <p:cNvPr id="10" name="Group 9">
            <a:extLst>
              <a:ext uri="{FF2B5EF4-FFF2-40B4-BE49-F238E27FC236}">
                <a16:creationId xmlns:a16="http://schemas.microsoft.com/office/drawing/2014/main" id="{812A06E2-B551-4567-9306-1970FDA472BD}"/>
              </a:ext>
            </a:extLst>
          </p:cNvPr>
          <p:cNvGrpSpPr/>
          <p:nvPr/>
        </p:nvGrpSpPr>
        <p:grpSpPr>
          <a:xfrm>
            <a:off x="3201628" y="4465675"/>
            <a:ext cx="2469905" cy="1416802"/>
            <a:chOff x="3201628" y="4052344"/>
            <a:chExt cx="2469905" cy="1416802"/>
          </a:xfrm>
        </p:grpSpPr>
        <p:grpSp>
          <p:nvGrpSpPr>
            <p:cNvPr id="30" name="Group 8"/>
            <p:cNvGrpSpPr>
              <a:grpSpLocks/>
            </p:cNvGrpSpPr>
            <p:nvPr/>
          </p:nvGrpSpPr>
          <p:grpSpPr bwMode="auto">
            <a:xfrm>
              <a:off x="4530679" y="4428955"/>
              <a:ext cx="1140854" cy="1031291"/>
              <a:chOff x="1943" y="8845"/>
              <a:chExt cx="2047" cy="1930"/>
            </a:xfrm>
          </p:grpSpPr>
          <p:pic>
            <p:nvPicPr>
              <p:cNvPr id="31" name="Picture 9" descr="10asteraceae(helian"/>
              <p:cNvPicPr>
                <a:picLocks noChangeAspect="1" noChangeArrowheads="1"/>
              </p:cNvPicPr>
              <p:nvPr/>
            </p:nvPicPr>
            <p:blipFill>
              <a:blip r:embed="rId3" cstate="print"/>
              <a:srcRect/>
              <a:stretch>
                <a:fillRect/>
              </a:stretch>
            </p:blipFill>
            <p:spPr bwMode="auto">
              <a:xfrm>
                <a:off x="1943" y="8845"/>
                <a:ext cx="2047" cy="1930"/>
              </a:xfrm>
              <a:prstGeom prst="rect">
                <a:avLst/>
              </a:prstGeom>
              <a:noFill/>
              <a:ln w="9525">
                <a:noFill/>
                <a:miter lim="800000"/>
                <a:headEnd/>
                <a:tailEnd/>
              </a:ln>
            </p:spPr>
          </p:pic>
          <p:pic>
            <p:nvPicPr>
              <p:cNvPr id="32" name="Picture 10" descr="CAMFC1AF"/>
              <p:cNvPicPr>
                <a:picLocks noChangeAspect="1" noChangeArrowheads="1"/>
              </p:cNvPicPr>
              <p:nvPr/>
            </p:nvPicPr>
            <p:blipFill>
              <a:blip r:embed="rId4" cstate="print"/>
              <a:srcRect/>
              <a:stretch>
                <a:fillRect/>
              </a:stretch>
            </p:blipFill>
            <p:spPr bwMode="auto">
              <a:xfrm>
                <a:off x="2086" y="10070"/>
                <a:ext cx="406" cy="542"/>
              </a:xfrm>
              <a:prstGeom prst="rect">
                <a:avLst/>
              </a:prstGeom>
              <a:noFill/>
              <a:ln w="9525">
                <a:noFill/>
                <a:miter lim="800000"/>
                <a:headEnd/>
                <a:tailEnd/>
              </a:ln>
            </p:spPr>
          </p:pic>
        </p:grpSp>
        <p:sp>
          <p:nvSpPr>
            <p:cNvPr id="172" name="AutoShape 155"/>
            <p:cNvSpPr>
              <a:spLocks noChangeArrowheads="1"/>
            </p:cNvSpPr>
            <p:nvPr/>
          </p:nvSpPr>
          <p:spPr bwMode="auto">
            <a:xfrm rot="16200000">
              <a:off x="5417018" y="4129515"/>
              <a:ext cx="286292" cy="131949"/>
            </a:xfrm>
            <a:prstGeom prst="leftArrow">
              <a:avLst>
                <a:gd name="adj1" fmla="val 50000"/>
                <a:gd name="adj2" fmla="val 52813"/>
              </a:avLst>
            </a:prstGeom>
            <a:solidFill>
              <a:srgbClr val="FF0000">
                <a:alpha val="80000"/>
              </a:srgbClr>
            </a:solidFill>
            <a:ln w="9525">
              <a:solidFill>
                <a:srgbClr val="FF0000"/>
              </a:solidFill>
              <a:miter lim="800000"/>
              <a:headEnd/>
              <a:tailEnd/>
            </a:ln>
          </p:spPr>
          <p:txBody>
            <a:bodyPr wrap="none" anchor="ctr"/>
            <a:lstStyle/>
            <a:p>
              <a:pPr>
                <a:lnSpc>
                  <a:spcPts val="1500"/>
                </a:lnSpc>
              </a:pPr>
              <a:endParaRPr lang="en-US" sz="2400">
                <a:latin typeface="Calibri" pitchFamily="34" charset="0"/>
                <a:cs typeface="Calibri" pitchFamily="34" charset="0"/>
              </a:endParaRPr>
            </a:p>
          </p:txBody>
        </p:sp>
        <p:sp>
          <p:nvSpPr>
            <p:cNvPr id="240" name="Text Box 5"/>
            <p:cNvSpPr txBox="1">
              <a:spLocks noChangeArrowheads="1"/>
            </p:cNvSpPr>
            <p:nvPr/>
          </p:nvSpPr>
          <p:spPr bwMode="auto">
            <a:xfrm>
              <a:off x="3201628" y="4604829"/>
              <a:ext cx="1670858" cy="864317"/>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GB" altLang="ja-JP" sz="1600" dirty="0">
                  <a:latin typeface="Arial" panose="020B0604020202020204" pitchFamily="34" charset="0"/>
                  <a:ea typeface="ＭＳ Ｐゴシック" pitchFamily="34" charset="-128"/>
                  <a:cs typeface="Arial" panose="020B0604020202020204" pitchFamily="34" charset="0"/>
                </a:rPr>
                <a:t>Pollen</a:t>
              </a:r>
            </a:p>
            <a:p>
              <a:pPr algn="ctr" defTabSz="706438" eaLnBrk="0" hangingPunct="0"/>
              <a:r>
                <a:rPr lang="ja-JP" altLang="en-US" sz="1600" dirty="0">
                  <a:latin typeface="Arial" panose="020B0604020202020204" pitchFamily="34" charset="0"/>
                  <a:ea typeface="ＭＳ Ｐゴシック" pitchFamily="34" charset="-128"/>
                  <a:cs typeface="Arial" panose="020B0604020202020204" pitchFamily="34" charset="0"/>
                </a:rPr>
                <a:t>花粉</a:t>
              </a:r>
              <a:endParaRPr lang="en-US" altLang="ja-JP" sz="1600" dirty="0">
                <a:latin typeface="Arial" panose="020B0604020202020204" pitchFamily="34" charset="0"/>
                <a:ea typeface="ＭＳ Ｐゴシック" pitchFamily="34" charset="-128"/>
                <a:cs typeface="Arial" panose="020B0604020202020204" pitchFamily="34" charset="0"/>
              </a:endParaRPr>
            </a:p>
            <a:p>
              <a:pPr algn="ctr" defTabSz="706438" eaLnBrk="0" hangingPunct="0"/>
              <a:r>
                <a:rPr lang="en-GB" altLang="ja-JP" sz="1600" b="1" dirty="0">
                  <a:latin typeface="Arial" panose="020B0604020202020204" pitchFamily="34" charset="0"/>
                  <a:ea typeface="ＭＳ Ｐゴシック" pitchFamily="34" charset="-128"/>
                  <a:cs typeface="Arial" panose="020B0604020202020204" pitchFamily="34" charset="0"/>
                </a:rPr>
                <a:t>10 </a:t>
              </a:r>
              <a:r>
                <a:rPr lang="en-GB" altLang="ja-JP" sz="1600" b="1" dirty="0">
                  <a:latin typeface="Calibri" panose="020F0502020204030204" pitchFamily="34" charset="0"/>
                  <a:ea typeface="ＭＳ Ｐゴシック" pitchFamily="34" charset="-128"/>
                  <a:cs typeface="Calibri" panose="020F0502020204030204" pitchFamily="34" charset="0"/>
                </a:rPr>
                <a:t>µ</a:t>
              </a:r>
              <a:r>
                <a:rPr lang="en-GB" altLang="ja-JP" sz="1600" b="1" dirty="0">
                  <a:latin typeface="Arial" panose="020B0604020202020204" pitchFamily="34" charset="0"/>
                  <a:ea typeface="ＭＳ Ｐゴシック" pitchFamily="34" charset="-128"/>
                  <a:cs typeface="Arial" panose="020B0604020202020204" pitchFamily="34" charset="0"/>
                </a:rPr>
                <a:t>m </a:t>
              </a:r>
            </a:p>
          </p:txBody>
        </p:sp>
      </p:grpSp>
      <p:grpSp>
        <p:nvGrpSpPr>
          <p:cNvPr id="9" name="Group 8">
            <a:extLst>
              <a:ext uri="{FF2B5EF4-FFF2-40B4-BE49-F238E27FC236}">
                <a16:creationId xmlns:a16="http://schemas.microsoft.com/office/drawing/2014/main" id="{508070CE-E710-47C6-B913-FC6AA8616E3B}"/>
              </a:ext>
            </a:extLst>
          </p:cNvPr>
          <p:cNvGrpSpPr/>
          <p:nvPr/>
        </p:nvGrpSpPr>
        <p:grpSpPr>
          <a:xfrm>
            <a:off x="1722542" y="2072240"/>
            <a:ext cx="3074225" cy="1263643"/>
            <a:chOff x="1722542" y="1658909"/>
            <a:chExt cx="3074225" cy="1263643"/>
          </a:xfrm>
        </p:grpSpPr>
        <p:pic>
          <p:nvPicPr>
            <p:cNvPr id="37" name="Picture 19" descr="uwbl-0411-w"/>
            <p:cNvPicPr>
              <a:picLocks noChangeAspect="1" noChangeArrowheads="1"/>
            </p:cNvPicPr>
            <p:nvPr/>
          </p:nvPicPr>
          <p:blipFill>
            <a:blip r:embed="rId5" cstate="print"/>
            <a:srcRect/>
            <a:stretch>
              <a:fillRect/>
            </a:stretch>
          </p:blipFill>
          <p:spPr bwMode="auto">
            <a:xfrm>
              <a:off x="3197259" y="1658909"/>
              <a:ext cx="1599508" cy="896749"/>
            </a:xfrm>
            <a:prstGeom prst="rect">
              <a:avLst/>
            </a:prstGeom>
            <a:noFill/>
            <a:ln w="9525">
              <a:noFill/>
              <a:miter lim="800000"/>
              <a:headEnd/>
              <a:tailEnd/>
            </a:ln>
          </p:spPr>
        </p:pic>
        <p:sp>
          <p:nvSpPr>
            <p:cNvPr id="173" name="AutoShape 159"/>
            <p:cNvSpPr>
              <a:spLocks noChangeArrowheads="1"/>
            </p:cNvSpPr>
            <p:nvPr/>
          </p:nvSpPr>
          <p:spPr bwMode="auto">
            <a:xfrm rot="5400000" flipV="1">
              <a:off x="4534614" y="2713432"/>
              <a:ext cx="286291" cy="131949"/>
            </a:xfrm>
            <a:prstGeom prst="leftArrow">
              <a:avLst>
                <a:gd name="adj1" fmla="val 50000"/>
                <a:gd name="adj2" fmla="val 52812"/>
              </a:avLst>
            </a:prstGeom>
            <a:solidFill>
              <a:srgbClr val="FF0000">
                <a:alpha val="80000"/>
              </a:srgbClr>
            </a:solidFill>
            <a:ln w="9525">
              <a:solidFill>
                <a:srgbClr val="FF0000"/>
              </a:solidFill>
              <a:miter lim="800000"/>
              <a:headEnd/>
              <a:tailEnd/>
            </a:ln>
          </p:spPr>
          <p:txBody>
            <a:bodyPr wrap="none" anchor="ctr"/>
            <a:lstStyle/>
            <a:p>
              <a:pPr>
                <a:lnSpc>
                  <a:spcPts val="1500"/>
                </a:lnSpc>
              </a:pPr>
              <a:endParaRPr lang="en-US" sz="2400">
                <a:latin typeface="Calibri" pitchFamily="34" charset="0"/>
                <a:cs typeface="Calibri" pitchFamily="34" charset="0"/>
              </a:endParaRPr>
            </a:p>
          </p:txBody>
        </p:sp>
        <p:sp>
          <p:nvSpPr>
            <p:cNvPr id="241" name="Text Box 5"/>
            <p:cNvSpPr txBox="1">
              <a:spLocks noChangeArrowheads="1"/>
            </p:cNvSpPr>
            <p:nvPr/>
          </p:nvSpPr>
          <p:spPr bwMode="auto">
            <a:xfrm>
              <a:off x="1722542" y="1691887"/>
              <a:ext cx="1670858" cy="864317"/>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GB" altLang="ja-JP" sz="1600" dirty="0">
                  <a:latin typeface="Arial" panose="020B0604020202020204" pitchFamily="34" charset="0"/>
                  <a:ea typeface="ＭＳ Ｐゴシック" pitchFamily="34" charset="-128"/>
                  <a:cs typeface="Arial" panose="020B0604020202020204" pitchFamily="34" charset="0"/>
                </a:rPr>
                <a:t>Human hair</a:t>
              </a:r>
            </a:p>
            <a:p>
              <a:pPr algn="ctr" defTabSz="706438" eaLnBrk="0" hangingPunct="0"/>
              <a:r>
                <a:rPr lang="ja-JP" altLang="en-US" sz="1600" dirty="0">
                  <a:latin typeface="Arial" panose="020B0604020202020204" pitchFamily="34" charset="0"/>
                  <a:ea typeface="ＭＳ Ｐゴシック" pitchFamily="34" charset="-128"/>
                  <a:cs typeface="Arial" panose="020B0604020202020204" pitchFamily="34" charset="0"/>
                </a:rPr>
                <a:t>髪の毛</a:t>
              </a:r>
              <a:endParaRPr lang="en-GB" altLang="ja-JP" sz="1600" dirty="0">
                <a:latin typeface="Arial" panose="020B0604020202020204" pitchFamily="34" charset="0"/>
                <a:ea typeface="ＭＳ Ｐゴシック" pitchFamily="34" charset="-128"/>
                <a:cs typeface="Arial" panose="020B0604020202020204" pitchFamily="34" charset="0"/>
              </a:endParaRPr>
            </a:p>
            <a:p>
              <a:pPr algn="ctr" defTabSz="706438" eaLnBrk="0" hangingPunct="0"/>
              <a:r>
                <a:rPr lang="en-GB" altLang="ja-JP" sz="1600" b="1" dirty="0">
                  <a:latin typeface="Arial" panose="020B0604020202020204" pitchFamily="34" charset="0"/>
                  <a:ea typeface="ＭＳ Ｐゴシック" pitchFamily="34" charset="-128"/>
                  <a:cs typeface="Arial" panose="020B0604020202020204" pitchFamily="34" charset="0"/>
                </a:rPr>
                <a:t>100 µm </a:t>
              </a:r>
            </a:p>
          </p:txBody>
        </p:sp>
      </p:grpSp>
      <p:grpSp>
        <p:nvGrpSpPr>
          <p:cNvPr id="11" name="Group 10">
            <a:extLst>
              <a:ext uri="{FF2B5EF4-FFF2-40B4-BE49-F238E27FC236}">
                <a16:creationId xmlns:a16="http://schemas.microsoft.com/office/drawing/2014/main" id="{2AA7F862-27DD-4475-98DF-DA4D41164D56}"/>
              </a:ext>
            </a:extLst>
          </p:cNvPr>
          <p:cNvGrpSpPr/>
          <p:nvPr/>
        </p:nvGrpSpPr>
        <p:grpSpPr>
          <a:xfrm>
            <a:off x="5289066" y="2069602"/>
            <a:ext cx="2194405" cy="1266281"/>
            <a:chOff x="5289066" y="1656271"/>
            <a:chExt cx="2194405" cy="1266281"/>
          </a:xfrm>
        </p:grpSpPr>
        <p:pic>
          <p:nvPicPr>
            <p:cNvPr id="34" name="Picture 16" descr="e_coli"/>
            <p:cNvPicPr>
              <a:picLocks noChangeAspect="1" noChangeArrowheads="1"/>
            </p:cNvPicPr>
            <p:nvPr/>
          </p:nvPicPr>
          <p:blipFill>
            <a:blip r:embed="rId6" cstate="print"/>
            <a:srcRect/>
            <a:stretch>
              <a:fillRect/>
            </a:stretch>
          </p:blipFill>
          <p:spPr bwMode="auto">
            <a:xfrm>
              <a:off x="6381093" y="1656271"/>
              <a:ext cx="1102378" cy="917524"/>
            </a:xfrm>
            <a:prstGeom prst="rect">
              <a:avLst/>
            </a:prstGeom>
            <a:noFill/>
            <a:ln w="9525">
              <a:noFill/>
              <a:miter lim="800000"/>
              <a:headEnd/>
              <a:tailEnd/>
            </a:ln>
          </p:spPr>
        </p:pic>
        <p:sp>
          <p:nvSpPr>
            <p:cNvPr id="174" name="AutoShape 160"/>
            <p:cNvSpPr>
              <a:spLocks noChangeArrowheads="1"/>
            </p:cNvSpPr>
            <p:nvPr/>
          </p:nvSpPr>
          <p:spPr bwMode="auto">
            <a:xfrm rot="5400000" flipV="1">
              <a:off x="6390966" y="2713432"/>
              <a:ext cx="286291" cy="131949"/>
            </a:xfrm>
            <a:prstGeom prst="leftArrow">
              <a:avLst>
                <a:gd name="adj1" fmla="val 50000"/>
                <a:gd name="adj2" fmla="val 52812"/>
              </a:avLst>
            </a:prstGeom>
            <a:solidFill>
              <a:srgbClr val="FF0000">
                <a:alpha val="80000"/>
              </a:srgbClr>
            </a:solidFill>
            <a:ln w="9525">
              <a:solidFill>
                <a:srgbClr val="FF0000"/>
              </a:solidFill>
              <a:miter lim="800000"/>
              <a:headEnd/>
              <a:tailEnd/>
            </a:ln>
          </p:spPr>
          <p:txBody>
            <a:bodyPr wrap="none" anchor="ctr"/>
            <a:lstStyle/>
            <a:p>
              <a:pPr>
                <a:lnSpc>
                  <a:spcPts val="1500"/>
                </a:lnSpc>
              </a:pPr>
              <a:endParaRPr lang="en-US" sz="2400">
                <a:latin typeface="Calibri" pitchFamily="34" charset="0"/>
                <a:cs typeface="Calibri" pitchFamily="34" charset="0"/>
              </a:endParaRPr>
            </a:p>
          </p:txBody>
        </p:sp>
        <p:sp>
          <p:nvSpPr>
            <p:cNvPr id="242" name="Text Box 5"/>
            <p:cNvSpPr txBox="1">
              <a:spLocks noChangeArrowheads="1"/>
            </p:cNvSpPr>
            <p:nvPr/>
          </p:nvSpPr>
          <p:spPr bwMode="auto">
            <a:xfrm>
              <a:off x="5289066" y="1723155"/>
              <a:ext cx="1122926" cy="864317"/>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GB" altLang="ja-JP" sz="1600" dirty="0">
                  <a:latin typeface="Arial" panose="020B0604020202020204" pitchFamily="34" charset="0"/>
                  <a:ea typeface="ＭＳ Ｐゴシック" pitchFamily="34" charset="-128"/>
                  <a:cs typeface="Arial" panose="020B0604020202020204" pitchFamily="34" charset="0"/>
                </a:rPr>
                <a:t>Bacteria</a:t>
              </a:r>
            </a:p>
            <a:p>
              <a:pPr algn="ctr" defTabSz="706438" eaLnBrk="0" hangingPunct="0"/>
              <a:r>
                <a:rPr lang="ja-JP" altLang="en-US" sz="1600" dirty="0">
                  <a:latin typeface="Arial" panose="020B0604020202020204" pitchFamily="34" charset="0"/>
                  <a:ea typeface="ＭＳ Ｐゴシック" pitchFamily="34" charset="-128"/>
                  <a:cs typeface="Arial" panose="020B0604020202020204" pitchFamily="34" charset="0"/>
                </a:rPr>
                <a:t>菌</a:t>
              </a:r>
              <a:endParaRPr lang="en-US" altLang="ja-JP" sz="1600" dirty="0">
                <a:latin typeface="Arial" panose="020B0604020202020204" pitchFamily="34" charset="0"/>
                <a:ea typeface="ＭＳ Ｐゴシック" pitchFamily="34" charset="-128"/>
                <a:cs typeface="Arial" panose="020B0604020202020204" pitchFamily="34" charset="0"/>
              </a:endParaRPr>
            </a:p>
            <a:p>
              <a:pPr algn="ctr" defTabSz="706438" eaLnBrk="0" hangingPunct="0"/>
              <a:r>
                <a:rPr lang="en-GB" altLang="ja-JP" sz="1600" b="1" dirty="0">
                  <a:latin typeface="Arial" panose="020B0604020202020204" pitchFamily="34" charset="0"/>
                  <a:ea typeface="ＭＳ Ｐゴシック" pitchFamily="34" charset="-128"/>
                  <a:cs typeface="Arial" panose="020B0604020202020204" pitchFamily="34" charset="0"/>
                </a:rPr>
                <a:t>1 µm </a:t>
              </a:r>
            </a:p>
          </p:txBody>
        </p:sp>
      </p:grpSp>
      <p:grpSp>
        <p:nvGrpSpPr>
          <p:cNvPr id="13" name="Group 12">
            <a:extLst>
              <a:ext uri="{FF2B5EF4-FFF2-40B4-BE49-F238E27FC236}">
                <a16:creationId xmlns:a16="http://schemas.microsoft.com/office/drawing/2014/main" id="{13AFD875-FE79-43A7-92FE-EF7557592FF2}"/>
              </a:ext>
            </a:extLst>
          </p:cNvPr>
          <p:cNvGrpSpPr/>
          <p:nvPr/>
        </p:nvGrpSpPr>
        <p:grpSpPr>
          <a:xfrm>
            <a:off x="8153792" y="2088600"/>
            <a:ext cx="3196729" cy="1226817"/>
            <a:chOff x="8153792" y="1675269"/>
            <a:chExt cx="3196729" cy="1226817"/>
          </a:xfrm>
        </p:grpSpPr>
        <p:pic>
          <p:nvPicPr>
            <p:cNvPr id="39" name="Picture 2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6896998">
              <a:off x="8559856" y="1269205"/>
              <a:ext cx="702231" cy="1514360"/>
            </a:xfrm>
            <a:prstGeom prst="rect">
              <a:avLst/>
            </a:prstGeom>
            <a:noFill/>
            <a:ln w="9525">
              <a:noFill/>
              <a:miter lim="800000"/>
              <a:headEnd/>
              <a:tailEnd/>
            </a:ln>
          </p:spPr>
        </p:pic>
        <p:sp>
          <p:nvSpPr>
            <p:cNvPr id="175" name="AutoShape 161"/>
            <p:cNvSpPr>
              <a:spLocks noChangeArrowheads="1"/>
            </p:cNvSpPr>
            <p:nvPr/>
          </p:nvSpPr>
          <p:spPr bwMode="auto">
            <a:xfrm rot="5400000" flipV="1">
              <a:off x="8743747" y="2692966"/>
              <a:ext cx="286291" cy="131949"/>
            </a:xfrm>
            <a:prstGeom prst="leftArrow">
              <a:avLst>
                <a:gd name="adj1" fmla="val 50000"/>
                <a:gd name="adj2" fmla="val 52812"/>
              </a:avLst>
            </a:prstGeom>
            <a:solidFill>
              <a:srgbClr val="FF0000">
                <a:alpha val="80000"/>
              </a:srgbClr>
            </a:solidFill>
            <a:ln w="9525">
              <a:solidFill>
                <a:srgbClr val="FF0000"/>
              </a:solidFill>
              <a:miter lim="800000"/>
              <a:headEnd/>
              <a:tailEnd/>
            </a:ln>
          </p:spPr>
          <p:txBody>
            <a:bodyPr wrap="none" anchor="ctr"/>
            <a:lstStyle/>
            <a:p>
              <a:pPr>
                <a:lnSpc>
                  <a:spcPts val="1500"/>
                </a:lnSpc>
              </a:pPr>
              <a:endParaRPr lang="en-US" sz="2400">
                <a:latin typeface="Calibri" pitchFamily="34" charset="0"/>
                <a:cs typeface="Calibri" pitchFamily="34" charset="0"/>
              </a:endParaRPr>
            </a:p>
          </p:txBody>
        </p:sp>
        <p:sp>
          <p:nvSpPr>
            <p:cNvPr id="243" name="Text Box 5"/>
            <p:cNvSpPr txBox="1">
              <a:spLocks noChangeArrowheads="1"/>
            </p:cNvSpPr>
            <p:nvPr/>
          </p:nvSpPr>
          <p:spPr bwMode="auto">
            <a:xfrm>
              <a:off x="9220660" y="1744988"/>
              <a:ext cx="2129861" cy="601573"/>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US" altLang="ja-JP" sz="1600" dirty="0">
                  <a:latin typeface="Arial" panose="020B0604020202020204" pitchFamily="34" charset="0"/>
                  <a:ea typeface="ＭＳ Ｐゴシック" pitchFamily="34" charset="-128"/>
                  <a:cs typeface="Arial" panose="020B0604020202020204" pitchFamily="34" charset="0"/>
                </a:rPr>
                <a:t>DNA</a:t>
              </a:r>
            </a:p>
            <a:p>
              <a:pPr algn="ctr" defTabSz="706438" eaLnBrk="0" hangingPunct="0"/>
              <a:r>
                <a:rPr lang="en-GB" altLang="ja-JP" sz="1600" b="1" dirty="0">
                  <a:latin typeface="Arial" panose="020B0604020202020204" pitchFamily="34" charset="0"/>
                  <a:ea typeface="ＭＳ Ｐゴシック" pitchFamily="34" charset="-128"/>
                  <a:cs typeface="Arial" panose="020B0604020202020204" pitchFamily="34" charset="0"/>
                </a:rPr>
                <a:t>2 - 12 nm </a:t>
              </a:r>
            </a:p>
          </p:txBody>
        </p:sp>
      </p:grpSp>
      <p:grpSp>
        <p:nvGrpSpPr>
          <p:cNvPr id="14" name="Group 13">
            <a:extLst>
              <a:ext uri="{FF2B5EF4-FFF2-40B4-BE49-F238E27FC236}">
                <a16:creationId xmlns:a16="http://schemas.microsoft.com/office/drawing/2014/main" id="{160BDC10-9F5D-4E20-A59E-9EF4D66149CE}"/>
              </a:ext>
            </a:extLst>
          </p:cNvPr>
          <p:cNvGrpSpPr/>
          <p:nvPr/>
        </p:nvGrpSpPr>
        <p:grpSpPr>
          <a:xfrm>
            <a:off x="9574316" y="4401438"/>
            <a:ext cx="2383821" cy="1248837"/>
            <a:chOff x="9574316" y="3988107"/>
            <a:chExt cx="2383821" cy="1248837"/>
          </a:xfrm>
        </p:grpSpPr>
        <p:pic>
          <p:nvPicPr>
            <p:cNvPr id="177" name="Picture 163" descr="Single Atom"/>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574316" y="4353943"/>
              <a:ext cx="952428" cy="878874"/>
            </a:xfrm>
            <a:prstGeom prst="rect">
              <a:avLst/>
            </a:prstGeom>
            <a:noFill/>
            <a:ln w="9525">
              <a:noFill/>
              <a:miter lim="800000"/>
              <a:headEnd/>
              <a:tailEnd/>
            </a:ln>
          </p:spPr>
        </p:pic>
        <p:sp>
          <p:nvSpPr>
            <p:cNvPr id="226" name="AutoShape 157"/>
            <p:cNvSpPr>
              <a:spLocks noChangeArrowheads="1"/>
            </p:cNvSpPr>
            <p:nvPr/>
          </p:nvSpPr>
          <p:spPr bwMode="auto">
            <a:xfrm rot="16200000">
              <a:off x="9995640" y="4065278"/>
              <a:ext cx="286291" cy="131949"/>
            </a:xfrm>
            <a:prstGeom prst="leftArrow">
              <a:avLst>
                <a:gd name="adj1" fmla="val 50000"/>
                <a:gd name="adj2" fmla="val 52812"/>
              </a:avLst>
            </a:prstGeom>
            <a:solidFill>
              <a:srgbClr val="FF0000">
                <a:alpha val="80000"/>
              </a:srgbClr>
            </a:solidFill>
            <a:ln w="9525">
              <a:solidFill>
                <a:srgbClr val="FF0000"/>
              </a:solidFill>
              <a:miter lim="800000"/>
              <a:headEnd/>
              <a:tailEnd/>
            </a:ln>
          </p:spPr>
          <p:txBody>
            <a:bodyPr wrap="none" anchor="ctr"/>
            <a:lstStyle/>
            <a:p>
              <a:pPr>
                <a:lnSpc>
                  <a:spcPts val="1500"/>
                </a:lnSpc>
              </a:pPr>
              <a:endParaRPr lang="en-US" sz="2400">
                <a:latin typeface="Calibri" pitchFamily="34" charset="0"/>
                <a:cs typeface="Calibri" pitchFamily="34" charset="0"/>
              </a:endParaRPr>
            </a:p>
          </p:txBody>
        </p:sp>
        <p:sp>
          <p:nvSpPr>
            <p:cNvPr id="245" name="Text Box 5"/>
            <p:cNvSpPr txBox="1">
              <a:spLocks noChangeArrowheads="1"/>
            </p:cNvSpPr>
            <p:nvPr/>
          </p:nvSpPr>
          <p:spPr bwMode="auto">
            <a:xfrm>
              <a:off x="9828276" y="4372627"/>
              <a:ext cx="2129861" cy="864317"/>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GB" altLang="ja-JP" sz="1600" dirty="0">
                  <a:latin typeface="Arial" panose="020B0604020202020204" pitchFamily="34" charset="0"/>
                  <a:ea typeface="ＭＳ Ｐゴシック" pitchFamily="34" charset="-128"/>
                  <a:cs typeface="Arial" panose="020B0604020202020204" pitchFamily="34" charset="0"/>
                </a:rPr>
                <a:t>Atom</a:t>
              </a:r>
            </a:p>
            <a:p>
              <a:pPr algn="ctr" defTabSz="706438" eaLnBrk="0" hangingPunct="0"/>
              <a:r>
                <a:rPr lang="ja-JP" altLang="en-US" sz="1600" dirty="0">
                  <a:latin typeface="Arial" panose="020B0604020202020204" pitchFamily="34" charset="0"/>
                  <a:ea typeface="ＭＳ Ｐゴシック" pitchFamily="34" charset="-128"/>
                  <a:cs typeface="Arial" panose="020B0604020202020204" pitchFamily="34" charset="0"/>
                </a:rPr>
                <a:t>原子</a:t>
              </a:r>
              <a:endParaRPr lang="en-US" altLang="ja-JP" sz="1600" dirty="0">
                <a:latin typeface="Arial" panose="020B0604020202020204" pitchFamily="34" charset="0"/>
                <a:ea typeface="ＭＳ Ｐゴシック" pitchFamily="34" charset="-128"/>
                <a:cs typeface="Arial" panose="020B0604020202020204" pitchFamily="34" charset="0"/>
              </a:endParaRPr>
            </a:p>
            <a:p>
              <a:pPr algn="ctr" defTabSz="706438" eaLnBrk="0" hangingPunct="0"/>
              <a:r>
                <a:rPr lang="en-GB" altLang="ja-JP" sz="1600" b="1" dirty="0">
                  <a:latin typeface="Arial" panose="020B0604020202020204" pitchFamily="34" charset="0"/>
                  <a:ea typeface="ＭＳ Ｐゴシック" pitchFamily="34" charset="-128"/>
                  <a:cs typeface="Arial" panose="020B0604020202020204" pitchFamily="34" charset="0"/>
                </a:rPr>
                <a:t>~0.1 nm </a:t>
              </a:r>
            </a:p>
          </p:txBody>
        </p:sp>
      </p:grpSp>
      <p:grpSp>
        <p:nvGrpSpPr>
          <p:cNvPr id="15" name="Group 14">
            <a:extLst>
              <a:ext uri="{FF2B5EF4-FFF2-40B4-BE49-F238E27FC236}">
                <a16:creationId xmlns:a16="http://schemas.microsoft.com/office/drawing/2014/main" id="{9BE1F994-2948-4E6D-942F-0976B987EE16}"/>
              </a:ext>
            </a:extLst>
          </p:cNvPr>
          <p:cNvGrpSpPr/>
          <p:nvPr/>
        </p:nvGrpSpPr>
        <p:grpSpPr>
          <a:xfrm>
            <a:off x="7399945" y="3557703"/>
            <a:ext cx="1820716" cy="527692"/>
            <a:chOff x="7399945" y="3144372"/>
            <a:chExt cx="1820716" cy="527692"/>
          </a:xfrm>
        </p:grpSpPr>
        <p:sp>
          <p:nvSpPr>
            <p:cNvPr id="2" name="Left-Right Arrow 1"/>
            <p:cNvSpPr/>
            <p:nvPr/>
          </p:nvSpPr>
          <p:spPr>
            <a:xfrm>
              <a:off x="7399945" y="3144372"/>
              <a:ext cx="1820716" cy="527692"/>
            </a:xfrm>
            <a:prstGeom prst="leftRightArrow">
              <a:avLst/>
            </a:prstGeom>
            <a:solidFill>
              <a:srgbClr val="5B9BD5"/>
            </a:solidFill>
            <a:ln>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Text Box 5"/>
            <p:cNvSpPr txBox="1">
              <a:spLocks noChangeArrowheads="1"/>
            </p:cNvSpPr>
            <p:nvPr/>
          </p:nvSpPr>
          <p:spPr bwMode="auto">
            <a:xfrm>
              <a:off x="7467370" y="3236078"/>
              <a:ext cx="1670858" cy="338829"/>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GB" altLang="ja-JP" sz="1600" dirty="0">
                  <a:solidFill>
                    <a:schemeClr val="bg1"/>
                  </a:solidFill>
                  <a:latin typeface="Arial" panose="020B0604020202020204" pitchFamily="34" charset="0"/>
                  <a:ea typeface="ＭＳ Ｐゴシック" pitchFamily="34" charset="-128"/>
                  <a:cs typeface="Arial" panose="020B0604020202020204" pitchFamily="34" charset="0"/>
                </a:rPr>
                <a:t>Nano / </a:t>
              </a:r>
              <a:r>
                <a:rPr lang="ja-JP" altLang="en-US" sz="1600" dirty="0">
                  <a:solidFill>
                    <a:schemeClr val="bg1"/>
                  </a:solidFill>
                  <a:latin typeface="Arial" panose="020B0604020202020204" pitchFamily="34" charset="0"/>
                  <a:ea typeface="ＭＳ Ｐゴシック" pitchFamily="34" charset="-128"/>
                  <a:cs typeface="Arial" panose="020B0604020202020204" pitchFamily="34" charset="0"/>
                </a:rPr>
                <a:t>ナノ</a:t>
              </a:r>
              <a:endParaRPr lang="en-GB" altLang="ja-JP" sz="1600" dirty="0">
                <a:solidFill>
                  <a:schemeClr val="bg1"/>
                </a:solidFill>
                <a:latin typeface="Arial" panose="020B0604020202020204" pitchFamily="34" charset="0"/>
                <a:ea typeface="ＭＳ Ｐゴシック" pitchFamily="34" charset="-128"/>
                <a:cs typeface="Arial" panose="020B0604020202020204" pitchFamily="34" charset="0"/>
              </a:endParaRPr>
            </a:p>
          </p:txBody>
        </p:sp>
      </p:grpSp>
      <p:grpSp>
        <p:nvGrpSpPr>
          <p:cNvPr id="12" name="Group 11">
            <a:extLst>
              <a:ext uri="{FF2B5EF4-FFF2-40B4-BE49-F238E27FC236}">
                <a16:creationId xmlns:a16="http://schemas.microsoft.com/office/drawing/2014/main" id="{35660F86-CD1D-4A01-8ED8-AF68A8A039EA}"/>
              </a:ext>
            </a:extLst>
          </p:cNvPr>
          <p:cNvGrpSpPr/>
          <p:nvPr/>
        </p:nvGrpSpPr>
        <p:grpSpPr>
          <a:xfrm>
            <a:off x="6557625" y="3667913"/>
            <a:ext cx="1653747" cy="2077020"/>
            <a:chOff x="6557625" y="3254582"/>
            <a:chExt cx="1653747" cy="2077020"/>
          </a:xfrm>
        </p:grpSpPr>
        <p:sp>
          <p:nvSpPr>
            <p:cNvPr id="26" name="Rectangle 25"/>
            <p:cNvSpPr/>
            <p:nvPr/>
          </p:nvSpPr>
          <p:spPr>
            <a:xfrm>
              <a:off x="6745719" y="3254582"/>
              <a:ext cx="406646" cy="330337"/>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endParaRPr lang="en-US" sz="2400">
                <a:latin typeface="Calibri" pitchFamily="34" charset="0"/>
                <a:cs typeface="Calibri" pitchFamily="34" charset="0"/>
              </a:endParaRPr>
            </a:p>
          </p:txBody>
        </p:sp>
        <p:sp>
          <p:nvSpPr>
            <p:cNvPr id="224" name="Text Box 5"/>
            <p:cNvSpPr txBox="1">
              <a:spLocks noChangeArrowheads="1"/>
            </p:cNvSpPr>
            <p:nvPr/>
          </p:nvSpPr>
          <p:spPr bwMode="auto">
            <a:xfrm>
              <a:off x="6557625" y="4467285"/>
              <a:ext cx="1653747" cy="864317"/>
            </a:xfrm>
            <a:prstGeom prst="rect">
              <a:avLst/>
            </a:prstGeom>
            <a:noFill/>
            <a:ln w="9525">
              <a:noFill/>
              <a:miter lim="800000"/>
              <a:headEnd/>
              <a:tailEnd/>
            </a:ln>
          </p:spPr>
          <p:txBody>
            <a:bodyPr wrap="square" lIns="70610" tIns="35305" rIns="70610" bIns="35305" anchor="ctr">
              <a:spAutoFit/>
            </a:bodyPr>
            <a:lstStyle/>
            <a:p>
              <a:pPr algn="ctr" defTabSz="706438" eaLnBrk="0" hangingPunct="0"/>
              <a:r>
                <a:rPr lang="en-GB" altLang="ja-JP" sz="1600" dirty="0">
                  <a:latin typeface="Arial" panose="020B0604020202020204" pitchFamily="34" charset="0"/>
                  <a:ea typeface="ＭＳ Ｐゴシック" pitchFamily="34" charset="-128"/>
                  <a:cs typeface="Arial" panose="020B0604020202020204" pitchFamily="34" charset="0"/>
                </a:rPr>
                <a:t>Visible light</a:t>
              </a:r>
            </a:p>
            <a:p>
              <a:pPr algn="ctr" defTabSz="706438" eaLnBrk="0" hangingPunct="0"/>
              <a:r>
                <a:rPr lang="ja-JP" altLang="en-US" sz="1600" dirty="0">
                  <a:latin typeface="Arial" panose="020B0604020202020204" pitchFamily="34" charset="0"/>
                  <a:ea typeface="ＭＳ Ｐゴシック" pitchFamily="34" charset="-128"/>
                  <a:cs typeface="Arial" panose="020B0604020202020204" pitchFamily="34" charset="0"/>
                </a:rPr>
                <a:t>可視光線</a:t>
              </a:r>
              <a:endParaRPr lang="en-GB" altLang="ja-JP" sz="1600" dirty="0">
                <a:latin typeface="Arial" panose="020B0604020202020204" pitchFamily="34" charset="0"/>
                <a:ea typeface="ＭＳ Ｐゴシック" pitchFamily="34" charset="-128"/>
                <a:cs typeface="Arial" panose="020B0604020202020204" pitchFamily="34" charset="0"/>
              </a:endParaRPr>
            </a:p>
            <a:p>
              <a:pPr algn="ctr" defTabSz="706438" eaLnBrk="0" hangingPunct="0"/>
              <a:r>
                <a:rPr lang="en-GB" altLang="ja-JP" sz="1600" b="1" dirty="0">
                  <a:latin typeface="Arial" panose="020B0604020202020204" pitchFamily="34" charset="0"/>
                  <a:ea typeface="ＭＳ Ｐゴシック" pitchFamily="34" charset="-128"/>
                  <a:cs typeface="Arial" panose="020B0604020202020204" pitchFamily="34" charset="0"/>
                </a:rPr>
                <a:t>400 – 700 nm</a:t>
              </a:r>
              <a:endParaRPr lang="en-US" altLang="ja-JP" sz="1600" b="1" dirty="0">
                <a:latin typeface="Arial" panose="020B0604020202020204" pitchFamily="34" charset="0"/>
                <a:ea typeface="ＭＳ Ｐゴシック" pitchFamily="34" charset="-128"/>
                <a:cs typeface="Arial" panose="020B0604020202020204" pitchFamily="34" charset="0"/>
              </a:endParaRPr>
            </a:p>
          </p:txBody>
        </p:sp>
        <p:sp>
          <p:nvSpPr>
            <p:cNvPr id="225" name="AutoShape 155"/>
            <p:cNvSpPr>
              <a:spLocks noChangeArrowheads="1"/>
            </p:cNvSpPr>
            <p:nvPr/>
          </p:nvSpPr>
          <p:spPr bwMode="auto">
            <a:xfrm rot="16200000">
              <a:off x="6644988" y="3981719"/>
              <a:ext cx="698385" cy="176684"/>
            </a:xfrm>
            <a:prstGeom prst="leftArrow">
              <a:avLst>
                <a:gd name="adj1" fmla="val 50000"/>
                <a:gd name="adj2" fmla="val 52813"/>
              </a:avLst>
            </a:prstGeom>
            <a:solidFill>
              <a:srgbClr val="FF0000">
                <a:alpha val="80000"/>
              </a:srgbClr>
            </a:solidFill>
            <a:ln w="9525">
              <a:solidFill>
                <a:srgbClr val="FF0000"/>
              </a:solidFill>
              <a:miter lim="800000"/>
              <a:headEnd/>
              <a:tailEnd/>
            </a:ln>
          </p:spPr>
          <p:txBody>
            <a:bodyPr wrap="none" anchor="ctr"/>
            <a:lstStyle/>
            <a:p>
              <a:pPr>
                <a:lnSpc>
                  <a:spcPts val="1500"/>
                </a:lnSpc>
              </a:pPr>
              <a:endParaRPr lang="en-US" sz="2400">
                <a:latin typeface="Calibri" pitchFamily="34" charset="0"/>
                <a:cs typeface="Calibri" pitchFamily="34" charset="0"/>
              </a:endParaRPr>
            </a:p>
          </p:txBody>
        </p:sp>
      </p:grpSp>
      <p:sp>
        <p:nvSpPr>
          <p:cNvPr id="227" name="Title 2">
            <a:extLst>
              <a:ext uri="{FF2B5EF4-FFF2-40B4-BE49-F238E27FC236}">
                <a16:creationId xmlns:a16="http://schemas.microsoft.com/office/drawing/2014/main" id="{21CD8658-9B28-4264-9433-FFFA7AFF817C}"/>
              </a:ext>
            </a:extLst>
          </p:cNvPr>
          <p:cNvSpPr>
            <a:spLocks noGrp="1"/>
          </p:cNvSpPr>
          <p:nvPr>
            <p:ph type="title"/>
          </p:nvPr>
        </p:nvSpPr>
        <p:spPr>
          <a:xfrm>
            <a:off x="392430" y="-125572"/>
            <a:ext cx="10515600" cy="1325563"/>
          </a:xfrm>
        </p:spPr>
        <p:txBody>
          <a:bodyPr/>
          <a:lstStyle/>
          <a:p>
            <a:r>
              <a:rPr lang="en-US" altLang="ja-JP" dirty="0"/>
              <a:t>What is Nanotechnology? </a:t>
            </a:r>
            <a:r>
              <a:rPr lang="ja-JP" altLang="en-US" dirty="0"/>
              <a:t>ナノテクノロジーとは？</a:t>
            </a:r>
            <a:endParaRPr lang="en-GB" dirty="0"/>
          </a:p>
        </p:txBody>
      </p:sp>
      <p:pic>
        <p:nvPicPr>
          <p:cNvPr id="228" name="Picture 227">
            <a:extLst>
              <a:ext uri="{FF2B5EF4-FFF2-40B4-BE49-F238E27FC236}">
                <a16:creationId xmlns:a16="http://schemas.microsoft.com/office/drawing/2014/main" id="{BEA0EA9C-687C-41CA-B065-32C6DD9209B4}"/>
              </a:ext>
            </a:extLst>
          </p:cNvPr>
          <p:cNvPicPr>
            <a:picLocks noChangeAspect="1"/>
          </p:cNvPicPr>
          <p:nvPr/>
        </p:nvPicPr>
        <p:blipFill>
          <a:blip r:embed="rId9"/>
          <a:stretch>
            <a:fillRect/>
          </a:stretch>
        </p:blipFill>
        <p:spPr>
          <a:xfrm>
            <a:off x="11166973" y="6181065"/>
            <a:ext cx="953104" cy="617965"/>
          </a:xfrm>
          <a:prstGeom prst="rect">
            <a:avLst/>
          </a:prstGeom>
        </p:spPr>
      </p:pic>
      <p:grpSp>
        <p:nvGrpSpPr>
          <p:cNvPr id="230" name="Group 229">
            <a:extLst>
              <a:ext uri="{FF2B5EF4-FFF2-40B4-BE49-F238E27FC236}">
                <a16:creationId xmlns:a16="http://schemas.microsoft.com/office/drawing/2014/main" id="{A44EDE50-E40A-4402-A731-AAF6F6EF0C82}"/>
              </a:ext>
            </a:extLst>
          </p:cNvPr>
          <p:cNvGrpSpPr/>
          <p:nvPr/>
        </p:nvGrpSpPr>
        <p:grpSpPr>
          <a:xfrm>
            <a:off x="1496146" y="1314577"/>
            <a:ext cx="9048321" cy="885068"/>
            <a:chOff x="2356597" y="1756435"/>
            <a:chExt cx="7854848" cy="1427230"/>
          </a:xfrm>
        </p:grpSpPr>
        <p:sp>
          <p:nvSpPr>
            <p:cNvPr id="231" name="Rectangle 230">
              <a:extLst>
                <a:ext uri="{FF2B5EF4-FFF2-40B4-BE49-F238E27FC236}">
                  <a16:creationId xmlns:a16="http://schemas.microsoft.com/office/drawing/2014/main" id="{4A4C1D46-759E-4B17-9495-80608E5284A1}"/>
                </a:ext>
              </a:extLst>
            </p:cNvPr>
            <p:cNvSpPr/>
            <p:nvPr/>
          </p:nvSpPr>
          <p:spPr>
            <a:xfrm>
              <a:off x="2356597" y="1756435"/>
              <a:ext cx="7854848" cy="88167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2" name="Rectangle 231">
              <a:extLst>
                <a:ext uri="{FF2B5EF4-FFF2-40B4-BE49-F238E27FC236}">
                  <a16:creationId xmlns:a16="http://schemas.microsoft.com/office/drawing/2014/main" id="{B5A98921-2272-4AAF-AF51-66C00DE176DD}"/>
                </a:ext>
              </a:extLst>
            </p:cNvPr>
            <p:cNvSpPr/>
            <p:nvPr/>
          </p:nvSpPr>
          <p:spPr>
            <a:xfrm>
              <a:off x="2481661" y="1843628"/>
              <a:ext cx="7712988" cy="1340037"/>
            </a:xfrm>
            <a:prstGeom prst="rect">
              <a:avLst/>
            </a:prstGeom>
          </p:spPr>
          <p:txBody>
            <a:bodyPr wrap="square">
              <a:spAutoFit/>
            </a:bodyPr>
            <a:lstStyle/>
            <a:p>
              <a:pPr algn="ctr"/>
              <a:r>
                <a:rPr lang="en-US" altLang="ja-JP" sz="2400" b="1" dirty="0">
                  <a:latin typeface="Arial" panose="020B0604020202020204" pitchFamily="34" charset="0"/>
                  <a:cs typeface="Arial" panose="020B0604020202020204" pitchFamily="34" charset="0"/>
                </a:rPr>
                <a:t>1 </a:t>
              </a:r>
              <a:r>
                <a:rPr lang="en-US" altLang="ja-JP" sz="2400" b="1" dirty="0" err="1">
                  <a:latin typeface="Arial" panose="020B0604020202020204" pitchFamily="34" charset="0"/>
                  <a:cs typeface="Arial" panose="020B0604020202020204" pitchFamily="34" charset="0"/>
                </a:rPr>
                <a:t>nanometre</a:t>
              </a:r>
              <a:r>
                <a:rPr lang="en-US" altLang="ja-JP" sz="2400" b="1" dirty="0">
                  <a:latin typeface="Arial" panose="020B0604020202020204" pitchFamily="34" charset="0"/>
                  <a:cs typeface="Arial" panose="020B0604020202020204" pitchFamily="34" charset="0"/>
                </a:rPr>
                <a:t> (nm)    =    10</a:t>
              </a:r>
              <a:r>
                <a:rPr lang="en-US" altLang="ja-JP" sz="2400" b="1" baseline="30000" dirty="0">
                  <a:latin typeface="Arial" panose="020B0604020202020204" pitchFamily="34" charset="0"/>
                  <a:cs typeface="Arial" panose="020B0604020202020204" pitchFamily="34" charset="0"/>
                </a:rPr>
                <a:t>-9</a:t>
              </a:r>
              <a:r>
                <a:rPr lang="en-US" altLang="ja-JP" sz="2400" b="1" dirty="0">
                  <a:latin typeface="Arial" panose="020B0604020202020204" pitchFamily="34" charset="0"/>
                  <a:cs typeface="Arial" panose="020B0604020202020204" pitchFamily="34" charset="0"/>
                </a:rPr>
                <a:t>  or  0.000 000 001 </a:t>
              </a:r>
              <a:r>
                <a:rPr lang="en-US" altLang="ja-JP" sz="2400" b="1" dirty="0" err="1">
                  <a:latin typeface="Arial" panose="020B0604020202020204" pitchFamily="34" charset="0"/>
                  <a:cs typeface="Arial" panose="020B0604020202020204" pitchFamily="34" charset="0"/>
                </a:rPr>
                <a:t>metres</a:t>
              </a:r>
              <a:r>
                <a:rPr lang="en-US" altLang="ja-JP" sz="2400" b="1" dirty="0">
                  <a:latin typeface="Arial" panose="020B0604020202020204" pitchFamily="34" charset="0"/>
                  <a:cs typeface="Arial" panose="020B0604020202020204" pitchFamily="34" charset="0"/>
                </a:rPr>
                <a:t> (m) </a:t>
              </a:r>
              <a:endParaRPr lang="en-US" altLang="ja-JP"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83910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EFAE7B-2A91-4C84-BDB1-9EB26A6E7E24}"/>
              </a:ext>
            </a:extLst>
          </p:cNvPr>
          <p:cNvGrpSpPr/>
          <p:nvPr/>
        </p:nvGrpSpPr>
        <p:grpSpPr>
          <a:xfrm>
            <a:off x="392113" y="5150400"/>
            <a:ext cx="11256990" cy="993842"/>
            <a:chOff x="52455" y="5215749"/>
            <a:chExt cx="8950330" cy="861774"/>
          </a:xfrm>
        </p:grpSpPr>
        <p:sp>
          <p:nvSpPr>
            <p:cNvPr id="6" name="TextBox 5">
              <a:extLst>
                <a:ext uri="{FF2B5EF4-FFF2-40B4-BE49-F238E27FC236}">
                  <a16:creationId xmlns:a16="http://schemas.microsoft.com/office/drawing/2014/main" id="{635CBD5C-B6AA-4311-B4A0-25CF5AB17226}"/>
                </a:ext>
              </a:extLst>
            </p:cNvPr>
            <p:cNvSpPr txBox="1"/>
            <p:nvPr/>
          </p:nvSpPr>
          <p:spPr>
            <a:xfrm>
              <a:off x="5906441" y="5215749"/>
              <a:ext cx="3096344" cy="861774"/>
            </a:xfrm>
            <a:prstGeom prst="rect">
              <a:avLst/>
            </a:prstGeom>
            <a:noFill/>
          </p:spPr>
          <p:txBody>
            <a:bodyPr wrap="square" rtlCol="0">
              <a:spAutoFit/>
            </a:bodyPr>
            <a:lstStyle/>
            <a:p>
              <a:pPr algn="ctr"/>
              <a:r>
                <a:rPr lang="ja-JP" altLang="en-US" sz="2500" i="1" dirty="0">
                  <a:solidFill>
                    <a:srgbClr val="0000FF"/>
                  </a:solidFill>
                  <a:latin typeface="Arial" panose="020B0604020202020204" pitchFamily="34" charset="0"/>
                  <a:cs typeface="Arial" panose="020B0604020202020204" pitchFamily="34" charset="0"/>
                </a:rPr>
                <a:t>ナノ性質</a:t>
              </a:r>
              <a:endParaRPr lang="en-US" altLang="ja-JP" sz="2500" i="1" dirty="0">
                <a:solidFill>
                  <a:srgbClr val="0000FF"/>
                </a:solidFill>
                <a:latin typeface="Arial" panose="020B0604020202020204" pitchFamily="34" charset="0"/>
                <a:cs typeface="Arial" panose="020B0604020202020204" pitchFamily="34" charset="0"/>
              </a:endParaRPr>
            </a:p>
            <a:p>
              <a:pPr algn="ctr"/>
              <a:r>
                <a:rPr lang="en-US" sz="2500" i="1" dirty="0">
                  <a:solidFill>
                    <a:srgbClr val="0000FF"/>
                  </a:solidFill>
                  <a:latin typeface="Arial" panose="020B0604020202020204" pitchFamily="34" charset="0"/>
                  <a:cs typeface="Arial" panose="020B0604020202020204" pitchFamily="34" charset="0"/>
                </a:rPr>
                <a:t>(Nano properties)</a:t>
              </a:r>
              <a:endParaRPr lang="en-GB" sz="2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FB34837-ECA8-42F1-BC20-1EDE77CC9FED}"/>
                </a:ext>
              </a:extLst>
            </p:cNvPr>
            <p:cNvSpPr txBox="1"/>
            <p:nvPr/>
          </p:nvSpPr>
          <p:spPr>
            <a:xfrm>
              <a:off x="52455" y="5215749"/>
              <a:ext cx="3096344" cy="861774"/>
            </a:xfrm>
            <a:prstGeom prst="rect">
              <a:avLst/>
            </a:prstGeom>
            <a:noFill/>
          </p:spPr>
          <p:txBody>
            <a:bodyPr wrap="square" rtlCol="0">
              <a:spAutoFit/>
            </a:bodyPr>
            <a:lstStyle/>
            <a:p>
              <a:pPr algn="ctr"/>
              <a:r>
                <a:rPr lang="ja-JP" altLang="en-US" sz="2500" i="1" dirty="0">
                  <a:solidFill>
                    <a:srgbClr val="FF0000"/>
                  </a:solidFill>
                  <a:latin typeface="Arial" panose="020B0604020202020204" pitchFamily="34" charset="0"/>
                  <a:cs typeface="Arial" panose="020B0604020202020204" pitchFamily="34" charset="0"/>
                </a:rPr>
                <a:t>マクロ性質</a:t>
              </a:r>
              <a:endParaRPr lang="en-US" altLang="ja-JP" sz="2500" i="1" dirty="0">
                <a:solidFill>
                  <a:srgbClr val="FF0000"/>
                </a:solidFill>
                <a:latin typeface="Arial" panose="020B0604020202020204" pitchFamily="34" charset="0"/>
                <a:cs typeface="Arial" panose="020B0604020202020204" pitchFamily="34" charset="0"/>
              </a:endParaRPr>
            </a:p>
            <a:p>
              <a:pPr algn="ctr"/>
              <a:r>
                <a:rPr lang="en-US" sz="2500" i="1" dirty="0">
                  <a:solidFill>
                    <a:srgbClr val="FF0000"/>
                  </a:solidFill>
                  <a:latin typeface="Arial" panose="020B0604020202020204" pitchFamily="34" charset="0"/>
                  <a:cs typeface="Arial" panose="020B0604020202020204" pitchFamily="34" charset="0"/>
                </a:rPr>
                <a:t>(Macro properties)</a:t>
              </a:r>
              <a:endParaRPr lang="en-GB" sz="2500" dirty="0">
                <a:latin typeface="Arial" panose="020B0604020202020204" pitchFamily="34" charset="0"/>
                <a:cs typeface="Arial" panose="020B0604020202020204" pitchFamily="34" charset="0"/>
              </a:endParaRPr>
            </a:p>
          </p:txBody>
        </p:sp>
        <p:sp>
          <p:nvSpPr>
            <p:cNvPr id="8" name="Left Arrow 238">
              <a:extLst>
                <a:ext uri="{FF2B5EF4-FFF2-40B4-BE49-F238E27FC236}">
                  <a16:creationId xmlns:a16="http://schemas.microsoft.com/office/drawing/2014/main" id="{D4BD2DEC-FB71-4D6A-ADFE-456647CBA099}"/>
                </a:ext>
              </a:extLst>
            </p:cNvPr>
            <p:cNvSpPr/>
            <p:nvPr/>
          </p:nvSpPr>
          <p:spPr>
            <a:xfrm>
              <a:off x="3060016" y="5303489"/>
              <a:ext cx="3023967" cy="342474"/>
            </a:xfrm>
            <a:prstGeom prst="leftArrow">
              <a:avLst/>
            </a:prstGeom>
            <a:gradFill flip="none" rotWithShape="1">
              <a:gsLst>
                <a:gs pos="100000">
                  <a:srgbClr val="0000FF"/>
                </a:gs>
                <a:gs pos="51000">
                  <a:schemeClr val="bg1"/>
                </a:gs>
                <a:gs pos="32000">
                  <a:schemeClr val="accent2">
                    <a:lumMod val="40000"/>
                    <a:lumOff val="60000"/>
                  </a:schemeClr>
                </a:gs>
                <a:gs pos="0">
                  <a:srgbClr val="FF0000"/>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id="{BC63DB1C-0BDF-42D5-9E15-7F629CF72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876" y="2213142"/>
            <a:ext cx="3012470" cy="2803873"/>
          </a:xfrm>
          <a:prstGeom prst="roundRect">
            <a:avLst>
              <a:gd name="adj" fmla="val 8594"/>
            </a:avLst>
          </a:prstGeom>
          <a:solidFill>
            <a:srgbClr val="FFFFFF">
              <a:shade val="85000"/>
            </a:srgbClr>
          </a:solidFill>
          <a:ln>
            <a:noFill/>
          </a:ln>
          <a:effectLst>
            <a:reflection stA="45000" endPos="8000" dist="50800" dir="5400000" sy="-100000" algn="bl" rotWithShape="0"/>
          </a:effectLst>
        </p:spPr>
      </p:pic>
      <p:grpSp>
        <p:nvGrpSpPr>
          <p:cNvPr id="10" name="Group 9">
            <a:extLst>
              <a:ext uri="{FF2B5EF4-FFF2-40B4-BE49-F238E27FC236}">
                <a16:creationId xmlns:a16="http://schemas.microsoft.com/office/drawing/2014/main" id="{8EF9B4B8-3B3F-47DD-AEF5-9A389266CC6C}"/>
              </a:ext>
            </a:extLst>
          </p:cNvPr>
          <p:cNvGrpSpPr/>
          <p:nvPr/>
        </p:nvGrpSpPr>
        <p:grpSpPr>
          <a:xfrm>
            <a:off x="7579239" y="2161250"/>
            <a:ext cx="3960183" cy="2887964"/>
            <a:chOff x="5678252" y="2555695"/>
            <a:chExt cx="2949227" cy="2150724"/>
          </a:xfrm>
        </p:grpSpPr>
        <p:cxnSp>
          <p:nvCxnSpPr>
            <p:cNvPr id="11" name="Straight Connector 10">
              <a:extLst>
                <a:ext uri="{FF2B5EF4-FFF2-40B4-BE49-F238E27FC236}">
                  <a16:creationId xmlns:a16="http://schemas.microsoft.com/office/drawing/2014/main" id="{1D96367D-2C0A-4CF9-8050-58C8D6FF3FCE}"/>
                </a:ext>
              </a:extLst>
            </p:cNvPr>
            <p:cNvCxnSpPr/>
            <p:nvPr/>
          </p:nvCxnSpPr>
          <p:spPr>
            <a:xfrm flipV="1">
              <a:off x="5678252" y="2731456"/>
              <a:ext cx="511613" cy="2288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1A2CD9-B81C-4E8E-9EC4-B33BDB6D49B0}"/>
                </a:ext>
              </a:extLst>
            </p:cNvPr>
            <p:cNvCxnSpPr/>
            <p:nvPr/>
          </p:nvCxnSpPr>
          <p:spPr>
            <a:xfrm>
              <a:off x="5703900" y="4323332"/>
              <a:ext cx="511613" cy="2288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2" descr="http://i1-news.softpedia-static.com/images/news2/Biomimetics-Natural-Models-Applied-in-Technologies-2.jpg">
              <a:extLst>
                <a:ext uri="{FF2B5EF4-FFF2-40B4-BE49-F238E27FC236}">
                  <a16:creationId xmlns:a16="http://schemas.microsoft.com/office/drawing/2014/main" id="{7AB0D4CF-48CF-4B7F-880A-11836C24E74C}"/>
                </a:ext>
              </a:extLst>
            </p:cNvPr>
            <p:cNvPicPr>
              <a:picLocks noChangeAspect="1" noChangeArrowheads="1"/>
            </p:cNvPicPr>
            <p:nvPr/>
          </p:nvPicPr>
          <p:blipFill rotWithShape="1">
            <a:blip r:embed="rId3" cstate="print"/>
            <a:srcRect l="55791" t="53902" r="11610" b="13736"/>
            <a:stretch/>
          </p:blipFill>
          <p:spPr bwMode="auto">
            <a:xfrm>
              <a:off x="6131776" y="2555695"/>
              <a:ext cx="2495703" cy="2150724"/>
            </a:xfrm>
            <a:prstGeom prst="roundRect">
              <a:avLst>
                <a:gd name="adj" fmla="val 8594"/>
              </a:avLst>
            </a:prstGeom>
            <a:solidFill>
              <a:srgbClr val="FFFFFF">
                <a:shade val="85000"/>
              </a:srgbClr>
            </a:solidFill>
            <a:ln>
              <a:noFill/>
            </a:ln>
            <a:effectLst/>
          </p:spPr>
        </p:pic>
      </p:grpSp>
      <p:grpSp>
        <p:nvGrpSpPr>
          <p:cNvPr id="14" name="Group 13">
            <a:extLst>
              <a:ext uri="{FF2B5EF4-FFF2-40B4-BE49-F238E27FC236}">
                <a16:creationId xmlns:a16="http://schemas.microsoft.com/office/drawing/2014/main" id="{ACC570E1-D9FB-4841-B677-C58BA8B536F2}"/>
              </a:ext>
            </a:extLst>
          </p:cNvPr>
          <p:cNvGrpSpPr/>
          <p:nvPr/>
        </p:nvGrpSpPr>
        <p:grpSpPr>
          <a:xfrm>
            <a:off x="1704843" y="2866814"/>
            <a:ext cx="2880796" cy="1599130"/>
            <a:chOff x="1317041" y="3079195"/>
            <a:chExt cx="2145386" cy="1190904"/>
          </a:xfrm>
        </p:grpSpPr>
        <p:pic>
          <p:nvPicPr>
            <p:cNvPr id="15" name="Picture 2" descr="http://i1-news.softpedia-static.com/images/news2/Biomimetics-Natural-Models-Applied-in-Technologies-2.jpg">
              <a:extLst>
                <a:ext uri="{FF2B5EF4-FFF2-40B4-BE49-F238E27FC236}">
                  <a16:creationId xmlns:a16="http://schemas.microsoft.com/office/drawing/2014/main" id="{FC3E1FAB-7C96-4CDB-AF5F-C90A82F5FDB8}"/>
                </a:ext>
              </a:extLst>
            </p:cNvPr>
            <p:cNvPicPr>
              <a:picLocks noChangeAspect="1" noChangeArrowheads="1"/>
            </p:cNvPicPr>
            <p:nvPr/>
          </p:nvPicPr>
          <p:blipFill rotWithShape="1">
            <a:blip r:embed="rId3" cstate="print"/>
            <a:srcRect r="44956" b="23210"/>
            <a:stretch/>
          </p:blipFill>
          <p:spPr bwMode="auto">
            <a:xfrm>
              <a:off x="2479039" y="3079195"/>
              <a:ext cx="983388" cy="1190904"/>
            </a:xfrm>
            <a:prstGeom prst="roundRect">
              <a:avLst>
                <a:gd name="adj" fmla="val 8594"/>
              </a:avLst>
            </a:prstGeom>
            <a:solidFill>
              <a:srgbClr val="FFFFFF">
                <a:shade val="85000"/>
              </a:srgbClr>
            </a:solidFill>
            <a:ln>
              <a:noFill/>
            </a:ln>
            <a:effectLst>
              <a:reflection stA="45000" endPos="8000" dist="50800" dir="5400000" sy="-100000" algn="bl" rotWithShape="0"/>
            </a:effectLst>
          </p:spPr>
        </p:pic>
        <p:sp>
          <p:nvSpPr>
            <p:cNvPr id="16" name="Rounded Rectangle 9">
              <a:extLst>
                <a:ext uri="{FF2B5EF4-FFF2-40B4-BE49-F238E27FC236}">
                  <a16:creationId xmlns:a16="http://schemas.microsoft.com/office/drawing/2014/main" id="{177DE65A-51BE-4D8F-B0D4-84069F83CA6B}"/>
                </a:ext>
              </a:extLst>
            </p:cNvPr>
            <p:cNvSpPr/>
            <p:nvPr/>
          </p:nvSpPr>
          <p:spPr>
            <a:xfrm>
              <a:off x="1317041" y="3415230"/>
              <a:ext cx="273844" cy="3595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4701CCB5-5DC8-4AC9-B542-D6C5AB7E6448}"/>
                </a:ext>
              </a:extLst>
            </p:cNvPr>
            <p:cNvCxnSpPr/>
            <p:nvPr/>
          </p:nvCxnSpPr>
          <p:spPr>
            <a:xfrm flipV="1">
              <a:off x="1590885" y="3136810"/>
              <a:ext cx="950119" cy="2998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DDB4C5-CF49-4AAC-9F61-62BBF0C216C5}"/>
                </a:ext>
              </a:extLst>
            </p:cNvPr>
            <p:cNvCxnSpPr/>
            <p:nvPr/>
          </p:nvCxnSpPr>
          <p:spPr>
            <a:xfrm>
              <a:off x="1590885" y="3750848"/>
              <a:ext cx="909637" cy="4507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706682C-BD3E-4948-8680-E449FCA027DD}"/>
              </a:ext>
            </a:extLst>
          </p:cNvPr>
          <p:cNvGrpSpPr/>
          <p:nvPr/>
        </p:nvGrpSpPr>
        <p:grpSpPr>
          <a:xfrm>
            <a:off x="4541443" y="2594700"/>
            <a:ext cx="3109668" cy="2218966"/>
            <a:chOff x="3420509" y="2835870"/>
            <a:chExt cx="2315832" cy="1652508"/>
          </a:xfrm>
          <a:effectLst/>
        </p:grpSpPr>
        <p:cxnSp>
          <p:nvCxnSpPr>
            <p:cNvPr id="20" name="Straight Connector 19">
              <a:extLst>
                <a:ext uri="{FF2B5EF4-FFF2-40B4-BE49-F238E27FC236}">
                  <a16:creationId xmlns:a16="http://schemas.microsoft.com/office/drawing/2014/main" id="{02BEE796-74EF-4523-B4FB-C0DBDFE99238}"/>
                </a:ext>
              </a:extLst>
            </p:cNvPr>
            <p:cNvCxnSpPr/>
            <p:nvPr/>
          </p:nvCxnSpPr>
          <p:spPr>
            <a:xfrm flipV="1">
              <a:off x="3447663" y="2916935"/>
              <a:ext cx="511613" cy="2288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8B8885-10B0-40A1-97E7-B6920184B242}"/>
                </a:ext>
              </a:extLst>
            </p:cNvPr>
            <p:cNvCxnSpPr/>
            <p:nvPr/>
          </p:nvCxnSpPr>
          <p:spPr>
            <a:xfrm>
              <a:off x="3420509" y="4141352"/>
              <a:ext cx="511613" cy="2288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8911F09-FFAA-4942-98CB-A75F833787B1}"/>
                </a:ext>
              </a:extLst>
            </p:cNvPr>
            <p:cNvGrpSpPr/>
            <p:nvPr/>
          </p:nvGrpSpPr>
          <p:grpSpPr>
            <a:xfrm>
              <a:off x="3730267" y="2835870"/>
              <a:ext cx="2006074" cy="1652508"/>
              <a:chOff x="4123126" y="2867808"/>
              <a:chExt cx="2409809" cy="1929345"/>
            </a:xfrm>
            <a:effectLst>
              <a:reflection stA="45000" endPos="8000" dist="50800" dir="5400000" sy="-100000" algn="bl" rotWithShape="0"/>
            </a:effectLst>
          </p:grpSpPr>
          <p:pic>
            <p:nvPicPr>
              <p:cNvPr id="23" name="Picture 2" descr="http://i1-news.softpedia-static.com/images/news2/Biomimetics-Natural-Models-Applied-in-Technologies-2.jpg">
                <a:extLst>
                  <a:ext uri="{FF2B5EF4-FFF2-40B4-BE49-F238E27FC236}">
                    <a16:creationId xmlns:a16="http://schemas.microsoft.com/office/drawing/2014/main" id="{AB5131CF-9A1D-49BF-B00B-C61B4E9198A7}"/>
                  </a:ext>
                </a:extLst>
              </p:cNvPr>
              <p:cNvPicPr>
                <a:picLocks noChangeAspect="1" noChangeArrowheads="1"/>
              </p:cNvPicPr>
              <p:nvPr/>
            </p:nvPicPr>
            <p:blipFill rotWithShape="1">
              <a:blip r:embed="rId3" cstate="print"/>
              <a:srcRect l="54056" b="57625"/>
              <a:stretch/>
            </p:blipFill>
            <p:spPr bwMode="auto">
              <a:xfrm>
                <a:off x="4123126" y="2867808"/>
                <a:ext cx="2409809" cy="1929345"/>
              </a:xfrm>
              <a:prstGeom prst="roundRect">
                <a:avLst>
                  <a:gd name="adj" fmla="val 8594"/>
                </a:avLst>
              </a:prstGeom>
              <a:solidFill>
                <a:srgbClr val="FFFFFF">
                  <a:shade val="85000"/>
                </a:srgbClr>
              </a:solidFill>
              <a:ln>
                <a:noFill/>
              </a:ln>
              <a:effectLst/>
            </p:spPr>
          </p:pic>
          <p:sp>
            <p:nvSpPr>
              <p:cNvPr id="24" name="Oval 23">
                <a:extLst>
                  <a:ext uri="{FF2B5EF4-FFF2-40B4-BE49-F238E27FC236}">
                    <a16:creationId xmlns:a16="http://schemas.microsoft.com/office/drawing/2014/main" id="{0D6052FF-C46C-4A48-9AED-DB534B3550EF}"/>
                  </a:ext>
                </a:extLst>
              </p:cNvPr>
              <p:cNvSpPr/>
              <p:nvPr/>
            </p:nvSpPr>
            <p:spPr>
              <a:xfrm>
                <a:off x="4198676" y="3054577"/>
                <a:ext cx="589347" cy="64238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6" name="Title 2">
            <a:extLst>
              <a:ext uri="{FF2B5EF4-FFF2-40B4-BE49-F238E27FC236}">
                <a16:creationId xmlns:a16="http://schemas.microsoft.com/office/drawing/2014/main" id="{39529BE1-0C84-49D9-BBA1-421978791AC5}"/>
              </a:ext>
            </a:extLst>
          </p:cNvPr>
          <p:cNvSpPr>
            <a:spLocks noGrp="1"/>
          </p:cNvSpPr>
          <p:nvPr>
            <p:ph type="title"/>
          </p:nvPr>
        </p:nvSpPr>
        <p:spPr>
          <a:xfrm>
            <a:off x="392113" y="-125413"/>
            <a:ext cx="10515600" cy="1325563"/>
          </a:xfrm>
        </p:spPr>
        <p:txBody>
          <a:bodyPr/>
          <a:lstStyle/>
          <a:p>
            <a:r>
              <a:rPr lang="en-US" altLang="ja-JP" dirty="0"/>
              <a:t>What is Nanotechnology? </a:t>
            </a:r>
            <a:r>
              <a:rPr lang="ja-JP" altLang="en-US" dirty="0"/>
              <a:t>ナノテクノロジーとは？</a:t>
            </a:r>
            <a:endParaRPr lang="en-GB" dirty="0"/>
          </a:p>
        </p:txBody>
      </p:sp>
      <p:sp>
        <p:nvSpPr>
          <p:cNvPr id="27" name="TextBox 26">
            <a:extLst>
              <a:ext uri="{FF2B5EF4-FFF2-40B4-BE49-F238E27FC236}">
                <a16:creationId xmlns:a16="http://schemas.microsoft.com/office/drawing/2014/main" id="{0D381354-52E7-41EC-BFEE-A223B5F7F622}"/>
              </a:ext>
            </a:extLst>
          </p:cNvPr>
          <p:cNvSpPr txBox="1"/>
          <p:nvPr/>
        </p:nvSpPr>
        <p:spPr>
          <a:xfrm>
            <a:off x="516587" y="1279490"/>
            <a:ext cx="8138104" cy="769441"/>
          </a:xfrm>
          <a:prstGeom prst="rect">
            <a:avLst/>
          </a:prstGeom>
          <a:noFill/>
        </p:spPr>
        <p:txBody>
          <a:bodyPr wrap="square" rtlCol="0">
            <a:spAutoFit/>
          </a:bodyPr>
          <a:lstStyle/>
          <a:p>
            <a:r>
              <a:rPr lang="en-US" altLang="ja-JP" sz="2200" dirty="0">
                <a:latin typeface="Arial" panose="020B0604020202020204" pitchFamily="34" charset="0"/>
                <a:cs typeface="Arial" panose="020B0604020202020204" pitchFamily="34" charset="0"/>
              </a:rPr>
              <a:t>E.g. How does a gecko stick to the wall?</a:t>
            </a:r>
          </a:p>
          <a:p>
            <a:r>
              <a:rPr lang="ja-JP" altLang="en-US" sz="2200" dirty="0">
                <a:latin typeface="Arial" panose="020B0604020202020204" pitchFamily="34" charset="0"/>
                <a:cs typeface="Arial" panose="020B0604020202020204" pitchFamily="34" charset="0"/>
              </a:rPr>
              <a:t>ヤモリはどうやって壁にくっつく？</a:t>
            </a:r>
            <a:endParaRPr lang="en-US" altLang="ja-JP" sz="22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92883B6B-596A-4CED-9BF7-FA93B5521512}"/>
              </a:ext>
            </a:extLst>
          </p:cNvPr>
          <p:cNvPicPr>
            <a:picLocks noChangeAspect="1"/>
          </p:cNvPicPr>
          <p:nvPr/>
        </p:nvPicPr>
        <p:blipFill>
          <a:blip r:embed="rId4"/>
          <a:stretch>
            <a:fillRect/>
          </a:stretch>
        </p:blipFill>
        <p:spPr>
          <a:xfrm>
            <a:off x="10303373" y="6193765"/>
            <a:ext cx="953104" cy="617965"/>
          </a:xfrm>
          <a:prstGeom prst="rect">
            <a:avLst/>
          </a:prstGeom>
        </p:spPr>
      </p:pic>
      <p:pic>
        <p:nvPicPr>
          <p:cNvPr id="28" name="Picture 27">
            <a:extLst>
              <a:ext uri="{FF2B5EF4-FFF2-40B4-BE49-F238E27FC236}">
                <a16:creationId xmlns:a16="http://schemas.microsoft.com/office/drawing/2014/main" id="{295995A2-1868-42E8-89DB-80F48CF5D885}"/>
              </a:ext>
            </a:extLst>
          </p:cNvPr>
          <p:cNvPicPr>
            <a:picLocks noChangeAspect="1"/>
          </p:cNvPicPr>
          <p:nvPr/>
        </p:nvPicPr>
        <p:blipFill>
          <a:blip r:embed="rId5"/>
          <a:stretch>
            <a:fillRect/>
          </a:stretch>
        </p:blipFill>
        <p:spPr>
          <a:xfrm>
            <a:off x="11301026" y="6171509"/>
            <a:ext cx="857950" cy="640221"/>
          </a:xfrm>
          <a:prstGeom prst="rect">
            <a:avLst/>
          </a:prstGeom>
        </p:spPr>
      </p:pic>
    </p:spTree>
    <p:extLst>
      <p:ext uri="{BB962C8B-B14F-4D97-AF65-F5344CB8AC3E}">
        <p14:creationId xmlns:p14="http://schemas.microsoft.com/office/powerpoint/2010/main" val="200833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CE2BC0F-DF43-45E5-9861-6851065B3E99}"/>
              </a:ext>
            </a:extLst>
          </p:cNvPr>
          <p:cNvSpPr>
            <a:spLocks noGrp="1"/>
          </p:cNvSpPr>
          <p:nvPr>
            <p:ph type="title"/>
          </p:nvPr>
        </p:nvSpPr>
        <p:spPr>
          <a:xfrm>
            <a:off x="392113" y="-125413"/>
            <a:ext cx="10515600" cy="1325563"/>
          </a:xfrm>
        </p:spPr>
        <p:txBody>
          <a:bodyPr/>
          <a:lstStyle/>
          <a:p>
            <a:r>
              <a:rPr lang="en-US" altLang="ja-JP" dirty="0"/>
              <a:t>What is Nanotechnology? </a:t>
            </a:r>
            <a:r>
              <a:rPr lang="ja-JP" altLang="en-US" dirty="0"/>
              <a:t>ナノテクノロジーとは？</a:t>
            </a:r>
            <a:endParaRPr lang="en-GB" dirty="0"/>
          </a:p>
        </p:txBody>
      </p:sp>
      <p:pic>
        <p:nvPicPr>
          <p:cNvPr id="33" name="Picture 32">
            <a:extLst>
              <a:ext uri="{FF2B5EF4-FFF2-40B4-BE49-F238E27FC236}">
                <a16:creationId xmlns:a16="http://schemas.microsoft.com/office/drawing/2014/main" id="{F02438B4-333C-414F-A1E3-A35CA688D9EF}"/>
              </a:ext>
            </a:extLst>
          </p:cNvPr>
          <p:cNvPicPr>
            <a:picLocks noChangeAspect="1"/>
          </p:cNvPicPr>
          <p:nvPr/>
        </p:nvPicPr>
        <p:blipFill>
          <a:blip r:embed="rId2"/>
          <a:stretch>
            <a:fillRect/>
          </a:stretch>
        </p:blipFill>
        <p:spPr>
          <a:xfrm>
            <a:off x="10303373" y="6193765"/>
            <a:ext cx="953104" cy="617965"/>
          </a:xfrm>
          <a:prstGeom prst="rect">
            <a:avLst/>
          </a:prstGeom>
        </p:spPr>
      </p:pic>
      <p:pic>
        <p:nvPicPr>
          <p:cNvPr id="34" name="Picture 33">
            <a:extLst>
              <a:ext uri="{FF2B5EF4-FFF2-40B4-BE49-F238E27FC236}">
                <a16:creationId xmlns:a16="http://schemas.microsoft.com/office/drawing/2014/main" id="{681D5768-7AF1-4DCE-ACFE-222739D48C4B}"/>
              </a:ext>
            </a:extLst>
          </p:cNvPr>
          <p:cNvPicPr>
            <a:picLocks noChangeAspect="1"/>
          </p:cNvPicPr>
          <p:nvPr/>
        </p:nvPicPr>
        <p:blipFill>
          <a:blip r:embed="rId3"/>
          <a:stretch>
            <a:fillRect/>
          </a:stretch>
        </p:blipFill>
        <p:spPr>
          <a:xfrm>
            <a:off x="11301026" y="6171509"/>
            <a:ext cx="857950" cy="640221"/>
          </a:xfrm>
          <a:prstGeom prst="rect">
            <a:avLst/>
          </a:prstGeom>
        </p:spPr>
      </p:pic>
      <p:sp>
        <p:nvSpPr>
          <p:cNvPr id="38" name="TextBox 37">
            <a:extLst>
              <a:ext uri="{FF2B5EF4-FFF2-40B4-BE49-F238E27FC236}">
                <a16:creationId xmlns:a16="http://schemas.microsoft.com/office/drawing/2014/main" id="{AFD8F9AF-56EB-4F8E-A13B-47EFE7EC2AED}"/>
              </a:ext>
            </a:extLst>
          </p:cNvPr>
          <p:cNvSpPr txBox="1"/>
          <p:nvPr/>
        </p:nvSpPr>
        <p:spPr>
          <a:xfrm>
            <a:off x="2901096" y="6237703"/>
            <a:ext cx="7271604" cy="584775"/>
          </a:xfrm>
          <a:prstGeom prst="rect">
            <a:avLst/>
          </a:prstGeom>
          <a:noFill/>
        </p:spPr>
        <p:txBody>
          <a:bodyPr wrap="square">
            <a:spAutoFit/>
          </a:bodyPr>
          <a:lstStyle/>
          <a:p>
            <a:r>
              <a:rPr lang="en-GB" sz="800" dirty="0">
                <a:solidFill>
                  <a:schemeClr val="bg1"/>
                </a:solidFill>
              </a:rPr>
              <a:t>https://www.tesla.com/en_gb/models</a:t>
            </a:r>
          </a:p>
          <a:p>
            <a:r>
              <a:rPr lang="en-GB" sz="800" dirty="0">
                <a:solidFill>
                  <a:schemeClr val="bg1"/>
                </a:solidFill>
              </a:rPr>
              <a:t>https://www.forbes.com/sites/arielcohen/2020/12/30/teslas-new-lithium-ion-patent-brings-company-closer-to-promised-1-million-mile-battery/</a:t>
            </a:r>
          </a:p>
          <a:p>
            <a:r>
              <a:rPr lang="en-GB" sz="800" dirty="0">
                <a:solidFill>
                  <a:schemeClr val="bg1"/>
                </a:solidFill>
              </a:rPr>
              <a:t>https://pubs.rsc.org/en/content/articlehtml/2017/ta/c7ta05283a</a:t>
            </a:r>
          </a:p>
          <a:p>
            <a:r>
              <a:rPr lang="en-GB" sz="800" dirty="0">
                <a:solidFill>
                  <a:schemeClr val="bg1"/>
                </a:solidFill>
              </a:rPr>
              <a:t>https://www.sciencedirect.com/science/article/abs/pii/S2211285521000501#fig0120</a:t>
            </a:r>
          </a:p>
        </p:txBody>
      </p:sp>
      <p:grpSp>
        <p:nvGrpSpPr>
          <p:cNvPr id="46" name="Group 45">
            <a:extLst>
              <a:ext uri="{FF2B5EF4-FFF2-40B4-BE49-F238E27FC236}">
                <a16:creationId xmlns:a16="http://schemas.microsoft.com/office/drawing/2014/main" id="{5C7B677E-FB8D-4EF7-BBBB-D7D5F2546DB4}"/>
              </a:ext>
            </a:extLst>
          </p:cNvPr>
          <p:cNvGrpSpPr/>
          <p:nvPr/>
        </p:nvGrpSpPr>
        <p:grpSpPr>
          <a:xfrm>
            <a:off x="320886" y="1398137"/>
            <a:ext cx="4038083" cy="2079259"/>
            <a:chOff x="210449" y="1471074"/>
            <a:chExt cx="4038083" cy="2079259"/>
          </a:xfrm>
        </p:grpSpPr>
        <p:pic>
          <p:nvPicPr>
            <p:cNvPr id="36" name="Picture 35" descr="A red car on a road&#10;&#10;Description automatically generated">
              <a:extLst>
                <a:ext uri="{FF2B5EF4-FFF2-40B4-BE49-F238E27FC236}">
                  <a16:creationId xmlns:a16="http://schemas.microsoft.com/office/drawing/2014/main" id="{2ACD2B17-A060-4FE4-B98C-15ABB11A30E4}"/>
                </a:ext>
              </a:extLst>
            </p:cNvPr>
            <p:cNvPicPr>
              <a:picLocks noChangeAspect="1"/>
            </p:cNvPicPr>
            <p:nvPr/>
          </p:nvPicPr>
          <p:blipFill rotWithShape="1">
            <a:blip r:embed="rId4">
              <a:extLst>
                <a:ext uri="{28A0092B-C50C-407E-A947-70E740481C1C}">
                  <a14:useLocalDpi xmlns:a14="http://schemas.microsoft.com/office/drawing/2010/main" val="0"/>
                </a:ext>
              </a:extLst>
            </a:blip>
            <a:srcRect l="12004" t="6005" r="5588" b="12912"/>
            <a:stretch/>
          </p:blipFill>
          <p:spPr>
            <a:xfrm>
              <a:off x="210449" y="1471074"/>
              <a:ext cx="4038083" cy="2079259"/>
            </a:xfrm>
            <a:prstGeom prst="rect">
              <a:avLst/>
            </a:prstGeom>
          </p:spPr>
        </p:pic>
        <p:sp>
          <p:nvSpPr>
            <p:cNvPr id="45" name="TextBox 44">
              <a:extLst>
                <a:ext uri="{FF2B5EF4-FFF2-40B4-BE49-F238E27FC236}">
                  <a16:creationId xmlns:a16="http://schemas.microsoft.com/office/drawing/2014/main" id="{A40C73CD-2D71-49DD-93AD-4A45BBDCBCAD}"/>
                </a:ext>
              </a:extLst>
            </p:cNvPr>
            <p:cNvSpPr txBox="1"/>
            <p:nvPr/>
          </p:nvSpPr>
          <p:spPr>
            <a:xfrm>
              <a:off x="210449" y="1471074"/>
              <a:ext cx="3445813" cy="430887"/>
            </a:xfrm>
            <a:prstGeom prst="rect">
              <a:avLst/>
            </a:prstGeom>
            <a:noFill/>
          </p:spPr>
          <p:txBody>
            <a:bodyPr wrap="square" rtlCol="0">
              <a:spAutoFit/>
            </a:bodyPr>
            <a:lstStyle/>
            <a:p>
              <a:r>
                <a:rPr lang="en-GB" altLang="ja-JP" sz="2200" dirty="0">
                  <a:latin typeface="Arial" panose="020B0604020202020204" pitchFamily="34" charset="0"/>
                  <a:cs typeface="Arial" panose="020B0604020202020204" pitchFamily="34" charset="0"/>
                </a:rPr>
                <a:t>Tesla Model S</a:t>
              </a:r>
              <a:endParaRPr lang="en-US" altLang="ja-JP" sz="2200"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3BA52868-337F-4177-A717-9FEFE48DF803}"/>
              </a:ext>
            </a:extLst>
          </p:cNvPr>
          <p:cNvGrpSpPr/>
          <p:nvPr/>
        </p:nvGrpSpPr>
        <p:grpSpPr>
          <a:xfrm>
            <a:off x="320886" y="3299219"/>
            <a:ext cx="4040727" cy="2633489"/>
            <a:chOff x="320886" y="3299219"/>
            <a:chExt cx="4040727" cy="2633489"/>
          </a:xfrm>
        </p:grpSpPr>
        <p:pic>
          <p:nvPicPr>
            <p:cNvPr id="40" name="Picture 39">
              <a:extLst>
                <a:ext uri="{FF2B5EF4-FFF2-40B4-BE49-F238E27FC236}">
                  <a16:creationId xmlns:a16="http://schemas.microsoft.com/office/drawing/2014/main" id="{BFECD3AE-DF52-4791-9D17-01C2268C3FF5}"/>
                </a:ext>
              </a:extLst>
            </p:cNvPr>
            <p:cNvPicPr>
              <a:picLocks noChangeAspect="1"/>
            </p:cNvPicPr>
            <p:nvPr/>
          </p:nvPicPr>
          <p:blipFill rotWithShape="1">
            <a:blip r:embed="rId5"/>
            <a:srcRect l="16116" t="23134" r="16876" b="20001"/>
            <a:stretch/>
          </p:blipFill>
          <p:spPr>
            <a:xfrm>
              <a:off x="320886" y="3646627"/>
              <a:ext cx="4040727" cy="2286081"/>
            </a:xfrm>
            <a:prstGeom prst="rect">
              <a:avLst/>
            </a:prstGeom>
          </p:spPr>
        </p:pic>
        <p:sp>
          <p:nvSpPr>
            <p:cNvPr id="47" name="Arrow: Down 46">
              <a:extLst>
                <a:ext uri="{FF2B5EF4-FFF2-40B4-BE49-F238E27FC236}">
                  <a16:creationId xmlns:a16="http://schemas.microsoft.com/office/drawing/2014/main" id="{6FF3BC5B-1DD4-41A6-BF5E-64DA0E680FA8}"/>
                </a:ext>
              </a:extLst>
            </p:cNvPr>
            <p:cNvSpPr/>
            <p:nvPr/>
          </p:nvSpPr>
          <p:spPr>
            <a:xfrm>
              <a:off x="2050758" y="3299219"/>
              <a:ext cx="578338" cy="764781"/>
            </a:xfrm>
            <a:prstGeom prst="down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B6F5B4F7-5000-411F-BE3B-88DF6E691A42}"/>
              </a:ext>
            </a:extLst>
          </p:cNvPr>
          <p:cNvGrpSpPr/>
          <p:nvPr/>
        </p:nvGrpSpPr>
        <p:grpSpPr>
          <a:xfrm>
            <a:off x="3126154" y="1904687"/>
            <a:ext cx="3830089" cy="3483880"/>
            <a:chOff x="3126154" y="1904687"/>
            <a:chExt cx="3830089" cy="3483880"/>
          </a:xfrm>
        </p:grpSpPr>
        <p:pic>
          <p:nvPicPr>
            <p:cNvPr id="42" name="Picture 41">
              <a:extLst>
                <a:ext uri="{FF2B5EF4-FFF2-40B4-BE49-F238E27FC236}">
                  <a16:creationId xmlns:a16="http://schemas.microsoft.com/office/drawing/2014/main" id="{D4739DEB-E05D-4ED2-B146-6E9D33DB7158}"/>
                </a:ext>
              </a:extLst>
            </p:cNvPr>
            <p:cNvPicPr>
              <a:picLocks noChangeAspect="1"/>
            </p:cNvPicPr>
            <p:nvPr/>
          </p:nvPicPr>
          <p:blipFill rotWithShape="1">
            <a:blip r:embed="rId6">
              <a:extLst>
                <a:ext uri="{28A0092B-C50C-407E-A947-70E740481C1C}">
                  <a14:useLocalDpi xmlns:a14="http://schemas.microsoft.com/office/drawing/2010/main" val="0"/>
                </a:ext>
              </a:extLst>
            </a:blip>
            <a:srcRect l="23718" r="15491" b="20027"/>
            <a:stretch/>
          </p:blipFill>
          <p:spPr>
            <a:xfrm rot="5400000">
              <a:off x="4068512" y="2500836"/>
              <a:ext cx="3483880" cy="2291582"/>
            </a:xfrm>
            <a:prstGeom prst="rect">
              <a:avLst/>
            </a:prstGeom>
            <a:ln w="28575">
              <a:solidFill>
                <a:schemeClr val="tx1"/>
              </a:solidFill>
            </a:ln>
          </p:spPr>
        </p:pic>
        <p:sp>
          <p:nvSpPr>
            <p:cNvPr id="48" name="Rectangle 47">
              <a:extLst>
                <a:ext uri="{FF2B5EF4-FFF2-40B4-BE49-F238E27FC236}">
                  <a16:creationId xmlns:a16="http://schemas.microsoft.com/office/drawing/2014/main" id="{88216691-507C-4D1C-B36E-7A2603143DD5}"/>
                </a:ext>
              </a:extLst>
            </p:cNvPr>
            <p:cNvSpPr/>
            <p:nvPr/>
          </p:nvSpPr>
          <p:spPr>
            <a:xfrm>
              <a:off x="3126154" y="4525108"/>
              <a:ext cx="93784" cy="8596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73A3126D-F446-4904-8DB9-0CB662D115B3}"/>
                </a:ext>
              </a:extLst>
            </p:cNvPr>
            <p:cNvCxnSpPr>
              <a:cxnSpLocks/>
              <a:stCxn id="48" idx="3"/>
            </p:cNvCxnSpPr>
            <p:nvPr/>
          </p:nvCxnSpPr>
          <p:spPr>
            <a:xfrm flipV="1">
              <a:off x="3219938" y="1904687"/>
              <a:ext cx="1427231" cy="26634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E76DDD4-9817-4FE0-9DDF-C82B23439ADB}"/>
                </a:ext>
              </a:extLst>
            </p:cNvPr>
            <p:cNvCxnSpPr>
              <a:cxnSpLocks/>
              <a:stCxn id="48" idx="3"/>
            </p:cNvCxnSpPr>
            <p:nvPr/>
          </p:nvCxnSpPr>
          <p:spPr>
            <a:xfrm>
              <a:off x="3219938" y="4568093"/>
              <a:ext cx="1427231" cy="8204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11E4BC03-08A0-4521-8793-6185A5F567A8}"/>
              </a:ext>
            </a:extLst>
          </p:cNvPr>
          <p:cNvGrpSpPr/>
          <p:nvPr/>
        </p:nvGrpSpPr>
        <p:grpSpPr>
          <a:xfrm>
            <a:off x="6042994" y="1398137"/>
            <a:ext cx="6044905" cy="4563797"/>
            <a:chOff x="6042994" y="1398137"/>
            <a:chExt cx="6044905" cy="4563797"/>
          </a:xfrm>
        </p:grpSpPr>
        <p:grpSp>
          <p:nvGrpSpPr>
            <p:cNvPr id="62" name="Group 61">
              <a:extLst>
                <a:ext uri="{FF2B5EF4-FFF2-40B4-BE49-F238E27FC236}">
                  <a16:creationId xmlns:a16="http://schemas.microsoft.com/office/drawing/2014/main" id="{FA094B9A-E8CF-4571-9FC2-DB576E8A95A7}"/>
                </a:ext>
              </a:extLst>
            </p:cNvPr>
            <p:cNvGrpSpPr/>
            <p:nvPr/>
          </p:nvGrpSpPr>
          <p:grpSpPr>
            <a:xfrm>
              <a:off x="6042994" y="1398137"/>
              <a:ext cx="6044905" cy="3041001"/>
              <a:chOff x="6042994" y="1398137"/>
              <a:chExt cx="6044905" cy="3041001"/>
            </a:xfrm>
          </p:grpSpPr>
          <p:sp>
            <p:nvSpPr>
              <p:cNvPr id="21" name="Rounded Rectangle 23">
                <a:extLst>
                  <a:ext uri="{FF2B5EF4-FFF2-40B4-BE49-F238E27FC236}">
                    <a16:creationId xmlns:a16="http://schemas.microsoft.com/office/drawing/2014/main" id="{83B233D9-373F-4ACE-A7F6-FE944CA5DA7B}"/>
                  </a:ext>
                </a:extLst>
              </p:cNvPr>
              <p:cNvSpPr/>
              <p:nvPr/>
            </p:nvSpPr>
            <p:spPr>
              <a:xfrm>
                <a:off x="7581065" y="1398137"/>
                <a:ext cx="4183586" cy="1179166"/>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98F43F-5A94-4707-BCB7-238279F650A1}"/>
                  </a:ext>
                </a:extLst>
              </p:cNvPr>
              <p:cNvSpPr txBox="1"/>
              <p:nvPr/>
            </p:nvSpPr>
            <p:spPr>
              <a:xfrm>
                <a:off x="7393979" y="1531878"/>
                <a:ext cx="4693920" cy="954107"/>
              </a:xfrm>
              <a:prstGeom prst="rect">
                <a:avLst/>
              </a:prstGeom>
              <a:noFill/>
            </p:spPr>
            <p:txBody>
              <a:bodyPr wrap="square" rtlCol="0">
                <a:spAutoFit/>
              </a:bodyPr>
              <a:lstStyle/>
              <a:p>
                <a:pPr algn="ctr"/>
                <a:r>
                  <a:rPr lang="ja-JP" altLang="en-US" sz="2800" dirty="0">
                    <a:effectLst>
                      <a:outerShdw blurRad="38100" dist="38100" dir="2700000" algn="tl">
                        <a:srgbClr val="000000">
                          <a:alpha val="43137"/>
                        </a:srgbClr>
                      </a:outerShdw>
                    </a:effectLst>
                  </a:rPr>
                  <a:t>リチウムイオン電池</a:t>
                </a:r>
                <a:endParaRPr lang="en-GB" altLang="ja-JP" sz="2800" dirty="0">
                  <a:effectLst>
                    <a:outerShdw blurRad="38100" dist="38100" dir="2700000" algn="tl">
                      <a:srgbClr val="000000">
                        <a:alpha val="43137"/>
                      </a:srgbClr>
                    </a:outerShdw>
                  </a:effectLst>
                </a:endParaRPr>
              </a:p>
              <a:p>
                <a:pPr algn="ctr"/>
                <a:r>
                  <a:rPr lang="en-GB" altLang="ja-JP" sz="2800" dirty="0">
                    <a:effectLst>
                      <a:outerShdw blurRad="38100" dist="38100" dir="2700000" algn="tl">
                        <a:srgbClr val="000000">
                          <a:alpha val="43137"/>
                        </a:srgbClr>
                      </a:outerShdw>
                    </a:effectLst>
                  </a:rPr>
                  <a:t>Lithium-ion batteries</a:t>
                </a:r>
              </a:p>
            </p:txBody>
          </p:sp>
          <p:pic>
            <p:nvPicPr>
              <p:cNvPr id="44" name="Picture 43" descr="A picture containing text, indoor&#10;&#10;Description automatically generated">
                <a:extLst>
                  <a:ext uri="{FF2B5EF4-FFF2-40B4-BE49-F238E27FC236}">
                    <a16:creationId xmlns:a16="http://schemas.microsoft.com/office/drawing/2014/main" id="{88BBCC1D-C467-4838-A7C7-FA035B2CBC53}"/>
                  </a:ext>
                </a:extLst>
              </p:cNvPr>
              <p:cNvPicPr>
                <a:picLocks noChangeAspect="1"/>
              </p:cNvPicPr>
              <p:nvPr/>
            </p:nvPicPr>
            <p:blipFill rotWithShape="1">
              <a:blip r:embed="rId7">
                <a:extLst>
                  <a:ext uri="{28A0092B-C50C-407E-A947-70E740481C1C}">
                    <a14:useLocalDpi xmlns:a14="http://schemas.microsoft.com/office/drawing/2010/main" val="0"/>
                  </a:ext>
                </a:extLst>
              </a:blip>
              <a:srcRect r="69411" b="47965"/>
              <a:stretch/>
            </p:blipFill>
            <p:spPr>
              <a:xfrm>
                <a:off x="7058475" y="2735316"/>
                <a:ext cx="1538448" cy="1703822"/>
              </a:xfrm>
              <a:prstGeom prst="rect">
                <a:avLst/>
              </a:prstGeom>
            </p:spPr>
          </p:pic>
          <p:sp>
            <p:nvSpPr>
              <p:cNvPr id="59" name="Arrow: Down 58">
                <a:extLst>
                  <a:ext uri="{FF2B5EF4-FFF2-40B4-BE49-F238E27FC236}">
                    <a16:creationId xmlns:a16="http://schemas.microsoft.com/office/drawing/2014/main" id="{A05E5838-C2CA-43BB-844A-CE6A9247E45F}"/>
                  </a:ext>
                </a:extLst>
              </p:cNvPr>
              <p:cNvSpPr/>
              <p:nvPr/>
            </p:nvSpPr>
            <p:spPr>
              <a:xfrm rot="16200000">
                <a:off x="6432370" y="2968082"/>
                <a:ext cx="578338" cy="1357089"/>
              </a:xfrm>
              <a:prstGeom prst="down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99977316-A54C-45D6-AB1B-F98186719CEE}"/>
                </a:ext>
              </a:extLst>
            </p:cNvPr>
            <p:cNvGrpSpPr/>
            <p:nvPr/>
          </p:nvGrpSpPr>
          <p:grpSpPr>
            <a:xfrm>
              <a:off x="8622136" y="2599461"/>
              <a:ext cx="3362473" cy="3362473"/>
              <a:chOff x="8622136" y="2599461"/>
              <a:chExt cx="3362473" cy="3362473"/>
            </a:xfrm>
          </p:grpSpPr>
          <p:pic>
            <p:nvPicPr>
              <p:cNvPr id="64" name="Picture 63" descr="Diagram&#10;&#10;Description automatically generated">
                <a:extLst>
                  <a:ext uri="{FF2B5EF4-FFF2-40B4-BE49-F238E27FC236}">
                    <a16:creationId xmlns:a16="http://schemas.microsoft.com/office/drawing/2014/main" id="{BEC19725-0A0F-4D43-BE2D-8A06147D4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2136" y="2599461"/>
                <a:ext cx="3362473" cy="3362473"/>
              </a:xfrm>
              <a:prstGeom prst="rect">
                <a:avLst/>
              </a:prstGeom>
            </p:spPr>
          </p:pic>
          <p:sp>
            <p:nvSpPr>
              <p:cNvPr id="65" name="TextBox 64">
                <a:extLst>
                  <a:ext uri="{FF2B5EF4-FFF2-40B4-BE49-F238E27FC236}">
                    <a16:creationId xmlns:a16="http://schemas.microsoft.com/office/drawing/2014/main" id="{D33C0695-0AE7-4A18-89B8-A0DD313FDC51}"/>
                  </a:ext>
                </a:extLst>
              </p:cNvPr>
              <p:cNvSpPr txBox="1"/>
              <p:nvPr/>
            </p:nvSpPr>
            <p:spPr>
              <a:xfrm>
                <a:off x="9700302" y="4498947"/>
                <a:ext cx="1307668" cy="307777"/>
              </a:xfrm>
              <a:prstGeom prst="rect">
                <a:avLst/>
              </a:prstGeom>
              <a:solidFill>
                <a:schemeClr val="bg1"/>
              </a:solidFill>
            </p:spPr>
            <p:txBody>
              <a:bodyPr wrap="square" rtlCol="0">
                <a:spAutoFit/>
              </a:bodyPr>
              <a:lstStyle/>
              <a:p>
                <a:pPr algn="ctr"/>
                <a:r>
                  <a:rPr lang="en-GB" altLang="ja-JP" sz="1400" dirty="0">
                    <a:effectLst>
                      <a:outerShdw blurRad="38100" dist="38100" dir="2700000" algn="tl">
                        <a:srgbClr val="000000">
                          <a:alpha val="43137"/>
                        </a:srgbClr>
                      </a:outerShdw>
                    </a:effectLst>
                  </a:rPr>
                  <a:t>Li-ion batteries</a:t>
                </a:r>
              </a:p>
            </p:txBody>
          </p:sp>
        </p:grpSp>
      </p:grpSp>
    </p:spTree>
    <p:extLst>
      <p:ext uri="{BB962C8B-B14F-4D97-AF65-F5344CB8AC3E}">
        <p14:creationId xmlns:p14="http://schemas.microsoft.com/office/powerpoint/2010/main" val="29275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left)">
                                      <p:cBhvr>
                                        <p:cTn id="1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8C379-6228-4E9C-9F41-61B6DB29D2F6}"/>
              </a:ext>
            </a:extLst>
          </p:cNvPr>
          <p:cNvSpPr>
            <a:spLocks noGrp="1"/>
          </p:cNvSpPr>
          <p:nvPr>
            <p:ph type="title"/>
          </p:nvPr>
        </p:nvSpPr>
        <p:spPr/>
        <p:txBody>
          <a:bodyPr/>
          <a:lstStyle/>
          <a:p>
            <a:r>
              <a:rPr lang="en-US" altLang="ja-JP" dirty="0"/>
              <a:t>What is Nanotechnology? </a:t>
            </a:r>
            <a:r>
              <a:rPr lang="ja-JP" altLang="en-US" dirty="0"/>
              <a:t>ナノテクノロジーとは？</a:t>
            </a:r>
            <a:endParaRPr lang="en-GB" dirty="0"/>
          </a:p>
        </p:txBody>
      </p:sp>
      <p:grpSp>
        <p:nvGrpSpPr>
          <p:cNvPr id="4" name="Group 3">
            <a:extLst>
              <a:ext uri="{FF2B5EF4-FFF2-40B4-BE49-F238E27FC236}">
                <a16:creationId xmlns:a16="http://schemas.microsoft.com/office/drawing/2014/main" id="{C6403C27-256B-41DC-84D1-6CB9E355F201}"/>
              </a:ext>
            </a:extLst>
          </p:cNvPr>
          <p:cNvGrpSpPr/>
          <p:nvPr/>
        </p:nvGrpSpPr>
        <p:grpSpPr>
          <a:xfrm>
            <a:off x="4056340" y="2432361"/>
            <a:ext cx="3847601" cy="2359568"/>
            <a:chOff x="5088317" y="1655087"/>
            <a:chExt cx="3795000" cy="2011419"/>
          </a:xfrm>
        </p:grpSpPr>
        <p:sp>
          <p:nvSpPr>
            <p:cNvPr id="5" name="Rounded Rectangle 35">
              <a:extLst>
                <a:ext uri="{FF2B5EF4-FFF2-40B4-BE49-F238E27FC236}">
                  <a16:creationId xmlns:a16="http://schemas.microsoft.com/office/drawing/2014/main" id="{2104E0D2-E6FC-4EFD-A95E-38DFBD31D22E}"/>
                </a:ext>
              </a:extLst>
            </p:cNvPr>
            <p:cNvSpPr/>
            <p:nvPr/>
          </p:nvSpPr>
          <p:spPr>
            <a:xfrm>
              <a:off x="5261650" y="1706266"/>
              <a:ext cx="3448335" cy="613353"/>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090DC08A-7A2E-497D-9514-54D00D8CBBD3}"/>
                </a:ext>
              </a:extLst>
            </p:cNvPr>
            <p:cNvGrpSpPr/>
            <p:nvPr/>
          </p:nvGrpSpPr>
          <p:grpSpPr>
            <a:xfrm>
              <a:off x="5088317" y="1655087"/>
              <a:ext cx="3795000" cy="2011419"/>
              <a:chOff x="5399439" y="2058124"/>
              <a:chExt cx="3795000" cy="2011419"/>
            </a:xfrm>
          </p:grpSpPr>
          <p:grpSp>
            <p:nvGrpSpPr>
              <p:cNvPr id="7" name="Group 6">
                <a:extLst>
                  <a:ext uri="{FF2B5EF4-FFF2-40B4-BE49-F238E27FC236}">
                    <a16:creationId xmlns:a16="http://schemas.microsoft.com/office/drawing/2014/main" id="{31162F58-7941-4E27-B102-86E9059F46BD}"/>
                  </a:ext>
                </a:extLst>
              </p:cNvPr>
              <p:cNvGrpSpPr/>
              <p:nvPr/>
            </p:nvGrpSpPr>
            <p:grpSpPr>
              <a:xfrm>
                <a:off x="5399439" y="2058124"/>
                <a:ext cx="3795000" cy="2011419"/>
                <a:chOff x="5512191" y="1592398"/>
                <a:chExt cx="3795000" cy="2011419"/>
              </a:xfrm>
            </p:grpSpPr>
            <p:pic>
              <p:nvPicPr>
                <p:cNvPr id="9" name="Picture 6" descr="Image result for suncream">
                  <a:extLst>
                    <a:ext uri="{FF2B5EF4-FFF2-40B4-BE49-F238E27FC236}">
                      <a16:creationId xmlns:a16="http://schemas.microsoft.com/office/drawing/2014/main" id="{258DAAE0-547F-43FC-AC45-A9D907238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380" y="2325575"/>
                  <a:ext cx="1278242" cy="12782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A10A62-85F4-41DC-9D2B-65E944A5BE64}"/>
                    </a:ext>
                  </a:extLst>
                </p:cNvPr>
                <p:cNvSpPr txBox="1"/>
                <p:nvPr/>
              </p:nvSpPr>
              <p:spPr>
                <a:xfrm>
                  <a:off x="5512191" y="1592398"/>
                  <a:ext cx="3795000" cy="707886"/>
                </a:xfrm>
                <a:prstGeom prst="rect">
                  <a:avLst/>
                </a:prstGeom>
                <a:noFill/>
              </p:spPr>
              <p:txBody>
                <a:bodyPr wrap="square" rtlCol="0">
                  <a:spAutoFit/>
                </a:bodyPr>
                <a:lstStyle/>
                <a:p>
                  <a:pPr algn="ctr"/>
                  <a:r>
                    <a:rPr lang="en-GB" sz="2000" dirty="0">
                      <a:solidFill>
                        <a:schemeClr val="bg1"/>
                      </a:solidFill>
                      <a:effectLst>
                        <a:outerShdw blurRad="38100" dist="38100" dir="2700000" algn="tl">
                          <a:srgbClr val="000000">
                            <a:alpha val="43137"/>
                          </a:srgbClr>
                        </a:outerShdw>
                      </a:effectLst>
                    </a:rPr>
                    <a:t>Sunscreen / </a:t>
                  </a:r>
                </a:p>
                <a:p>
                  <a:pPr algn="ctr"/>
                  <a:r>
                    <a:rPr lang="ja-JP" altLang="en-US" sz="2000" dirty="0">
                      <a:solidFill>
                        <a:schemeClr val="bg1"/>
                      </a:solidFill>
                      <a:effectLst>
                        <a:outerShdw blurRad="38100" dist="38100" dir="2700000" algn="tl">
                          <a:srgbClr val="000000">
                            <a:alpha val="43137"/>
                          </a:srgbClr>
                        </a:outerShdw>
                      </a:effectLst>
                    </a:rPr>
                    <a:t>日焼け止め</a:t>
                  </a:r>
                  <a:endParaRPr lang="en-GB" sz="2000" dirty="0">
                    <a:solidFill>
                      <a:schemeClr val="bg1"/>
                    </a:solidFill>
                    <a:effectLst>
                      <a:outerShdw blurRad="38100" dist="38100" dir="2700000" algn="tl">
                        <a:srgbClr val="000000">
                          <a:alpha val="43137"/>
                        </a:srgbClr>
                      </a:outerShdw>
                    </a:effectLst>
                  </a:endParaRPr>
                </a:p>
              </p:txBody>
            </p:sp>
            <p:pic>
              <p:nvPicPr>
                <p:cNvPr id="11" name="Picture 8" descr="Image result for ZnO nanoparticles">
                  <a:extLst>
                    <a:ext uri="{FF2B5EF4-FFF2-40B4-BE49-F238E27FC236}">
                      <a16:creationId xmlns:a16="http://schemas.microsoft.com/office/drawing/2014/main" id="{365F2E81-9EE0-4698-B7AF-06BD79132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351" y="2345432"/>
                  <a:ext cx="1568961" cy="125516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4D6DD15-7802-4F87-B221-23959E8912F4}"/>
                  </a:ext>
                </a:extLst>
              </p:cNvPr>
              <p:cNvSpPr txBox="1"/>
              <p:nvPr/>
            </p:nvSpPr>
            <p:spPr>
              <a:xfrm>
                <a:off x="7407869" y="2831906"/>
                <a:ext cx="1385350" cy="369332"/>
              </a:xfrm>
              <a:prstGeom prst="rect">
                <a:avLst/>
              </a:prstGeom>
              <a:noFill/>
            </p:spPr>
            <p:txBody>
              <a:bodyPr wrap="square" rtlCol="0">
                <a:spAutoFit/>
              </a:bodyPr>
              <a:lstStyle/>
              <a:p>
                <a:r>
                  <a:rPr lang="en-GB" dirty="0" err="1">
                    <a:solidFill>
                      <a:schemeClr val="bg1"/>
                    </a:solidFill>
                  </a:rPr>
                  <a:t>ZnO</a:t>
                </a:r>
                <a:r>
                  <a:rPr lang="en-GB" dirty="0">
                    <a:solidFill>
                      <a:schemeClr val="bg1"/>
                    </a:solidFill>
                  </a:rPr>
                  <a:t>/TiO</a:t>
                </a:r>
                <a:r>
                  <a:rPr lang="en-GB" baseline="-25000" dirty="0">
                    <a:solidFill>
                      <a:schemeClr val="bg1"/>
                    </a:solidFill>
                  </a:rPr>
                  <a:t>2</a:t>
                </a:r>
              </a:p>
            </p:txBody>
          </p:sp>
        </p:grpSp>
      </p:grpSp>
      <p:grpSp>
        <p:nvGrpSpPr>
          <p:cNvPr id="12" name="Group 11">
            <a:extLst>
              <a:ext uri="{FF2B5EF4-FFF2-40B4-BE49-F238E27FC236}">
                <a16:creationId xmlns:a16="http://schemas.microsoft.com/office/drawing/2014/main" id="{1ADFACCA-1C23-4048-9753-2D6C8E815D80}"/>
              </a:ext>
            </a:extLst>
          </p:cNvPr>
          <p:cNvGrpSpPr/>
          <p:nvPr/>
        </p:nvGrpSpPr>
        <p:grpSpPr>
          <a:xfrm>
            <a:off x="-439880" y="2449221"/>
            <a:ext cx="4845518" cy="2661096"/>
            <a:chOff x="93608" y="1670986"/>
            <a:chExt cx="4693920" cy="2268457"/>
          </a:xfrm>
        </p:grpSpPr>
        <p:sp>
          <p:nvSpPr>
            <p:cNvPr id="13" name="Rounded Rectangle 20">
              <a:extLst>
                <a:ext uri="{FF2B5EF4-FFF2-40B4-BE49-F238E27FC236}">
                  <a16:creationId xmlns:a16="http://schemas.microsoft.com/office/drawing/2014/main" id="{D76F86A5-B4EA-470D-AE52-08B70310EBD8}"/>
                </a:ext>
              </a:extLst>
            </p:cNvPr>
            <p:cNvSpPr/>
            <p:nvPr/>
          </p:nvSpPr>
          <p:spPr>
            <a:xfrm>
              <a:off x="686937" y="1715069"/>
              <a:ext cx="3448335" cy="613353"/>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BD17165F-D522-42FE-BD3C-8E37C1684AED}"/>
                </a:ext>
              </a:extLst>
            </p:cNvPr>
            <p:cNvGrpSpPr/>
            <p:nvPr/>
          </p:nvGrpSpPr>
          <p:grpSpPr>
            <a:xfrm>
              <a:off x="93608" y="1670986"/>
              <a:ext cx="4693920" cy="2268457"/>
              <a:chOff x="4502756" y="1705125"/>
              <a:chExt cx="4693920" cy="2268457"/>
            </a:xfrm>
          </p:grpSpPr>
          <p:grpSp>
            <p:nvGrpSpPr>
              <p:cNvPr id="15" name="Group 14">
                <a:extLst>
                  <a:ext uri="{FF2B5EF4-FFF2-40B4-BE49-F238E27FC236}">
                    <a16:creationId xmlns:a16="http://schemas.microsoft.com/office/drawing/2014/main" id="{C1F8EC27-5DF1-441D-B342-55CEDECA7C9F}"/>
                  </a:ext>
                </a:extLst>
              </p:cNvPr>
              <p:cNvGrpSpPr/>
              <p:nvPr/>
            </p:nvGrpSpPr>
            <p:grpSpPr>
              <a:xfrm>
                <a:off x="5262641" y="2432642"/>
                <a:ext cx="3315729" cy="1540940"/>
                <a:chOff x="519113" y="3583263"/>
                <a:chExt cx="3315729" cy="1540940"/>
              </a:xfrm>
            </p:grpSpPr>
            <p:pic>
              <p:nvPicPr>
                <p:cNvPr id="17" name="Picture 2" descr="Image result for silicon wafer">
                  <a:extLst>
                    <a:ext uri="{FF2B5EF4-FFF2-40B4-BE49-F238E27FC236}">
                      <a16:creationId xmlns:a16="http://schemas.microsoft.com/office/drawing/2014/main" id="{D1D68AA2-3EB9-46CD-8C82-4B61592F3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3" y="3583263"/>
                  <a:ext cx="1897181" cy="1264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FET SEM">
                  <a:extLst>
                    <a:ext uri="{FF2B5EF4-FFF2-40B4-BE49-F238E27FC236}">
                      <a16:creationId xmlns:a16="http://schemas.microsoft.com/office/drawing/2014/main" id="{D538711E-6199-4E60-8D58-100026D5D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188" y="3583263"/>
                  <a:ext cx="1728654" cy="154094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6933671D-E92F-4065-87AD-A4666EF6EA50}"/>
                  </a:ext>
                </a:extLst>
              </p:cNvPr>
              <p:cNvSpPr txBox="1"/>
              <p:nvPr/>
            </p:nvSpPr>
            <p:spPr>
              <a:xfrm>
                <a:off x="4502756" y="1705125"/>
                <a:ext cx="4693920" cy="707886"/>
              </a:xfrm>
              <a:prstGeom prst="rect">
                <a:avLst/>
              </a:prstGeom>
              <a:noFill/>
            </p:spPr>
            <p:txBody>
              <a:bodyPr wrap="square" rtlCol="0">
                <a:spAutoFit/>
              </a:bodyPr>
              <a:lstStyle/>
              <a:p>
                <a:pPr algn="ctr"/>
                <a:r>
                  <a:rPr lang="en-US" altLang="ja-JP" sz="2000" dirty="0">
                    <a:solidFill>
                      <a:schemeClr val="bg1"/>
                    </a:solidFill>
                    <a:effectLst>
                      <a:outerShdw blurRad="38100" dist="38100" dir="2700000" algn="tl">
                        <a:srgbClr val="000000">
                          <a:alpha val="43137"/>
                        </a:srgbClr>
                      </a:outerShdw>
                    </a:effectLst>
                  </a:rPr>
                  <a:t>Semiconductor electronics</a:t>
                </a:r>
                <a:r>
                  <a:rPr lang="ja-JP" altLang="en-US" sz="2000" dirty="0">
                    <a:solidFill>
                      <a:schemeClr val="bg1"/>
                    </a:solidFill>
                    <a:effectLst>
                      <a:outerShdw blurRad="38100" dist="38100" dir="2700000" algn="tl">
                        <a:srgbClr val="000000">
                          <a:alpha val="43137"/>
                        </a:srgbClr>
                      </a:outerShdw>
                    </a:effectLst>
                  </a:rPr>
                  <a:t> </a:t>
                </a:r>
                <a:r>
                  <a:rPr lang="en-GB" altLang="ja-JP" sz="2000" dirty="0">
                    <a:solidFill>
                      <a:schemeClr val="bg1"/>
                    </a:solidFill>
                    <a:effectLst>
                      <a:outerShdw blurRad="38100" dist="38100" dir="2700000" algn="tl">
                        <a:srgbClr val="000000">
                          <a:alpha val="43137"/>
                        </a:srgbClr>
                      </a:outerShdw>
                    </a:effectLst>
                  </a:rPr>
                  <a:t>/</a:t>
                </a:r>
              </a:p>
              <a:p>
                <a:pPr algn="ctr"/>
                <a:r>
                  <a:rPr lang="en-GB" altLang="ja-JP" sz="2000" dirty="0">
                    <a:solidFill>
                      <a:schemeClr val="bg1"/>
                    </a:solidFill>
                    <a:effectLst>
                      <a:outerShdw blurRad="38100" dist="38100" dir="2700000" algn="tl">
                        <a:srgbClr val="000000">
                          <a:alpha val="43137"/>
                        </a:srgbClr>
                      </a:outerShdw>
                    </a:effectLst>
                  </a:rPr>
                  <a:t> </a:t>
                </a:r>
                <a:r>
                  <a:rPr lang="ja-JP" altLang="en-US" sz="2000" dirty="0">
                    <a:solidFill>
                      <a:schemeClr val="bg1"/>
                    </a:solidFill>
                    <a:effectLst>
                      <a:outerShdw blurRad="38100" dist="38100" dir="2700000" algn="tl">
                        <a:srgbClr val="000000">
                          <a:alpha val="43137"/>
                        </a:srgbClr>
                      </a:outerShdw>
                    </a:effectLst>
                  </a:rPr>
                  <a:t>半導体</a:t>
                </a:r>
                <a:endParaRPr lang="en-GB" sz="2000" dirty="0">
                  <a:solidFill>
                    <a:schemeClr val="bg1"/>
                  </a:solidFill>
                  <a:effectLst>
                    <a:outerShdw blurRad="38100" dist="38100" dir="2700000" algn="tl">
                      <a:srgbClr val="000000">
                        <a:alpha val="43137"/>
                      </a:srgbClr>
                    </a:outerShdw>
                  </a:effectLst>
                </a:endParaRPr>
              </a:p>
            </p:txBody>
          </p:sp>
        </p:grpSp>
      </p:grpSp>
      <p:grpSp>
        <p:nvGrpSpPr>
          <p:cNvPr id="25" name="Group 24">
            <a:extLst>
              <a:ext uri="{FF2B5EF4-FFF2-40B4-BE49-F238E27FC236}">
                <a16:creationId xmlns:a16="http://schemas.microsoft.com/office/drawing/2014/main" id="{A1CB9936-6C46-41EA-9CCB-83EDE738E1D8}"/>
              </a:ext>
            </a:extLst>
          </p:cNvPr>
          <p:cNvGrpSpPr/>
          <p:nvPr/>
        </p:nvGrpSpPr>
        <p:grpSpPr>
          <a:xfrm>
            <a:off x="7161573" y="2432361"/>
            <a:ext cx="5514278" cy="2474393"/>
            <a:chOff x="4758064" y="4066146"/>
            <a:chExt cx="4700659" cy="2109302"/>
          </a:xfrm>
        </p:grpSpPr>
        <p:sp>
          <p:nvSpPr>
            <p:cNvPr id="26" name="Rounded Rectangle 37">
              <a:extLst>
                <a:ext uri="{FF2B5EF4-FFF2-40B4-BE49-F238E27FC236}">
                  <a16:creationId xmlns:a16="http://schemas.microsoft.com/office/drawing/2014/main" id="{48791618-42A7-4352-84F6-70F34C937395}"/>
                </a:ext>
              </a:extLst>
            </p:cNvPr>
            <p:cNvSpPr/>
            <p:nvPr/>
          </p:nvSpPr>
          <p:spPr>
            <a:xfrm>
              <a:off x="5739385" y="4122309"/>
              <a:ext cx="2791677" cy="613353"/>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C50EC3E7-CD1A-4831-9B0C-E7B4E6432893}"/>
                </a:ext>
              </a:extLst>
            </p:cNvPr>
            <p:cNvGrpSpPr/>
            <p:nvPr/>
          </p:nvGrpSpPr>
          <p:grpSpPr>
            <a:xfrm>
              <a:off x="4758064" y="4066146"/>
              <a:ext cx="4700659" cy="2109302"/>
              <a:chOff x="4450788" y="4064352"/>
              <a:chExt cx="4700659" cy="2109302"/>
            </a:xfrm>
          </p:grpSpPr>
          <p:pic>
            <p:nvPicPr>
              <p:cNvPr id="28" name="Picture 20" descr="Image result for food packaging">
                <a:extLst>
                  <a:ext uri="{FF2B5EF4-FFF2-40B4-BE49-F238E27FC236}">
                    <a16:creationId xmlns:a16="http://schemas.microsoft.com/office/drawing/2014/main" id="{7513F6B3-2AF6-441F-A72F-2A153A685E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109" y="4963862"/>
                <a:ext cx="1191259" cy="11912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Image result for silver nanoparticles">
                <a:extLst>
                  <a:ext uri="{FF2B5EF4-FFF2-40B4-BE49-F238E27FC236}">
                    <a16:creationId xmlns:a16="http://schemas.microsoft.com/office/drawing/2014/main" id="{0807F288-406B-409F-8431-82D4E48C90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5372" y="4886254"/>
                <a:ext cx="1617337" cy="12874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33E6B1D-8531-4C8C-9762-70748925C700}"/>
                  </a:ext>
                </a:extLst>
              </p:cNvPr>
              <p:cNvSpPr txBox="1"/>
              <p:nvPr/>
            </p:nvSpPr>
            <p:spPr>
              <a:xfrm>
                <a:off x="4450788" y="4064352"/>
                <a:ext cx="4693921" cy="603439"/>
              </a:xfrm>
              <a:prstGeom prst="rect">
                <a:avLst/>
              </a:prstGeom>
              <a:noFill/>
            </p:spPr>
            <p:txBody>
              <a:bodyPr wrap="square" rtlCol="0">
                <a:spAutoFit/>
              </a:bodyPr>
              <a:lstStyle/>
              <a:p>
                <a:pPr algn="ctr"/>
                <a:r>
                  <a:rPr lang="en-GB" altLang="ja-JP" sz="2000" dirty="0">
                    <a:solidFill>
                      <a:schemeClr val="bg1"/>
                    </a:solidFill>
                    <a:effectLst>
                      <a:outerShdw blurRad="38100" dist="38100" dir="2700000" algn="tl">
                        <a:srgbClr val="000000">
                          <a:alpha val="43137"/>
                        </a:srgbClr>
                      </a:outerShdw>
                    </a:effectLst>
                  </a:rPr>
                  <a:t>Food packaging /</a:t>
                </a:r>
              </a:p>
              <a:p>
                <a:pPr algn="ctr"/>
                <a:r>
                  <a:rPr lang="en-GB" altLang="ja-JP" sz="2000" dirty="0">
                    <a:solidFill>
                      <a:schemeClr val="bg1"/>
                    </a:solidFill>
                    <a:effectLst>
                      <a:outerShdw blurRad="38100" dist="38100" dir="2700000" algn="tl">
                        <a:srgbClr val="000000">
                          <a:alpha val="43137"/>
                        </a:srgbClr>
                      </a:outerShdw>
                    </a:effectLst>
                  </a:rPr>
                  <a:t> </a:t>
                </a:r>
                <a:r>
                  <a:rPr lang="ja-JP" altLang="en-US" sz="2000" dirty="0">
                    <a:solidFill>
                      <a:schemeClr val="bg1"/>
                    </a:solidFill>
                    <a:effectLst>
                      <a:outerShdw blurRad="38100" dist="38100" dir="2700000" algn="tl">
                        <a:srgbClr val="000000">
                          <a:alpha val="43137"/>
                        </a:srgbClr>
                      </a:outerShdw>
                    </a:effectLst>
                  </a:rPr>
                  <a:t>食品包装</a:t>
                </a:r>
                <a:endParaRPr lang="en-GB" sz="2000" dirty="0">
                  <a:solidFill>
                    <a:schemeClr val="bg1"/>
                  </a:solidFill>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FE09F5AC-07F3-4688-BA51-410D0346FC44}"/>
                  </a:ext>
                </a:extLst>
              </p:cNvPr>
              <p:cNvSpPr txBox="1"/>
              <p:nvPr/>
            </p:nvSpPr>
            <p:spPr>
              <a:xfrm>
                <a:off x="7766097" y="4909779"/>
                <a:ext cx="1385350" cy="369332"/>
              </a:xfrm>
              <a:prstGeom prst="rect">
                <a:avLst/>
              </a:prstGeom>
              <a:noFill/>
            </p:spPr>
            <p:txBody>
              <a:bodyPr wrap="square" rtlCol="0">
                <a:spAutoFit/>
              </a:bodyPr>
              <a:lstStyle/>
              <a:p>
                <a:r>
                  <a:rPr lang="en-GB" dirty="0">
                    <a:solidFill>
                      <a:schemeClr val="bg1"/>
                    </a:solidFill>
                  </a:rPr>
                  <a:t>Ag</a:t>
                </a:r>
                <a:endParaRPr lang="en-GB" baseline="-25000" dirty="0">
                  <a:solidFill>
                    <a:schemeClr val="bg1"/>
                  </a:solidFill>
                </a:endParaRPr>
              </a:p>
            </p:txBody>
          </p:sp>
        </p:grpSp>
      </p:grpSp>
      <p:sp>
        <p:nvSpPr>
          <p:cNvPr id="32" name="TextBox 31">
            <a:extLst>
              <a:ext uri="{FF2B5EF4-FFF2-40B4-BE49-F238E27FC236}">
                <a16:creationId xmlns:a16="http://schemas.microsoft.com/office/drawing/2014/main" id="{6CA878B5-220C-49A6-AE50-C56EF02616A3}"/>
              </a:ext>
            </a:extLst>
          </p:cNvPr>
          <p:cNvSpPr txBox="1"/>
          <p:nvPr/>
        </p:nvSpPr>
        <p:spPr>
          <a:xfrm>
            <a:off x="512139" y="1621399"/>
            <a:ext cx="6315304" cy="523220"/>
          </a:xfrm>
          <a:prstGeom prst="rect">
            <a:avLst/>
          </a:prstGeom>
          <a:noFill/>
        </p:spPr>
        <p:txBody>
          <a:bodyPr wrap="square" rtlCol="0">
            <a:spAutoFit/>
          </a:bodyPr>
          <a:lstStyle/>
          <a:p>
            <a:r>
              <a:rPr lang="en-US" altLang="ja-JP" sz="2800" dirty="0">
                <a:latin typeface="Arial" panose="020B0604020202020204" pitchFamily="34" charset="0"/>
                <a:cs typeface="Arial" panose="020B0604020202020204" pitchFamily="34" charset="0"/>
              </a:rPr>
              <a:t>Other bits of nanotechnology</a:t>
            </a:r>
          </a:p>
        </p:txBody>
      </p:sp>
    </p:spTree>
    <p:extLst>
      <p:ext uri="{BB962C8B-B14F-4D97-AF65-F5344CB8AC3E}">
        <p14:creationId xmlns:p14="http://schemas.microsoft.com/office/powerpoint/2010/main" val="90136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0F8D-00E4-406B-B290-DE97D6C554DB}"/>
              </a:ext>
            </a:extLst>
          </p:cNvPr>
          <p:cNvSpPr>
            <a:spLocks noGrp="1"/>
          </p:cNvSpPr>
          <p:nvPr>
            <p:ph type="title"/>
          </p:nvPr>
        </p:nvSpPr>
        <p:spPr>
          <a:xfrm>
            <a:off x="752808" y="2817258"/>
            <a:ext cx="10515600" cy="1325563"/>
          </a:xfrm>
        </p:spPr>
        <p:txBody>
          <a:bodyPr>
            <a:noAutofit/>
          </a:bodyPr>
          <a:lstStyle/>
          <a:p>
            <a:r>
              <a:rPr lang="en-GB" altLang="ja-JP" sz="4000" dirty="0">
                <a:solidFill>
                  <a:schemeClr val="tx1"/>
                </a:solidFill>
                <a:ea typeface="ＭＳ Ｐゴシック" pitchFamily="-112" charset="-128"/>
              </a:rPr>
              <a:t>What is scientific research like? </a:t>
            </a:r>
            <a:br>
              <a:rPr lang="en-GB" altLang="ja-JP" sz="4000" dirty="0">
                <a:solidFill>
                  <a:schemeClr val="tx1"/>
                </a:solidFill>
                <a:ea typeface="ＭＳ Ｐゴシック" pitchFamily="-112" charset="-128"/>
              </a:rPr>
            </a:br>
            <a:r>
              <a:rPr lang="ja-JP" altLang="en-US" sz="4000" dirty="0">
                <a:solidFill>
                  <a:schemeClr val="tx1"/>
                </a:solidFill>
                <a:ea typeface="ＭＳ Ｐゴシック" pitchFamily="-112" charset="-128"/>
              </a:rPr>
              <a:t>研究ってどんな感じ？</a:t>
            </a:r>
            <a:endParaRPr lang="en-GB" sz="4000" dirty="0">
              <a:solidFill>
                <a:schemeClr val="tx1"/>
              </a:solidFill>
            </a:endParaRPr>
          </a:p>
        </p:txBody>
      </p:sp>
    </p:spTree>
    <p:extLst>
      <p:ext uri="{BB962C8B-B14F-4D97-AF65-F5344CB8AC3E}">
        <p14:creationId xmlns:p14="http://schemas.microsoft.com/office/powerpoint/2010/main" val="583433545"/>
      </p:ext>
    </p:extLst>
  </p:cSld>
  <p:clrMapOvr>
    <a:masterClrMapping/>
  </p:clrMapOvr>
</p:sld>
</file>

<file path=ppt/theme/theme1.xml><?xml version="1.0" encoding="utf-8"?>
<a:theme xmlns:a="http://schemas.openxmlformats.org/drawingml/2006/main" name="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potx" id="{BA12F87E-CE76-4153-A5BC-056FD54E75DD}" vid="{69D14BAE-2D8C-4FB4-BF0C-E57FDC110B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Template>
  <TotalTime>962</TotalTime>
  <Words>1413</Words>
  <Application>Microsoft Office PowerPoint</Application>
  <PresentationFormat>Widescreen</PresentationFormat>
  <Paragraphs>218</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MS PGothic</vt:lpstr>
      <vt:lpstr>Arial</vt:lpstr>
      <vt:lpstr>Calibri</vt:lpstr>
      <vt:lpstr>Calibri Light</vt:lpstr>
      <vt:lpstr>source-sans-pro</vt:lpstr>
      <vt:lpstr>Master</vt:lpstr>
      <vt:lpstr>Clifton Trust Young Scientists Workshop 2021 Welcome Talk </vt:lpstr>
      <vt:lpstr>Outline / 概要</vt:lpstr>
      <vt:lpstr>Nanotechnology /　ナノテクノロジー</vt:lpstr>
      <vt:lpstr>What is Nanotechnology? ナノテクノロジーとは？</vt:lpstr>
      <vt:lpstr>What is Nanotechnology? ナノテクノロジーとは？</vt:lpstr>
      <vt:lpstr>What is Nanotechnology? ナノテクノロジーとは？</vt:lpstr>
      <vt:lpstr>What is Nanotechnology? ナノテクノロジーとは？</vt:lpstr>
      <vt:lpstr>What is Nanotechnology? ナノテクノロジーとは？</vt:lpstr>
      <vt:lpstr>What is scientific research like?  研究ってどんな感じ？</vt:lpstr>
      <vt:lpstr>Let’s brainstorm together!  一緒に考えてみよう！</vt:lpstr>
      <vt:lpstr>Let’s brainstorm together!　一緒に考えてみよう！</vt:lpstr>
      <vt:lpstr>Let’s brainstorm together!　一緒に考えてみよう！</vt:lpstr>
      <vt:lpstr>What is scientific research like? 研究ってどんな感じ？</vt:lpstr>
      <vt:lpstr>What is scientific research like? 研究ってどんな感じ？</vt:lpstr>
      <vt:lpstr>What is scientific research like? 研究ってどんな感じ？</vt:lpstr>
      <vt:lpstr>What is scientific research like? 研究ってどんな感じ？</vt:lpstr>
      <vt:lpstr>What is scientific research like? 研究ってどんな感じ？</vt:lpstr>
      <vt:lpstr>PowerPoint Presentation</vt:lpstr>
      <vt:lpstr>As a scientist / 科学者として…</vt:lpstr>
      <vt:lpstr>As a scientist / 科学者として…</vt:lpstr>
      <vt:lpstr>As a scientist / 科学者として…</vt:lpstr>
      <vt:lpstr>As a scientist / 科学者として…</vt:lpstr>
      <vt:lpstr>As a scientist / 科学者として…</vt:lpstr>
      <vt:lpstr>As a scientist / 科学者として…</vt:lpstr>
      <vt:lpstr>Happy Discovering!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Ryo M</dc:creator>
  <cp:lastModifiedBy>Eric Albone</cp:lastModifiedBy>
  <cp:revision>5</cp:revision>
  <dcterms:created xsi:type="dcterms:W3CDTF">2021-07-10T10:21:17Z</dcterms:created>
  <dcterms:modified xsi:type="dcterms:W3CDTF">2021-08-22T16:14:14Z</dcterms:modified>
</cp:coreProperties>
</file>